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87" r:id="rId4"/>
    <p:sldId id="289" r:id="rId5"/>
    <p:sldId id="274" r:id="rId6"/>
    <p:sldId id="275" r:id="rId7"/>
    <p:sldId id="288" r:id="rId8"/>
    <p:sldId id="277" r:id="rId9"/>
    <p:sldId id="292" r:id="rId10"/>
    <p:sldId id="273" r:id="rId1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EFD"/>
    <a:srgbClr val="C0C0C0"/>
    <a:srgbClr val="FF9999"/>
    <a:srgbClr val="3399FF"/>
    <a:srgbClr val="CCFFCC"/>
    <a:srgbClr val="CCFF99"/>
    <a:srgbClr val="66FFFF"/>
    <a:srgbClr val="FF99FF"/>
    <a:srgbClr val="9999FF"/>
    <a:srgbClr val="BF6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5299" autoAdjust="0"/>
  </p:normalViewPr>
  <p:slideViewPr>
    <p:cSldViewPr>
      <p:cViewPr>
        <p:scale>
          <a:sx n="100" d="100"/>
          <a:sy n="100" d="100"/>
        </p:scale>
        <p:origin x="-194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2" d="100"/>
          <a:sy n="32" d="100"/>
        </p:scale>
        <p:origin x="-23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D627322-A6D1-4C48-9CCB-308FD455A0D1}" type="datetimeFigureOut">
              <a:rPr lang="zh-TW" altLang="en-US"/>
              <a:pPr>
                <a:defRPr/>
              </a:pPr>
              <a:t>2018/1/24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870E46B-DBD9-4EAA-82B1-C6E139B156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47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17EB5753-075B-4D3A-B418-B4C1EAB81D02}" type="datetimeFigureOut">
              <a:rPr lang="zh-TW" altLang="en-US"/>
              <a:pPr>
                <a:defRPr/>
              </a:pPr>
              <a:t>2018/1/24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F937F28-9629-4CE9-ACAA-84FD739B3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407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37F28-9629-4CE9-ACAA-84FD739B34FA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請問學生，提到「洗髮精廣告」會想到什麼？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請學生分作四組，每組利用上網設備選定一則洗髮精廣告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不重複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請各組學生分組討論，對該組所蒐集廣告中的「主角性別」、「頭髮長度」、「主角動作」、「強調的洗髮精效果」、「廣告對話或口白」進行記錄。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同時比對四組的分析結果，是否發現不同的洗髮精廣告卻有類似的主角選擇、廣告橋段、對話或口白呢？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可說明，洗髮精廣告中存在有許多刻板印象或是既定的拍攝模式，例如洗髮精廣告的主角通常是「長髮」的「女性」、拍設橋段中會強調頭髮的「柔亮、滑順、光澤」、大都會出現「甩髮、撥髮、頭髮隨風飄揚」的鏡頭等等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3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請觀看美妝品牌的洗髮精廣告，並說說看廣告中有什麼地方與剛剛欣賞的洗髮精廣告不同？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(https://www.youtube.com/watch?v=MbGSdNF2ux8)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請學生閱讀「穆斯林女性戴頭巾代言美髮廣告 各界激賞不斷」新聞內容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(http://news.ltn.com.tw/news/world/breakingnews/2318653)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。</a:t>
            </a:r>
          </a:p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0162B-8934-43A9-AD01-4150F240A886}" type="slidenum">
              <a:rPr lang="zh-TW" altLang="en-US" smtClean="0">
                <a:ea typeface="新細明體" pitchFamily="18" charset="-120"/>
              </a:rPr>
              <a:pPr/>
              <a:t>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回答新聞中的問題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①美妝品牌最新的美髮用品廣告做了甚麼改變？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②廣告中加入了那種文化的元素？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③廣告中備受矚目的美妝部落客是誰？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④這位美妝部落客接受時尚雜誌採訪時說了什麼？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⑤這位美妝部落客有哪些身分？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⑥這位美妝部落客認為，穆斯林女性把頭髮包住，會代表她們不重視頭髮嗎？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6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看到洗髮精廣告中的主角將頭髮包住，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有什麼想法？這樣會影響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對洗髮精品質的看法嗎？會影響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購買該牌洗髮精的欲望嗎？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7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猜猜看，穆斯林女性為什麼要戴頭巾？若學生說不出正確答案，可利用網路查詢。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在知道穆斯林女性戴頭巾的原因後，請學生說說看，對於廣告中安排出現戴頭巾的模特兒橋段有什麼看法？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74A9B-1D09-45DC-8439-B70A01167029}" type="slidenum">
              <a:rPr lang="zh-TW" altLang="en-US" smtClean="0">
                <a:ea typeface="新細明體" pitchFamily="18" charset="-120"/>
              </a:rPr>
              <a:pPr/>
              <a:t>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請各組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跳脫洗髮精廣告的既有橋段、角色、對白框架，利用手機或相機拍攝一則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秒內的洗髮精廣告。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舉辦「廣告首映會」與其他組同學分享創意結果，並請票選出最具有創意、最能跳脫既有洗髮精廣告框架的作品。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590A-0DB7-44AB-81BB-6D80B4242F5B}" type="slidenum">
              <a:rPr lang="zh-TW" altLang="en-US" smtClean="0">
                <a:ea typeface="新細明體" pitchFamily="18" charset="-120"/>
              </a:rPr>
              <a:pPr/>
              <a:t>9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215D-D90D-4439-89D2-A7512F25A2ED}" type="datetimeFigureOut">
              <a:rPr lang="zh-TW" altLang="en-US"/>
              <a:pPr>
                <a:defRPr/>
              </a:pPr>
              <a:t>2018/1/24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F4927D-CF67-4E93-87A6-57F71C23A5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10A8-3E66-449D-A576-F77B6B957C7E}" type="datetimeFigureOut">
              <a:rPr lang="zh-TW" altLang="en-US"/>
              <a:pPr>
                <a:defRPr/>
              </a:pPr>
              <a:t>2018/1/24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FF72-EE28-41DE-8D05-892F298302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104D-C71E-4B1F-889C-AC4613B4406A}" type="datetimeFigureOut">
              <a:rPr lang="zh-TW" altLang="en-US"/>
              <a:pPr>
                <a:defRPr/>
              </a:pPr>
              <a:t>2018/1/24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704B-4F19-46AD-AED8-5A6E04BE41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514D-7A96-49F1-A54F-A2FBE3FCE9AD}" type="datetimeFigureOut">
              <a:rPr lang="zh-TW" altLang="en-US"/>
              <a:pPr>
                <a:defRPr/>
              </a:pPr>
              <a:t>2018/1/24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23CD-32FA-4118-8592-A3710B853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4BEE-369F-4F6C-885C-5B59C164F90F}" type="datetimeFigureOut">
              <a:rPr lang="zh-TW" altLang="en-US"/>
              <a:pPr>
                <a:defRPr/>
              </a:pPr>
              <a:t>2018/1/24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CE19-ACE6-413C-B8D0-7DE7D534A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FD63-1E8B-4D76-B1CB-0557810A2670}" type="datetimeFigureOut">
              <a:rPr lang="zh-TW" altLang="en-US"/>
              <a:pPr>
                <a:defRPr/>
              </a:pPr>
              <a:t>2018/1/24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F2A-488E-4DEF-8363-1EE667BED1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7C01-326E-43D2-98FB-E250C68304F8}" type="datetimeFigureOut">
              <a:rPr lang="zh-TW" altLang="en-US"/>
              <a:pPr>
                <a:defRPr/>
              </a:pPr>
              <a:t>2018/1/24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83C2-17D3-4A2F-961E-3614C9502E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72A-E4E4-4D37-BE49-7A7790FCA952}" type="datetimeFigureOut">
              <a:rPr lang="zh-TW" altLang="en-US"/>
              <a:pPr>
                <a:defRPr/>
              </a:pPr>
              <a:t>2018/1/24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5B3F-FAF4-4184-9AE1-023B8DF11B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DDF2-82FA-4050-A9A0-4FC8136C97E8}" type="datetimeFigureOut">
              <a:rPr lang="zh-TW" altLang="en-US"/>
              <a:pPr>
                <a:defRPr/>
              </a:pPr>
              <a:t>2018/1/24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7AD3-1DC3-4CAF-AACC-4F9D6729F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782E-B000-40B2-AEC2-1F314CB9C479}" type="datetimeFigureOut">
              <a:rPr lang="zh-TW" altLang="en-US"/>
              <a:pPr>
                <a:defRPr/>
              </a:pPr>
              <a:t>2018/1/24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D497-D55B-4C09-B3D0-CBB5421F5D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666C-9F3C-4201-B677-C47393857B2D}" type="datetimeFigureOut">
              <a:rPr lang="zh-TW" altLang="en-US"/>
              <a:pPr>
                <a:defRPr/>
              </a:pPr>
              <a:t>2018/1/24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A19D-65A0-41B9-B0E3-70588B5A62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A48D62D5-E55F-450E-A5AC-D39F6741C759}" type="datetimeFigureOut">
              <a:rPr lang="zh-TW" altLang="en-US"/>
              <a:pPr>
                <a:defRPr/>
              </a:pPr>
              <a:t>2018/1/24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ED5097F-3B26-4234-B211-ADA6CB0085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16" r:id="rId6"/>
    <p:sldLayoutId id="2147483917" r:id="rId7"/>
    <p:sldLayoutId id="2147483922" r:id="rId8"/>
    <p:sldLayoutId id="2147483923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gLzNxDvcsc" TargetMode="External"/><Relationship Id="rId5" Type="http://schemas.openxmlformats.org/officeDocument/2006/relationships/hyperlink" Target="https://www.youtube.com/watch?v=gNoASXG0XOs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aAzTnjk0PU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MbGSdNF2ux8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ltn.com.tw/news/world/breakingnews/231865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bGSdNF2ux8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zh-TW">
              <a:latin typeface="Trebuchet MS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授課老師：（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  <a:sym typeface="Wingdings" pitchFamily="2" charset="2"/>
              </a:rPr>
              <a:t>空白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900" b="1" dirty="0" smtClean="0"/>
              <a:t>教案名稱：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zh-TW" altLang="en-US" sz="4900" b="1" dirty="0">
                <a:latin typeface="+mj-ea"/>
              </a:rPr>
              <a:t>不一樣的洗髮精</a:t>
            </a:r>
            <a:r>
              <a:rPr lang="zh-TW" altLang="en-US" sz="4900" b="1" dirty="0" smtClean="0">
                <a:latin typeface="+mj-ea"/>
              </a:rPr>
              <a:t>廣告</a:t>
            </a:r>
            <a:r>
              <a:rPr lang="en-US" altLang="zh-TW" sz="4900" b="1" dirty="0" smtClean="0">
                <a:latin typeface="+mj-ea"/>
              </a:rPr>
              <a:t/>
            </a:r>
            <a:br>
              <a:rPr lang="en-US" altLang="zh-TW" sz="4900" b="1" dirty="0" smtClean="0">
                <a:latin typeface="+mj-ea"/>
              </a:rPr>
            </a:b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本</a:t>
            </a: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教案製作者：</a:t>
            </a:r>
            <a:r>
              <a:rPr lang="zh-TW" altLang="en-US" sz="3100" b="1" dirty="0" smtClean="0">
                <a:solidFill>
                  <a:schemeClr val="bg1"/>
                </a:solidFill>
                <a:latin typeface="+mn-ea"/>
              </a:rPr>
              <a:t>毛俞婷</a:t>
            </a:r>
            <a:r>
              <a:rPr altLang="zh-TW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altLang="zh-TW" b="1" dirty="0" smtClean="0">
                <a:solidFill>
                  <a:schemeClr val="bg1"/>
                </a:solidFill>
                <a:latin typeface="+mn-ea"/>
              </a:rPr>
            </a:br>
            <a:endParaRPr lang="zh-TW" altLang="en-US" b="1" dirty="0" smtClean="0"/>
          </a:p>
        </p:txBody>
      </p:sp>
      <p:pic>
        <p:nvPicPr>
          <p:cNvPr id="6149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61038"/>
            <a:ext cx="22685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362075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本教案結束，謝謝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sym typeface="Wingdings" pitchFamily="2" charset="2"/>
              </a:rPr>
              <a:t></a:t>
            </a:r>
            <a:endParaRPr lang="zh-TW" altLang="en-US" smtClean="0"/>
          </a:p>
        </p:txBody>
      </p:sp>
      <p:pic>
        <p:nvPicPr>
          <p:cNvPr id="16388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983163"/>
            <a:ext cx="28082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 smtClean="0"/>
              <a:t>：三千髮絲的故事</a:t>
            </a:r>
            <a:endParaRPr lang="zh-TW" altLang="en-US" dirty="0" smtClean="0"/>
          </a:p>
        </p:txBody>
      </p:sp>
      <p:sp>
        <p:nvSpPr>
          <p:cNvPr id="23" name="文字方塊 22"/>
          <p:cNvSpPr txBox="1"/>
          <p:nvPr/>
        </p:nvSpPr>
        <p:spPr>
          <a:xfrm>
            <a:off x="5220072" y="567398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5"/>
              </a:rPr>
              <a:t>https://</a:t>
            </a:r>
            <a:r>
              <a:rPr lang="en-US" altLang="zh-TW" sz="800" dirty="0" smtClean="0">
                <a:hlinkClick r:id="rId5"/>
              </a:rPr>
              <a:t>www.youtube.com/watch?v=gNoASXG0XOs</a:t>
            </a:r>
            <a:endParaRPr lang="en-US" altLang="zh-TW" sz="800" dirty="0" smtClean="0"/>
          </a:p>
          <a:p>
            <a:endParaRPr lang="en-US" altLang="zh-TW" sz="800" dirty="0" smtClean="0"/>
          </a:p>
        </p:txBody>
      </p:sp>
      <p:sp>
        <p:nvSpPr>
          <p:cNvPr id="14" name="內容版面配置區 5"/>
          <p:cNvSpPr>
            <a:spLocks noGrp="1"/>
          </p:cNvSpPr>
          <p:nvPr>
            <p:ph sz="quarter" idx="1"/>
          </p:nvPr>
        </p:nvSpPr>
        <p:spPr>
          <a:xfrm>
            <a:off x="881856" y="1844824"/>
            <a:ext cx="7560840" cy="504056"/>
          </a:xfrm>
        </p:spPr>
        <p:txBody>
          <a:bodyPr/>
          <a:lstStyle/>
          <a:p>
            <a:r>
              <a:rPr lang="zh-TW" altLang="en-US" sz="2800" dirty="0">
                <a:latin typeface="+mj-ea"/>
                <a:ea typeface="+mj-ea"/>
              </a:rPr>
              <a:t>提到「洗髮精廣告</a:t>
            </a:r>
            <a:r>
              <a:rPr lang="zh-TW" altLang="en-US" sz="2800" dirty="0" smtClean="0">
                <a:latin typeface="+mj-ea"/>
                <a:ea typeface="+mj-ea"/>
              </a:rPr>
              <a:t>」</a:t>
            </a:r>
            <a:r>
              <a:rPr lang="zh-TW" altLang="en-US" sz="2800" dirty="0">
                <a:latin typeface="+mj-ea"/>
                <a:ea typeface="+mj-ea"/>
              </a:rPr>
              <a:t>你</a:t>
            </a:r>
            <a:r>
              <a:rPr lang="zh-TW" altLang="en-US" sz="2800" dirty="0" smtClean="0">
                <a:latin typeface="+mj-ea"/>
                <a:ea typeface="+mj-ea"/>
              </a:rPr>
              <a:t>會</a:t>
            </a:r>
            <a:r>
              <a:rPr lang="zh-TW" altLang="en-US" sz="2800" dirty="0">
                <a:latin typeface="+mj-ea"/>
                <a:ea typeface="+mj-ea"/>
              </a:rPr>
              <a:t>想到</a:t>
            </a:r>
            <a:r>
              <a:rPr lang="zh-TW" altLang="en-US" sz="2800" dirty="0" smtClean="0">
                <a:latin typeface="+mj-ea"/>
                <a:ea typeface="+mj-ea"/>
              </a:rPr>
              <a:t>什麼畫面？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zh-TW" altLang="en-US" sz="800" dirty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各組利用</a:t>
            </a:r>
            <a:r>
              <a:rPr lang="zh-TW" altLang="en-US" sz="2800" dirty="0">
                <a:latin typeface="+mj-ea"/>
                <a:ea typeface="+mj-ea"/>
              </a:rPr>
              <a:t>上網設備選定一則洗髮精廣告</a:t>
            </a: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zh-TW" altLang="en-US" sz="2800" dirty="0">
                <a:latin typeface="+mj-ea"/>
                <a:ea typeface="+mj-ea"/>
              </a:rPr>
              <a:t>不重複</a:t>
            </a:r>
            <a:r>
              <a:rPr lang="en-US" altLang="zh-TW" sz="2800" dirty="0">
                <a:latin typeface="+mj-ea"/>
                <a:ea typeface="+mj-ea"/>
              </a:rPr>
              <a:t>)</a:t>
            </a:r>
            <a:r>
              <a:rPr lang="zh-TW" altLang="en-US" sz="2800" dirty="0" smtClean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lvl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403648" y="567398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6"/>
              </a:rPr>
              <a:t>https://</a:t>
            </a:r>
            <a:r>
              <a:rPr lang="en-US" altLang="zh-TW" sz="800" dirty="0" smtClean="0">
                <a:hlinkClick r:id="rId6"/>
              </a:rPr>
              <a:t>www.youtube.com/watch?v=hgLzNxDvcsc</a:t>
            </a:r>
            <a:endParaRPr lang="en-US" altLang="zh-TW" sz="800" dirty="0" smtClean="0"/>
          </a:p>
          <a:p>
            <a:endParaRPr lang="en-US" altLang="zh-TW" sz="8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924" y="3466845"/>
            <a:ext cx="2872575" cy="220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353" y="3666766"/>
            <a:ext cx="3251076" cy="187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/>
              <a:t>：三千髮絲的故事</a:t>
            </a:r>
            <a:endParaRPr lang="zh-TW" altLang="en-US" dirty="0" smtClean="0"/>
          </a:p>
        </p:txBody>
      </p:sp>
      <p:sp>
        <p:nvSpPr>
          <p:cNvPr id="14" name="內容版面配置區 5"/>
          <p:cNvSpPr>
            <a:spLocks noGrp="1"/>
          </p:cNvSpPr>
          <p:nvPr>
            <p:ph sz="quarter" idx="1"/>
          </p:nvPr>
        </p:nvSpPr>
        <p:spPr>
          <a:xfrm>
            <a:off x="881856" y="1844824"/>
            <a:ext cx="7794600" cy="504056"/>
          </a:xfrm>
        </p:spPr>
        <p:txBody>
          <a:bodyPr/>
          <a:lstStyle/>
          <a:p>
            <a:pPr lvl="0"/>
            <a:r>
              <a:rPr lang="zh-TW" altLang="en-US" sz="2800" dirty="0" smtClean="0">
                <a:latin typeface="+mj-ea"/>
                <a:ea typeface="+mj-ea"/>
              </a:rPr>
              <a:t>針對你們所選定廣告</a:t>
            </a:r>
            <a:r>
              <a:rPr lang="zh-TW" altLang="en-US" sz="2800" dirty="0">
                <a:latin typeface="+mj-ea"/>
                <a:ea typeface="+mj-ea"/>
              </a:rPr>
              <a:t>中的「主角性別」、「頭髮長度」、「主角動作」、「強調的洗髮精效果」、「廣告對話或口白」進行記錄。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800" dirty="0" smtClean="0">
              <a:latin typeface="+mj-ea"/>
              <a:ea typeface="+mj-ea"/>
            </a:endParaRPr>
          </a:p>
          <a:p>
            <a:pPr lvl="0"/>
            <a:r>
              <a:rPr lang="zh-TW" altLang="en-US" sz="2800" dirty="0">
                <a:latin typeface="+mj-ea"/>
                <a:ea typeface="+mj-ea"/>
              </a:rPr>
              <a:t>比對四組的分析</a:t>
            </a:r>
            <a:r>
              <a:rPr lang="zh-TW" altLang="en-US" sz="2800" dirty="0" smtClean="0">
                <a:latin typeface="+mj-ea"/>
                <a:ea typeface="+mj-ea"/>
              </a:rPr>
              <a:t>結果，你有什麼發現</a:t>
            </a:r>
            <a:r>
              <a:rPr lang="zh-TW" altLang="en-US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800" dirty="0">
              <a:latin typeface="+mj-ea"/>
              <a:ea typeface="+mj-ea"/>
            </a:endParaRPr>
          </a:p>
          <a:p>
            <a:pPr lvl="0"/>
            <a:r>
              <a:rPr lang="zh-TW" altLang="en-US" sz="2800" dirty="0" smtClean="0">
                <a:latin typeface="+mj-ea"/>
                <a:ea typeface="+mj-ea"/>
              </a:rPr>
              <a:t>聽老師說，洗髮精廣告</a:t>
            </a:r>
            <a:r>
              <a:rPr lang="zh-TW" altLang="en-US" sz="2800" dirty="0">
                <a:latin typeface="+mj-ea"/>
                <a:ea typeface="+mj-ea"/>
              </a:rPr>
              <a:t>中的刻板</a:t>
            </a:r>
            <a:r>
              <a:rPr lang="zh-TW" altLang="en-US" sz="2800" dirty="0" smtClean="0">
                <a:latin typeface="+mj-ea"/>
                <a:ea typeface="+mj-ea"/>
              </a:rPr>
              <a:t>印象與既定</a:t>
            </a:r>
            <a:r>
              <a:rPr lang="zh-TW" altLang="en-US" sz="2800" dirty="0">
                <a:latin typeface="+mj-ea"/>
                <a:ea typeface="+mj-ea"/>
              </a:rPr>
              <a:t>的拍攝</a:t>
            </a:r>
            <a:r>
              <a:rPr lang="zh-TW" altLang="en-US" sz="2800" dirty="0" smtClean="0">
                <a:latin typeface="+mj-ea"/>
                <a:ea typeface="+mj-ea"/>
              </a:rPr>
              <a:t>模式。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70356"/>
            <a:ext cx="2930818" cy="1674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076056" y="642371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6"/>
              </a:rPr>
              <a:t>https://</a:t>
            </a:r>
            <a:r>
              <a:rPr lang="en-US" altLang="zh-TW" sz="800" dirty="0" smtClean="0">
                <a:hlinkClick r:id="rId6"/>
              </a:rPr>
              <a:t>www.youtube.com/watch?v=uaAzTnjk0PU</a:t>
            </a:r>
            <a:endParaRPr lang="en-US" altLang="zh-TW" sz="800" dirty="0" smtClean="0"/>
          </a:p>
          <a:p>
            <a:endParaRPr lang="en-US" altLang="zh-TW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81856" y="33441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活動二：新聞</a:t>
            </a:r>
            <a:r>
              <a:rPr lang="zh-TW" altLang="en-US" dirty="0"/>
              <a:t>怎麼說</a:t>
            </a:r>
            <a:r>
              <a:rPr lang="zh-TW" altLang="en-US" dirty="0" smtClean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6588224" y="5958983"/>
            <a:ext cx="2412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5"/>
              </a:rPr>
              <a:t>https://</a:t>
            </a:r>
            <a:r>
              <a:rPr lang="en-US" altLang="zh-TW" sz="800" dirty="0" smtClean="0">
                <a:hlinkClick r:id="rId5"/>
              </a:rPr>
              <a:t>www.youtube.com/watch?v=MbGSdNF2ux8</a:t>
            </a:r>
            <a:endParaRPr lang="en-US" altLang="zh-TW" sz="800" dirty="0" smtClean="0"/>
          </a:p>
          <a:p>
            <a:endParaRPr lang="en-US" altLang="zh-TW" sz="800" dirty="0" smtClean="0"/>
          </a:p>
        </p:txBody>
      </p:sp>
      <p:sp>
        <p:nvSpPr>
          <p:cNvPr id="7" name="內容版面配置區 5"/>
          <p:cNvSpPr>
            <a:spLocks noGrp="1"/>
          </p:cNvSpPr>
          <p:nvPr>
            <p:ph sz="quarter" idx="1"/>
          </p:nvPr>
        </p:nvSpPr>
        <p:spPr>
          <a:xfrm>
            <a:off x="881856" y="1700808"/>
            <a:ext cx="7560840" cy="504056"/>
          </a:xfrm>
        </p:spPr>
        <p:txBody>
          <a:bodyPr/>
          <a:lstStyle/>
          <a:p>
            <a:r>
              <a:rPr lang="zh-TW" altLang="en-US" sz="3200" dirty="0">
                <a:latin typeface="+mj-ea"/>
                <a:ea typeface="+mj-ea"/>
              </a:rPr>
              <a:t>請觀看美妝品牌的洗髮精</a:t>
            </a:r>
            <a:r>
              <a:rPr lang="zh-TW" altLang="en-US" sz="3200" dirty="0" smtClean="0">
                <a:latin typeface="+mj-ea"/>
                <a:ea typeface="+mj-ea"/>
              </a:rPr>
              <a:t>廣告。</a:t>
            </a:r>
            <a:endParaRPr lang="en-US" altLang="zh-TW" sz="3200" dirty="0" smtClean="0">
              <a:latin typeface="+mj-ea"/>
              <a:ea typeface="+mj-ea"/>
            </a:endParaRPr>
          </a:p>
          <a:p>
            <a:endParaRPr lang="zh-TW" altLang="en-US" sz="900" dirty="0">
              <a:latin typeface="+mj-ea"/>
              <a:ea typeface="+mj-ea"/>
            </a:endParaRPr>
          </a:p>
          <a:p>
            <a:r>
              <a:rPr lang="zh-TW" altLang="en-US" sz="3200" dirty="0">
                <a:latin typeface="+mj-ea"/>
                <a:ea typeface="+mj-ea"/>
              </a:rPr>
              <a:t>說說</a:t>
            </a:r>
            <a:r>
              <a:rPr lang="zh-TW" altLang="en-US" sz="3200" dirty="0" smtClean="0">
                <a:latin typeface="+mj-ea"/>
                <a:ea typeface="+mj-ea"/>
              </a:rPr>
              <a:t>看，廣告</a:t>
            </a:r>
            <a:r>
              <a:rPr lang="zh-TW" altLang="en-US" sz="3200" dirty="0">
                <a:latin typeface="+mj-ea"/>
                <a:ea typeface="+mj-ea"/>
              </a:rPr>
              <a:t>中有什麼地方與剛剛欣賞的洗髮精廣告不同</a:t>
            </a:r>
            <a:r>
              <a:rPr lang="zh-TW" altLang="en-US" sz="3200" dirty="0" smtClean="0">
                <a:latin typeface="+mj-ea"/>
                <a:ea typeface="+mj-ea"/>
              </a:rPr>
              <a:t>。</a:t>
            </a:r>
            <a:endParaRPr lang="en-US" altLang="zh-TW" sz="32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  <a:p>
            <a:pPr lvl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137645" cy="270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標題 6"/>
          <p:cNvSpPr>
            <a:spLocks noGrp="1"/>
          </p:cNvSpPr>
          <p:nvPr>
            <p:ph type="title"/>
          </p:nvPr>
        </p:nvSpPr>
        <p:spPr>
          <a:xfrm>
            <a:off x="971550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484784"/>
            <a:ext cx="6848617" cy="5177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43837" y="4797152"/>
            <a:ext cx="190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6"/>
              </a:rPr>
              <a:t>http://</a:t>
            </a:r>
            <a:r>
              <a:rPr lang="en-US" altLang="zh-TW" sz="800" dirty="0" smtClean="0">
                <a:hlinkClick r:id="rId6"/>
              </a:rPr>
              <a:t>news.ltn.com.tw/news/world/breakingnews/2318653</a:t>
            </a:r>
            <a:endParaRPr lang="en-US" altLang="zh-TW" sz="800" dirty="0" smtClean="0"/>
          </a:p>
          <a:p>
            <a:endParaRPr lang="en-US" altLang="zh-TW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683568" y="1873424"/>
            <a:ext cx="7992888" cy="252028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請回答以下問題</a:t>
            </a:r>
            <a:r>
              <a:rPr lang="zh-TW" altLang="en-US" sz="2800" dirty="0" smtClean="0">
                <a:latin typeface="微軟正黑體"/>
                <a:ea typeface="微軟正黑體"/>
              </a:rPr>
              <a:t>：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zh-TW" sz="2800" dirty="0" smtClean="0">
                <a:latin typeface="+mj-ea"/>
                <a:ea typeface="+mj-ea"/>
              </a:rPr>
              <a:t>美</a:t>
            </a:r>
            <a:r>
              <a:rPr lang="zh-TW" altLang="zh-TW" sz="2800" dirty="0">
                <a:latin typeface="+mj-ea"/>
                <a:ea typeface="+mj-ea"/>
              </a:rPr>
              <a:t>妝品牌最新</a:t>
            </a:r>
            <a:r>
              <a:rPr lang="zh-TW" altLang="zh-TW" sz="2800" dirty="0" smtClean="0">
                <a:latin typeface="+mj-ea"/>
                <a:ea typeface="+mj-ea"/>
              </a:rPr>
              <a:t>的</a:t>
            </a:r>
            <a:r>
              <a:rPr lang="zh-TW" altLang="en-US" sz="2800" dirty="0">
                <a:latin typeface="+mj-ea"/>
                <a:ea typeface="+mj-ea"/>
              </a:rPr>
              <a:t>洗髮精</a:t>
            </a:r>
            <a:r>
              <a:rPr lang="zh-TW" altLang="zh-TW" sz="2800" dirty="0" smtClean="0">
                <a:latin typeface="+mj-ea"/>
                <a:ea typeface="+mj-ea"/>
              </a:rPr>
              <a:t>廣告</a:t>
            </a:r>
            <a:r>
              <a:rPr lang="zh-TW" altLang="zh-TW" sz="2800" dirty="0">
                <a:latin typeface="+mj-ea"/>
                <a:ea typeface="+mj-ea"/>
              </a:rPr>
              <a:t>做</a:t>
            </a:r>
            <a:r>
              <a:rPr lang="zh-TW" altLang="zh-TW" sz="2800" dirty="0" smtClean="0">
                <a:latin typeface="+mj-ea"/>
                <a:ea typeface="+mj-ea"/>
              </a:rPr>
              <a:t>了</a:t>
            </a:r>
            <a:r>
              <a:rPr lang="zh-TW" altLang="en-US" sz="2800" dirty="0" smtClean="0">
                <a:latin typeface="+mj-ea"/>
                <a:ea typeface="+mj-ea"/>
              </a:rPr>
              <a:t>什</a:t>
            </a:r>
            <a:r>
              <a:rPr lang="zh-TW" altLang="zh-TW" sz="2800" dirty="0" smtClean="0">
                <a:latin typeface="+mj-ea"/>
                <a:ea typeface="+mj-ea"/>
              </a:rPr>
              <a:t>麼</a:t>
            </a:r>
            <a:r>
              <a:rPr lang="zh-TW" altLang="zh-TW" sz="2800" dirty="0">
                <a:latin typeface="+mj-ea"/>
                <a:ea typeface="+mj-ea"/>
              </a:rPr>
              <a:t>改變？</a:t>
            </a:r>
          </a:p>
          <a:p>
            <a:r>
              <a:rPr lang="zh-TW" altLang="zh-TW" sz="2800" dirty="0" smtClean="0">
                <a:latin typeface="+mj-ea"/>
                <a:ea typeface="+mj-ea"/>
              </a:rPr>
              <a:t>廣告</a:t>
            </a:r>
            <a:r>
              <a:rPr lang="zh-TW" altLang="zh-TW" sz="2800" dirty="0">
                <a:latin typeface="+mj-ea"/>
                <a:ea typeface="+mj-ea"/>
              </a:rPr>
              <a:t>中加入了</a:t>
            </a:r>
            <a:r>
              <a:rPr lang="zh-TW" altLang="zh-TW" sz="2800" dirty="0" smtClean="0">
                <a:latin typeface="+mj-ea"/>
                <a:ea typeface="+mj-ea"/>
              </a:rPr>
              <a:t>那</a:t>
            </a:r>
            <a:r>
              <a:rPr lang="zh-TW" altLang="en-US" sz="2800" dirty="0" smtClean="0">
                <a:latin typeface="+mj-ea"/>
                <a:ea typeface="+mj-ea"/>
              </a:rPr>
              <a:t>個</a:t>
            </a:r>
            <a:r>
              <a:rPr lang="zh-TW" altLang="zh-TW" sz="2800" dirty="0" smtClean="0">
                <a:latin typeface="+mj-ea"/>
                <a:ea typeface="+mj-ea"/>
              </a:rPr>
              <a:t>文化</a:t>
            </a:r>
            <a:r>
              <a:rPr lang="zh-TW" altLang="zh-TW" sz="2800" dirty="0">
                <a:latin typeface="+mj-ea"/>
                <a:ea typeface="+mj-ea"/>
              </a:rPr>
              <a:t>的元素？</a:t>
            </a:r>
          </a:p>
          <a:p>
            <a:r>
              <a:rPr lang="zh-TW" altLang="zh-TW" sz="2800" dirty="0" smtClean="0">
                <a:latin typeface="+mj-ea"/>
                <a:ea typeface="+mj-ea"/>
              </a:rPr>
              <a:t>廣告</a:t>
            </a:r>
            <a:r>
              <a:rPr lang="zh-TW" altLang="zh-TW" sz="2800" dirty="0">
                <a:latin typeface="+mj-ea"/>
                <a:ea typeface="+mj-ea"/>
              </a:rPr>
              <a:t>中備受矚目的美妝部落客是誰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r>
              <a:rPr lang="zh-TW" altLang="zh-TW" sz="2800" dirty="0" smtClean="0">
                <a:latin typeface="+mj-ea"/>
                <a:ea typeface="+mj-ea"/>
              </a:rPr>
              <a:t>這</a:t>
            </a:r>
            <a:r>
              <a:rPr lang="zh-TW" altLang="zh-TW" sz="2800" dirty="0">
                <a:latin typeface="+mj-ea"/>
                <a:ea typeface="+mj-ea"/>
              </a:rPr>
              <a:t>位美妝部落客接受時尚</a:t>
            </a:r>
            <a:r>
              <a:rPr lang="zh-TW" altLang="zh-TW" sz="2800" dirty="0" smtClean="0">
                <a:latin typeface="+mj-ea"/>
                <a:ea typeface="+mj-ea"/>
              </a:rPr>
              <a:t>雜誌採訪</a:t>
            </a:r>
            <a:r>
              <a:rPr lang="zh-TW" altLang="zh-TW" sz="2800" dirty="0">
                <a:latin typeface="+mj-ea"/>
                <a:ea typeface="+mj-ea"/>
              </a:rPr>
              <a:t>時說了什麼？</a:t>
            </a:r>
          </a:p>
          <a:p>
            <a:r>
              <a:rPr lang="zh-TW" altLang="zh-TW" sz="2800" dirty="0" smtClean="0">
                <a:latin typeface="+mj-ea"/>
                <a:ea typeface="+mj-ea"/>
              </a:rPr>
              <a:t>這</a:t>
            </a:r>
            <a:r>
              <a:rPr lang="zh-TW" altLang="zh-TW" sz="2800" dirty="0">
                <a:latin typeface="+mj-ea"/>
                <a:ea typeface="+mj-ea"/>
              </a:rPr>
              <a:t>位美妝部落客有哪些身分？</a:t>
            </a:r>
          </a:p>
          <a:p>
            <a:r>
              <a:rPr lang="zh-TW" altLang="zh-TW" sz="2800" dirty="0" smtClean="0">
                <a:latin typeface="+mj-ea"/>
                <a:ea typeface="+mj-ea"/>
              </a:rPr>
              <a:t>這</a:t>
            </a:r>
            <a:r>
              <a:rPr lang="zh-TW" altLang="zh-TW" sz="2800" dirty="0">
                <a:latin typeface="+mj-ea"/>
                <a:ea typeface="+mj-ea"/>
              </a:rPr>
              <a:t>位美妝部落客認為，穆斯林女性把頭髮包住，會代表她們不重視頭髮嗎？</a:t>
            </a:r>
          </a:p>
          <a:p>
            <a:endParaRPr lang="zh-TW" altLang="zh-TW" sz="2400" dirty="0"/>
          </a:p>
          <a:p>
            <a:pPr marL="0" indent="0">
              <a:buNone/>
            </a:pPr>
            <a:endParaRPr lang="en-US" altLang="zh-TW" sz="24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zh-TW" sz="2400" dirty="0"/>
          </a:p>
          <a:p>
            <a:pPr lvl="0"/>
            <a:endParaRPr lang="zh-TW" altLang="zh-TW" dirty="0">
              <a:latin typeface="+mj-ea"/>
              <a:ea typeface="+mj-ea"/>
            </a:endParaRPr>
          </a:p>
        </p:txBody>
      </p:sp>
      <p:pic>
        <p:nvPicPr>
          <p:cNvPr id="11" name="Picture 2" descr="人和箱子與問號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1468760" cy="14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1187624" y="1988840"/>
            <a:ext cx="6786488" cy="1512888"/>
          </a:xfrm>
        </p:spPr>
        <p:txBody>
          <a:bodyPr/>
          <a:lstStyle/>
          <a:p>
            <a:r>
              <a:rPr lang="zh-TW" altLang="zh-TW" sz="2800" dirty="0" smtClean="0">
                <a:latin typeface="+mj-ea"/>
                <a:ea typeface="+mj-ea"/>
              </a:rPr>
              <a:t>看到</a:t>
            </a:r>
            <a:r>
              <a:rPr lang="zh-TW" altLang="zh-TW" sz="2800" dirty="0">
                <a:latin typeface="+mj-ea"/>
                <a:ea typeface="+mj-ea"/>
              </a:rPr>
              <a:t>洗髮精廣告中的主角將</a:t>
            </a:r>
            <a:r>
              <a:rPr lang="zh-TW" altLang="zh-TW" sz="2800" dirty="0" smtClean="0">
                <a:latin typeface="+mj-ea"/>
                <a:ea typeface="+mj-ea"/>
              </a:rPr>
              <a:t>頭髮</a:t>
            </a:r>
            <a:r>
              <a:rPr lang="zh-TW" altLang="en-US" sz="2800" dirty="0" smtClean="0">
                <a:latin typeface="+mj-ea"/>
                <a:ea typeface="+mj-ea"/>
              </a:rPr>
              <a:t>用頭巾</a:t>
            </a:r>
            <a:r>
              <a:rPr lang="zh-TW" altLang="zh-TW" sz="2800" dirty="0" smtClean="0">
                <a:latin typeface="+mj-ea"/>
                <a:ea typeface="+mj-ea"/>
              </a:rPr>
              <a:t>包住</a:t>
            </a:r>
            <a:r>
              <a:rPr lang="zh-TW" altLang="zh-TW" sz="2800" dirty="0">
                <a:latin typeface="+mj-ea"/>
                <a:ea typeface="+mj-ea"/>
              </a:rPr>
              <a:t>，你有什麼想法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800" dirty="0" smtClean="0">
              <a:latin typeface="+mj-ea"/>
              <a:ea typeface="+mj-ea"/>
            </a:endParaRPr>
          </a:p>
          <a:p>
            <a:r>
              <a:rPr lang="zh-TW" altLang="zh-TW" sz="2800" dirty="0" smtClean="0">
                <a:latin typeface="+mj-ea"/>
                <a:ea typeface="+mj-ea"/>
              </a:rPr>
              <a:t>這樣</a:t>
            </a:r>
            <a:r>
              <a:rPr lang="zh-TW" altLang="en-US" sz="2800" dirty="0" smtClean="0">
                <a:latin typeface="+mj-ea"/>
                <a:ea typeface="+mj-ea"/>
              </a:rPr>
              <a:t>的裝扮</a:t>
            </a:r>
            <a:r>
              <a:rPr lang="zh-TW" altLang="zh-TW" sz="2800" dirty="0" smtClean="0">
                <a:latin typeface="+mj-ea"/>
                <a:ea typeface="+mj-ea"/>
              </a:rPr>
              <a:t>會</a:t>
            </a:r>
            <a:r>
              <a:rPr lang="zh-TW" altLang="zh-TW" sz="2800" dirty="0">
                <a:latin typeface="+mj-ea"/>
                <a:ea typeface="+mj-ea"/>
              </a:rPr>
              <a:t>影響你對洗髮精品質的看法嗎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r>
              <a:rPr lang="zh-TW" altLang="en-US" sz="2800" dirty="0" smtClean="0">
                <a:latin typeface="+mj-ea"/>
                <a:ea typeface="+mj-ea"/>
              </a:rPr>
              <a:t>或者，</a:t>
            </a:r>
            <a:r>
              <a:rPr lang="zh-TW" altLang="zh-TW" sz="2800" dirty="0" smtClean="0">
                <a:latin typeface="+mj-ea"/>
                <a:ea typeface="+mj-ea"/>
              </a:rPr>
              <a:t>會</a:t>
            </a:r>
            <a:r>
              <a:rPr lang="zh-TW" altLang="zh-TW" sz="2800" dirty="0">
                <a:latin typeface="+mj-ea"/>
                <a:ea typeface="+mj-ea"/>
              </a:rPr>
              <a:t>影響你購買該牌洗髮精的欲望嗎？</a:t>
            </a:r>
          </a:p>
          <a:p>
            <a:pPr lvl="0"/>
            <a:endParaRPr lang="en-US" altLang="zh-TW" sz="2400" dirty="0">
              <a:latin typeface="+mj-ea"/>
              <a:ea typeface="+mj-ea"/>
            </a:endParaRPr>
          </a:p>
          <a:p>
            <a:pPr lvl="0"/>
            <a:endParaRPr lang="zh-TW" altLang="zh-TW" dirty="0">
              <a:latin typeface="+mj-ea"/>
              <a:ea typeface="+mj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31"/>
            <a:ext cx="2999921" cy="213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123728" y="5890586"/>
            <a:ext cx="1907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/>
              <a:t>圖片來源：</a:t>
            </a:r>
            <a:r>
              <a:rPr lang="en-US" altLang="zh-TW" sz="800" dirty="0" smtClean="0"/>
              <a:t> </a:t>
            </a:r>
          </a:p>
          <a:p>
            <a:r>
              <a:rPr lang="en-US" altLang="zh-TW" sz="800" dirty="0">
                <a:hlinkClick r:id="rId6"/>
              </a:rPr>
              <a:t>https://</a:t>
            </a:r>
            <a:r>
              <a:rPr lang="en-US" altLang="zh-TW" sz="800" dirty="0" smtClean="0">
                <a:hlinkClick r:id="rId6"/>
              </a:rPr>
              <a:t>www.youtube.com/watch?v=MbGSdNF2ux8</a:t>
            </a:r>
            <a:endParaRPr lang="en-US" altLang="zh-TW" sz="800" dirty="0" smtClean="0"/>
          </a:p>
          <a:p>
            <a:endParaRPr lang="en-US" altLang="zh-TW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 smtClean="0"/>
              <a:t>：</a:t>
            </a:r>
            <a:r>
              <a:rPr lang="zh-TW" altLang="en-US" dirty="0"/>
              <a:t>新聞怎麼說</a:t>
            </a:r>
            <a:r>
              <a:rPr lang="zh-TW" altLang="en-US" dirty="0">
                <a:latin typeface="新細明體"/>
                <a:ea typeface="新細明體"/>
              </a:rPr>
              <a:t>？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827584" y="1628800"/>
            <a:ext cx="7434560" cy="1512888"/>
          </a:xfrm>
        </p:spPr>
        <p:txBody>
          <a:bodyPr/>
          <a:lstStyle/>
          <a:p>
            <a:pPr lvl="0"/>
            <a:endParaRPr lang="en-US" altLang="zh-TW" sz="2800" dirty="0">
              <a:latin typeface="+mj-ea"/>
              <a:ea typeface="+mj-ea"/>
            </a:endParaRPr>
          </a:p>
          <a:p>
            <a:pPr lvl="0"/>
            <a:r>
              <a:rPr lang="zh-TW" altLang="en-US" sz="2800" dirty="0">
                <a:latin typeface="+mj-ea"/>
                <a:ea typeface="+mj-ea"/>
              </a:rPr>
              <a:t>猜猜看，穆斯林女性為什麼要戴頭巾</a:t>
            </a:r>
            <a:r>
              <a:rPr lang="zh-TW" altLang="en-US" sz="2800" dirty="0" smtClean="0">
                <a:latin typeface="+mj-ea"/>
                <a:ea typeface="+mj-ea"/>
              </a:rPr>
              <a:t>？可上網搜尋答案。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800" dirty="0" smtClean="0"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在知道穆斯林女性戴頭巾的原因後，你對於廣告中安排出現戴頭巾的模特兒橋段有什麼看法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zh-TW" altLang="zh-TW" sz="2800" dirty="0">
              <a:latin typeface="+mj-ea"/>
              <a:ea typeface="+mj-ea"/>
            </a:endParaRPr>
          </a:p>
          <a:p>
            <a:pPr lvl="0"/>
            <a:endParaRPr lang="zh-TW" altLang="zh-TW" sz="2800" dirty="0">
              <a:latin typeface="+mj-ea"/>
              <a:ea typeface="+mj-ea"/>
            </a:endParaRPr>
          </a:p>
        </p:txBody>
      </p:sp>
      <p:pic>
        <p:nvPicPr>
          <p:cNvPr id="8196" name="Picture 4" descr="女模特兒正在替手上的食物和飲料打廣告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2123728" cy="198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活動三</a:t>
            </a:r>
            <a:r>
              <a:rPr lang="zh-TW" altLang="en-US" dirty="0" smtClean="0"/>
              <a:t>：廣告自己拍</a:t>
            </a:r>
            <a:endParaRPr lang="zh-TW" altLang="en-US" dirty="0" smtClean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669681" y="1700808"/>
            <a:ext cx="8208912" cy="3598912"/>
          </a:xfrm>
        </p:spPr>
        <p:txBody>
          <a:bodyPr/>
          <a:lstStyle/>
          <a:p>
            <a:r>
              <a:rPr lang="zh-TW" altLang="en-US" sz="2800" dirty="0" smtClean="0">
                <a:latin typeface="+mj-ea"/>
                <a:ea typeface="+mj-ea"/>
              </a:rPr>
              <a:t>請各組同學</a:t>
            </a:r>
            <a:r>
              <a:rPr lang="zh-TW" altLang="zh-TW" sz="2800" dirty="0" smtClean="0">
                <a:latin typeface="+mj-ea"/>
                <a:ea typeface="+mj-ea"/>
              </a:rPr>
              <a:t>跳</a:t>
            </a:r>
            <a:r>
              <a:rPr lang="zh-TW" altLang="zh-TW" sz="2800" dirty="0">
                <a:latin typeface="+mj-ea"/>
                <a:ea typeface="+mj-ea"/>
              </a:rPr>
              <a:t>脫洗髮精廣告的既有橋段、角色、對白框架，利用手機或相機拍攝一則</a:t>
            </a:r>
            <a:r>
              <a:rPr lang="en-US" altLang="zh-TW" sz="2800" dirty="0">
                <a:latin typeface="+mj-ea"/>
                <a:ea typeface="+mj-ea"/>
              </a:rPr>
              <a:t>30</a:t>
            </a:r>
            <a:r>
              <a:rPr lang="zh-TW" altLang="zh-TW" sz="2800" dirty="0">
                <a:latin typeface="+mj-ea"/>
                <a:ea typeface="+mj-ea"/>
              </a:rPr>
              <a:t>秒內的洗髮精廣告</a:t>
            </a:r>
            <a:r>
              <a:rPr lang="zh-TW" altLang="zh-TW" sz="2800" dirty="0" smtClean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800" dirty="0" smtClean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以</a:t>
            </a:r>
            <a:r>
              <a:rPr lang="zh-TW" altLang="zh-TW" sz="2800" dirty="0" smtClean="0">
                <a:latin typeface="+mj-ea"/>
                <a:ea typeface="+mj-ea"/>
              </a:rPr>
              <a:t>「</a:t>
            </a:r>
            <a:r>
              <a:rPr lang="zh-TW" altLang="zh-TW" sz="2800" dirty="0">
                <a:latin typeface="+mj-ea"/>
                <a:ea typeface="+mj-ea"/>
              </a:rPr>
              <a:t>廣告首映會」與其他組同學分享創意結果</a:t>
            </a:r>
            <a:r>
              <a:rPr lang="zh-TW" altLang="zh-TW" sz="2800" dirty="0" smtClean="0">
                <a:latin typeface="+mj-ea"/>
                <a:ea typeface="+mj-ea"/>
              </a:rPr>
              <a:t>。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800" dirty="0" smtClean="0"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請票選出最具有創意</a:t>
            </a:r>
            <a:r>
              <a:rPr lang="zh-TW" altLang="en-US" sz="2800" dirty="0" smtClean="0">
                <a:latin typeface="+mj-ea"/>
                <a:ea typeface="+mj-ea"/>
              </a:rPr>
              <a:t>、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800" dirty="0">
                <a:latin typeface="+mj-ea"/>
                <a:ea typeface="+mj-ea"/>
              </a:rPr>
              <a:t> </a:t>
            </a:r>
            <a:r>
              <a:rPr lang="zh-TW" altLang="en-US" sz="2800" dirty="0" smtClean="0">
                <a:latin typeface="+mj-ea"/>
                <a:ea typeface="+mj-ea"/>
              </a:rPr>
              <a:t>  最</a:t>
            </a:r>
            <a:r>
              <a:rPr lang="zh-TW" altLang="en-US" sz="2800" dirty="0">
                <a:latin typeface="+mj-ea"/>
                <a:ea typeface="+mj-ea"/>
              </a:rPr>
              <a:t>能跳脫既有洗髮精廣告框架的作品。</a:t>
            </a:r>
            <a:endParaRPr lang="zh-TW" altLang="en-US" sz="2800" dirty="0">
              <a:latin typeface="+mj-ea"/>
              <a:ea typeface="+mj-ea"/>
            </a:endParaRPr>
          </a:p>
        </p:txBody>
      </p:sp>
      <p:pic>
        <p:nvPicPr>
          <p:cNvPr id="7170" name="Picture 2" descr="檢視詳細資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60"/>
            <a:ext cx="1686733" cy="168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3005</TotalTime>
  <Words>948</Words>
  <Application>Microsoft Office PowerPoint</Application>
  <PresentationFormat>如螢幕大小 (4:3)</PresentationFormat>
  <Paragraphs>93</Paragraphs>
  <Slides>10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公正</vt:lpstr>
      <vt:lpstr>教案名稱： 不一樣的洗髮精廣告 本教案製作者：毛俞婷 </vt:lpstr>
      <vt:lpstr>活動一：三千髮絲的故事</vt:lpstr>
      <vt:lpstr>活動一：三千髮絲的故事</vt:lpstr>
      <vt:lpstr>活動二：新聞怎麼說？</vt:lpstr>
      <vt:lpstr>活動二：新聞怎麼說？</vt:lpstr>
      <vt:lpstr>活動二：新聞怎麼說？</vt:lpstr>
      <vt:lpstr>活動二：新聞怎麼說？</vt:lpstr>
      <vt:lpstr>活動二：新聞怎麼說？</vt:lpstr>
      <vt:lpstr>活動三：廣告自己拍</vt:lpstr>
      <vt:lpstr>本教案結束，謝謝 </vt:lpstr>
    </vt:vector>
  </TitlesOfParts>
  <Company>TAIWAN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</dc:title>
  <dc:creator>PHD</dc:creator>
  <cp:lastModifiedBy>GraceMao</cp:lastModifiedBy>
  <cp:revision>96</cp:revision>
  <dcterms:created xsi:type="dcterms:W3CDTF">2011-03-28T02:01:01Z</dcterms:created>
  <dcterms:modified xsi:type="dcterms:W3CDTF">2018-01-24T15:23:45Z</dcterms:modified>
</cp:coreProperties>
</file>