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2" r:id="rId4"/>
    <p:sldId id="275" r:id="rId5"/>
    <p:sldId id="277" r:id="rId6"/>
    <p:sldId id="278" r:id="rId7"/>
    <p:sldId id="285" r:id="rId8"/>
    <p:sldId id="288" r:id="rId9"/>
    <p:sldId id="273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C441474-CDF9-443A-AEAE-480436C84C03}">
          <p14:sldIdLst>
            <p14:sldId id="256"/>
            <p14:sldId id="257"/>
            <p14:sldId id="282"/>
            <p14:sldId id="275"/>
            <p14:sldId id="277"/>
            <p14:sldId id="278"/>
            <p14:sldId id="285"/>
            <p14:sldId id="288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62F8"/>
    <a:srgbClr val="47FF9A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1344" autoAdjust="0"/>
  </p:normalViewPr>
  <p:slideViewPr>
    <p:cSldViewPr>
      <p:cViewPr>
        <p:scale>
          <a:sx n="110" d="100"/>
          <a:sy n="110" d="100"/>
        </p:scale>
        <p:origin x="-1644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268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382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dn.com/news/story/8864/2426178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next.com.tw/article/44406/heysong-sarsaparilla-whats-key-factors-brand-should-consider-about-new-packaging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許多飲料大廠為了搶攻市場，紛紛掀起換裝樂，請學生先觀賞「老品牌新花樣！飲料大廠推「新裝」搶商機」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(https://www.youtube.com/watch?v=icc4zJXzlww)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的新聞報導。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教師將報導中提到的其中一款知名飲料新、舊包裝同時投影，並請問學生是否看過此新包裝？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請學生說說看，比較喜歡哪一款包裝及原因？以及這樣的新包裝是否會提高想要購買的慾望呢？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來看看媒體對於此品牌的包裝改版有怎樣的說法。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請學生閱讀「驚艷！老牌黑松沙士換新裝 網友：不買可樂了」新聞摘錄片段。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https://udn.com/news/story/8864/2426178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新聞閱畢，請學生回答新聞中的相關問題。以加深對新聞內容的印象。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①新包裝出自於哪位設計師之手？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②新包裝上放大的「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35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」有什麼特別用意？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③改版後的包裝字體有什麼變化？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④「清爽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」這樣的廣告用字讓你有什麼感覺？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⑤網友們對於新包裝有怎樣的正評？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⑥網友們對於新包裝有怎樣的負評？</a:t>
            </a:r>
          </a:p>
          <a:p>
            <a:pPr lvl="0"/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除了上面提到的評價之外，學生對於新包裝還有哪些看法？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來看看商品換新裝時要考慮的三大面向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參考資料：數位時代《黑松沙士換新裝，品牌再造該考慮的三大面向》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並用此三面向檢驗看看知名飲料的新包裝是否達到。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https://www.bnext.com.tw/article/44406/heysong-sarsaparilla-whats-key-factors-brand-should-consider-about-new-packaging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①符合產品的獨特銷售點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②保留品牌視覺識別元素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③新品牌視覺識別元素具獨特性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請學生想想，為什麼飲料商品的包裝設計需要考慮這麼多細節？飲料包裝跟購買行為之間有關聯嗎？飲料包裝也是行銷的一部份嗎？</a:t>
            </a:r>
          </a:p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請學生分組，上網搜尋同一商品的新、舊包裝圖片，並請討論新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、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舊包裝的差異，以及新包裝是否達到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剛剛課程講的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三大面向，如果同組同學都覺得新包裝的設計並不能讓消費者更喜歡，則請提出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如何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修改的建議。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2017/11/29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dirty="0" smtClean="0">
                <a:latin typeface="+mj-ea"/>
              </a:rPr>
              <a:t>「</a:t>
            </a:r>
            <a:r>
              <a:rPr lang="zh-TW" altLang="en-US" dirty="0">
                <a:latin typeface="+mj-ea"/>
              </a:rPr>
              <a:t>飲料換新裝</a:t>
            </a:r>
            <a:r>
              <a:rPr lang="zh-TW" altLang="zh-TW" dirty="0" smtClean="0">
                <a:latin typeface="+mj-ea"/>
              </a:rPr>
              <a:t>」</a:t>
            </a:r>
            <a:r>
              <a:rPr lang="en-US" altLang="zh-TW" dirty="0" smtClean="0">
                <a:latin typeface="+mj-ea"/>
              </a:rPr>
              <a:t/>
            </a:r>
            <a:br>
              <a:rPr lang="en-US" altLang="zh-TW" dirty="0" smtClean="0">
                <a:latin typeface="+mj-ea"/>
              </a:rPr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內容版面配置區 5"/>
          <p:cNvSpPr>
            <a:spLocks noGrp="1"/>
          </p:cNvSpPr>
          <p:nvPr>
            <p:ph sz="quarter" idx="1"/>
          </p:nvPr>
        </p:nvSpPr>
        <p:spPr>
          <a:xfrm>
            <a:off x="646212" y="2060848"/>
            <a:ext cx="8492480" cy="1296144"/>
          </a:xfrm>
        </p:spPr>
        <p:txBody>
          <a:bodyPr/>
          <a:lstStyle/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608556" y="476672"/>
            <a:ext cx="8262144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活動一：</a:t>
            </a:r>
            <a:r>
              <a:rPr lang="zh-TW" altLang="en-US" dirty="0">
                <a:latin typeface="+mj-ea"/>
              </a:rPr>
              <a:t> </a:t>
            </a:r>
            <a:r>
              <a:rPr lang="zh-TW" altLang="en-US" dirty="0">
                <a:latin typeface="+mj-ea"/>
              </a:rPr>
              <a:t>飲料也要換新裝</a:t>
            </a:r>
            <a:endParaRPr lang="zh-TW" altLang="en-US" dirty="0" smtClean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3819435"/>
            <a:ext cx="3030860" cy="24178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5769" y="2060848"/>
            <a:ext cx="3427485" cy="20589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文字方塊 14"/>
          <p:cNvSpPr txBox="1"/>
          <p:nvPr/>
        </p:nvSpPr>
        <p:spPr>
          <a:xfrm>
            <a:off x="5868144" y="6104969"/>
            <a:ext cx="2933142" cy="337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>
                <a:latin typeface="+mj-ea"/>
                <a:ea typeface="+mj-ea"/>
              </a:rPr>
              <a:t>圖片來源</a:t>
            </a:r>
            <a:endParaRPr lang="en-US" altLang="zh-TW" sz="800" dirty="0" smtClean="0">
              <a:latin typeface="+mj-ea"/>
              <a:ea typeface="+mj-ea"/>
            </a:endParaRPr>
          </a:p>
          <a:p>
            <a:r>
              <a:rPr lang="en-US" altLang="zh-TW" sz="800" u="sng" dirty="0">
                <a:latin typeface="+mj-ea"/>
                <a:ea typeface="+mj-ea"/>
              </a:rPr>
              <a:t>https://www.youtube.com/watch?v=icc4zJXzlww</a:t>
            </a:r>
            <a:endParaRPr lang="zh-TW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4597948" cy="20756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內容版面配置區 5"/>
          <p:cNvSpPr>
            <a:spLocks noGrp="1"/>
          </p:cNvSpPr>
          <p:nvPr>
            <p:ph sz="quarter" idx="1"/>
          </p:nvPr>
        </p:nvSpPr>
        <p:spPr>
          <a:xfrm>
            <a:off x="4788024" y="2318997"/>
            <a:ext cx="4248472" cy="2664296"/>
          </a:xfrm>
        </p:spPr>
        <p:txBody>
          <a:bodyPr/>
          <a:lstStyle/>
          <a:p>
            <a:r>
              <a:rPr lang="zh-TW" altLang="en-US" sz="2400" dirty="0" smtClean="0">
                <a:latin typeface="+mj-ea"/>
                <a:ea typeface="+mj-ea"/>
              </a:rPr>
              <a:t>你看過右邊的新包裝嗎</a:t>
            </a:r>
            <a:r>
              <a:rPr lang="zh-TW" altLang="zh-TW" sz="2400" dirty="0" smtClean="0">
                <a:latin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>
                <a:latin typeface="+mj-ea"/>
                <a:ea typeface="+mj-ea"/>
              </a:rPr>
              <a:t>你比較喜歡哪一</a:t>
            </a:r>
            <a:r>
              <a:rPr lang="zh-TW" altLang="en-US" sz="2400" dirty="0" smtClean="0">
                <a:latin typeface="+mj-ea"/>
                <a:ea typeface="+mj-ea"/>
              </a:rPr>
              <a:t>款包裝，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2400" dirty="0">
                <a:latin typeface="+mj-ea"/>
                <a:ea typeface="+mj-ea"/>
              </a:rPr>
              <a:t> </a:t>
            </a:r>
            <a:r>
              <a:rPr lang="zh-TW" altLang="en-US" sz="2400" dirty="0" smtClean="0">
                <a:latin typeface="+mj-ea"/>
                <a:ea typeface="+mj-ea"/>
              </a:rPr>
              <a:t>   為什麼</a:t>
            </a:r>
            <a:r>
              <a:rPr lang="zh-TW" altLang="zh-TW" sz="2400" dirty="0">
                <a:latin typeface="+mj-ea"/>
              </a:rPr>
              <a:t>？</a:t>
            </a:r>
          </a:p>
          <a:p>
            <a:r>
              <a:rPr lang="zh-TW" altLang="en-US" sz="2400" dirty="0" smtClean="0">
                <a:latin typeface="+mj-ea"/>
                <a:ea typeface="+mj-ea"/>
              </a:rPr>
              <a:t>哪一款包裝會讓你比較想要購買</a:t>
            </a:r>
            <a:r>
              <a:rPr lang="zh-TW" altLang="zh-TW" sz="2400" dirty="0">
                <a:latin typeface="+mj-ea"/>
              </a:rPr>
              <a:t>？</a:t>
            </a:r>
          </a:p>
          <a:p>
            <a:pPr lvl="0"/>
            <a:endParaRPr lang="zh-TW" altLang="zh-TW" sz="2000" dirty="0">
              <a:latin typeface="+mj-ea"/>
              <a:ea typeface="+mj-ea"/>
            </a:endParaRPr>
          </a:p>
        </p:txBody>
      </p:sp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活動一：</a:t>
            </a:r>
            <a:r>
              <a:rPr lang="zh-TW" altLang="en-US" dirty="0">
                <a:latin typeface="+mj-ea"/>
              </a:rPr>
              <a:t>飲料也要換新裝</a:t>
            </a:r>
            <a:endParaRPr lang="zh-TW" altLang="en-US" dirty="0" smtClean="0"/>
          </a:p>
        </p:txBody>
      </p:sp>
      <p:sp>
        <p:nvSpPr>
          <p:cNvPr id="8" name="文字方塊 7"/>
          <p:cNvSpPr txBox="1"/>
          <p:nvPr/>
        </p:nvSpPr>
        <p:spPr>
          <a:xfrm>
            <a:off x="4788024" y="6092408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>
                <a:latin typeface="+mj-ea"/>
                <a:ea typeface="+mj-ea"/>
              </a:rPr>
              <a:t>圖片</a:t>
            </a:r>
            <a:r>
              <a:rPr lang="zh-TW" altLang="en-US" sz="800" dirty="0" smtClean="0">
                <a:latin typeface="+mj-ea"/>
                <a:ea typeface="+mj-ea"/>
              </a:rPr>
              <a:t>來源</a:t>
            </a:r>
            <a:r>
              <a:rPr lang="en-US" altLang="zh-TW" sz="800" u="sng" dirty="0"/>
              <a:t>http://www.heysong.com.tw/Product/ProductDetail/9e73968e-6c67-4e27-823d-84ff741bee2f</a:t>
            </a:r>
            <a:endParaRPr lang="zh-TW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老師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00792" y="1822345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822345"/>
            <a:ext cx="2088232" cy="356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8273" y="3212976"/>
            <a:ext cx="1440160" cy="3018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2483768" y="3609096"/>
            <a:ext cx="11208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5400" b="1" cap="none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VS</a:t>
            </a:r>
            <a:endParaRPr lang="zh-TW" altLang="en-US" sz="5400" b="1" cap="none" spc="50" dirty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+mj-ea"/>
              </a:rPr>
              <a:t>活動二</a:t>
            </a:r>
            <a:r>
              <a:rPr lang="zh-TW" altLang="en-US" dirty="0">
                <a:latin typeface="+mj-ea"/>
              </a:rPr>
              <a:t>：新聞怎麼說</a:t>
            </a:r>
            <a:endParaRPr lang="zh-TW" altLang="en-US" dirty="0" smtClean="0">
              <a:latin typeface="+mj-ea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788024" y="6092408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>
                <a:latin typeface="+mj-ea"/>
                <a:ea typeface="+mj-ea"/>
              </a:rPr>
              <a:t>圖片來源</a:t>
            </a:r>
            <a:endParaRPr lang="en-US" altLang="zh-TW" sz="800" dirty="0" smtClean="0">
              <a:latin typeface="+mj-ea"/>
              <a:ea typeface="+mj-ea"/>
            </a:endParaRPr>
          </a:p>
          <a:p>
            <a:r>
              <a:rPr lang="en-US" altLang="zh-TW" sz="800" u="sng" dirty="0">
                <a:latin typeface="+mj-ea"/>
                <a:ea typeface="+mj-ea"/>
              </a:rPr>
              <a:t>https://udn.com/news/story/8864/2426178</a:t>
            </a:r>
            <a:endParaRPr lang="zh-TW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20114"/>
            <a:ext cx="4112890" cy="3971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888550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6138416" cy="4320480"/>
          </a:xfrm>
        </p:spPr>
        <p:txBody>
          <a:bodyPr/>
          <a:lstStyle/>
          <a:p>
            <a:pPr>
              <a:defRPr/>
            </a:pPr>
            <a:r>
              <a:rPr lang="zh-TW" altLang="en-US" sz="2800" dirty="0">
                <a:latin typeface="+mj-ea"/>
                <a:ea typeface="+mj-ea"/>
              </a:rPr>
              <a:t>新包裝出自於哪位設計師之手？</a:t>
            </a:r>
          </a:p>
          <a:p>
            <a:pPr>
              <a:defRPr/>
            </a:pPr>
            <a:r>
              <a:rPr lang="zh-TW" altLang="en-US" sz="2800" dirty="0">
                <a:latin typeface="+mj-ea"/>
                <a:ea typeface="+mj-ea"/>
              </a:rPr>
              <a:t>新包裝上放大的「</a:t>
            </a:r>
            <a:r>
              <a:rPr lang="en-US" altLang="zh-TW" sz="2800" dirty="0">
                <a:latin typeface="+mj-ea"/>
                <a:ea typeface="+mj-ea"/>
              </a:rPr>
              <a:t>35</a:t>
            </a:r>
            <a:r>
              <a:rPr lang="zh-TW" altLang="en-US" sz="2800" dirty="0">
                <a:latin typeface="+mj-ea"/>
                <a:ea typeface="+mj-ea"/>
              </a:rPr>
              <a:t>」有什麼特別用意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>
                <a:latin typeface="+mj-ea"/>
                <a:ea typeface="+mj-ea"/>
              </a:rPr>
              <a:t>改版後的包裝字體有什麼變化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「清爽</a:t>
            </a:r>
            <a:r>
              <a:rPr lang="en-US" altLang="zh-TW" sz="2800" dirty="0" smtClean="0">
                <a:latin typeface="+mj-ea"/>
                <a:ea typeface="+mj-ea"/>
              </a:rPr>
              <a:t>der</a:t>
            </a:r>
            <a:r>
              <a:rPr lang="zh-TW" altLang="en-US" sz="2800" dirty="0">
                <a:latin typeface="+mj-ea"/>
                <a:ea typeface="+mj-ea"/>
              </a:rPr>
              <a:t>」這樣的廣告用字讓你有什麼感覺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zh-TW" sz="2800" dirty="0" smtClean="0">
                <a:latin typeface="+mj-ea"/>
                <a:ea typeface="+mj-ea"/>
              </a:rPr>
              <a:t>網友</a:t>
            </a:r>
            <a:r>
              <a:rPr lang="zh-TW" altLang="zh-TW" sz="2800" dirty="0">
                <a:latin typeface="+mj-ea"/>
                <a:ea typeface="+mj-ea"/>
              </a:rPr>
              <a:t>們對於新包裝有怎樣的正</a:t>
            </a:r>
            <a:r>
              <a:rPr lang="zh-TW" altLang="zh-TW" sz="2800" dirty="0" smtClean="0">
                <a:latin typeface="+mj-ea"/>
                <a:ea typeface="+mj-ea"/>
              </a:rPr>
              <a:t>評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zh-TW" sz="2800" dirty="0">
                <a:latin typeface="+mj-ea"/>
                <a:ea typeface="+mj-ea"/>
              </a:rPr>
              <a:t>網友們對於新包裝有怎樣的負評？</a:t>
            </a:r>
          </a:p>
          <a:p>
            <a:pPr>
              <a:defRPr/>
            </a:pPr>
            <a:endParaRPr lang="en-US" altLang="zh-TW" sz="2800" dirty="0" smtClean="0"/>
          </a:p>
          <a:p>
            <a:pPr>
              <a:defRPr/>
            </a:pP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800" dirty="0">
              <a:latin typeface="+mj-ea"/>
              <a:ea typeface="+mj-ea"/>
            </a:endParaRPr>
          </a:p>
          <a:p>
            <a:pPr>
              <a:defRPr/>
            </a:pPr>
            <a:endParaRPr lang="zh-TW" altLang="en-US" sz="2800" dirty="0" smtClean="0">
              <a:latin typeface="+mj-ea"/>
              <a:ea typeface="+mj-ea"/>
            </a:endParaRPr>
          </a:p>
          <a:p>
            <a:endParaRPr lang="zh-TW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276872"/>
            <a:ext cx="1440160" cy="3018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4788024" y="6092408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>
                <a:latin typeface="+mj-ea"/>
                <a:ea typeface="+mj-ea"/>
              </a:rPr>
              <a:t>圖片</a:t>
            </a:r>
            <a:r>
              <a:rPr lang="zh-TW" altLang="en-US" sz="800" dirty="0" smtClean="0">
                <a:latin typeface="+mj-ea"/>
                <a:ea typeface="+mj-ea"/>
              </a:rPr>
              <a:t>來源</a:t>
            </a:r>
            <a:r>
              <a:rPr lang="en-US" altLang="zh-TW" sz="800" u="sng" dirty="0"/>
              <a:t>http://www.heysong.com.tw/Product/ProductDetail/9e73968e-6c67-4e27-823d-84ff741bee2f</a:t>
            </a:r>
            <a:endParaRPr lang="zh-TW" altLang="en-US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13360" y="1700808"/>
            <a:ext cx="7704856" cy="576064"/>
          </a:xfrm>
        </p:spPr>
        <p:txBody>
          <a:bodyPr/>
          <a:lstStyle/>
          <a:p>
            <a:r>
              <a:rPr lang="zh-TW" altLang="en-US" sz="2400" dirty="0" smtClean="0">
                <a:latin typeface="+mj-ea"/>
                <a:ea typeface="+mj-ea"/>
              </a:rPr>
              <a:t>除了新聞提到的，你</a:t>
            </a:r>
            <a:r>
              <a:rPr lang="zh-TW" altLang="zh-TW" sz="2400" dirty="0" smtClean="0">
                <a:latin typeface="+mj-ea"/>
                <a:ea typeface="+mj-ea"/>
              </a:rPr>
              <a:t>對於</a:t>
            </a:r>
            <a:r>
              <a:rPr lang="zh-TW" altLang="zh-TW" sz="2400" dirty="0">
                <a:latin typeface="+mj-ea"/>
                <a:ea typeface="+mj-ea"/>
              </a:rPr>
              <a:t>新包裝還有哪些看法</a:t>
            </a:r>
            <a:r>
              <a:rPr lang="zh-TW" altLang="en-US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endParaRPr lang="en-US" altLang="zh-TW" sz="800" dirty="0">
              <a:latin typeface="+mj-ea"/>
              <a:ea typeface="+mj-ea"/>
            </a:endParaRPr>
          </a:p>
          <a:p>
            <a:r>
              <a:rPr lang="zh-TW" altLang="en-US" sz="2400" dirty="0">
                <a:latin typeface="+mj-ea"/>
                <a:ea typeface="+mj-ea"/>
              </a:rPr>
              <a:t>來看看商品換新裝時要考慮的三大</a:t>
            </a:r>
            <a:r>
              <a:rPr lang="zh-TW" altLang="en-US" sz="2400" dirty="0" smtClean="0">
                <a:latin typeface="+mj-ea"/>
                <a:ea typeface="+mj-ea"/>
              </a:rPr>
              <a:t>面向。</a:t>
            </a:r>
            <a:endParaRPr lang="en-US" altLang="zh-TW" sz="800" dirty="0" smtClean="0">
              <a:latin typeface="+mj-ea"/>
              <a:ea typeface="+mj-ea"/>
            </a:endParaRPr>
          </a:p>
          <a:p>
            <a:endParaRPr lang="zh-TW" altLang="en-US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  <a:defRPr/>
            </a:pPr>
            <a:endParaRPr lang="en-US" altLang="zh-TW" sz="24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4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300192" y="6003925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>
                <a:latin typeface="+mj-ea"/>
                <a:ea typeface="+mj-ea"/>
              </a:rPr>
              <a:t>圖片來源</a:t>
            </a:r>
            <a:endParaRPr lang="en-US" altLang="zh-TW" sz="800" dirty="0" smtClean="0">
              <a:latin typeface="+mj-ea"/>
              <a:ea typeface="+mj-ea"/>
            </a:endParaRPr>
          </a:p>
          <a:p>
            <a:r>
              <a:rPr lang="en-US" altLang="zh-TW" sz="800" u="sng" dirty="0">
                <a:solidFill>
                  <a:srgbClr val="FFC000"/>
                </a:solidFill>
                <a:latin typeface="+mj-ea"/>
                <a:ea typeface="+mj-ea"/>
              </a:rPr>
              <a:t>https://www.bnext.com.tw/article/44406/heysong-sarsaparilla-whats-key-factors-brand-should-consider-about-new-packaging</a:t>
            </a:r>
            <a:endParaRPr lang="zh-TW" altLang="en-US" sz="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938292"/>
            <a:ext cx="3933825" cy="34575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1115616" y="2060848"/>
            <a:ext cx="7116561" cy="1656779"/>
          </a:xfrm>
        </p:spPr>
        <p:txBody>
          <a:bodyPr/>
          <a:lstStyle/>
          <a:p>
            <a:pPr lvl="0"/>
            <a:r>
              <a:rPr lang="zh-TW" altLang="en-US" sz="2800" dirty="0">
                <a:latin typeface="+mj-ea"/>
                <a:ea typeface="+mj-ea"/>
              </a:rPr>
              <a:t>為什麼飲料商品的包裝設計需要考慮這麼多細節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en-US" altLang="zh-TW" sz="800" dirty="0">
              <a:latin typeface="+mj-ea"/>
              <a:ea typeface="+mj-ea"/>
            </a:endParaRPr>
          </a:p>
          <a:p>
            <a:pPr lvl="0"/>
            <a:r>
              <a:rPr lang="zh-TW" altLang="en-US" sz="2800" dirty="0">
                <a:latin typeface="+mj-ea"/>
                <a:ea typeface="+mj-ea"/>
              </a:rPr>
              <a:t>飲料包裝跟購買行為之間有關聯嗎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pPr lvl="0"/>
            <a:endParaRPr lang="en-US" altLang="zh-TW" sz="800" dirty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飲料包裝也是行銷的一部份嗎？</a:t>
            </a: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800" dirty="0" smtClean="0">
              <a:latin typeface="+mj-ea"/>
              <a:ea typeface="+mj-ea"/>
            </a:endParaRPr>
          </a:p>
          <a:p>
            <a:pPr marL="0" indent="0">
              <a:buNone/>
              <a:defRPr/>
            </a:pPr>
            <a:endParaRPr lang="en-US" altLang="zh-TW" sz="800" dirty="0" smtClean="0">
              <a:latin typeface="+mj-ea"/>
              <a:ea typeface="+mj-ea"/>
            </a:endParaRPr>
          </a:p>
          <a:p>
            <a:pPr marL="0" indent="0">
              <a:buNone/>
              <a:defRPr/>
            </a:pPr>
            <a:endParaRPr lang="en-US" altLang="zh-TW" sz="800" dirty="0" smtClean="0">
              <a:latin typeface="+mj-ea"/>
              <a:ea typeface="+mj-ea"/>
            </a:endParaRPr>
          </a:p>
          <a:p>
            <a:pPr marL="0" indent="0">
              <a:buNone/>
              <a:defRPr/>
            </a:pPr>
            <a:endParaRPr lang="en-US" altLang="zh-TW" sz="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8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9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460216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55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600" y="404664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活動三</a:t>
            </a:r>
            <a:r>
              <a:rPr lang="zh-TW" altLang="en-US" dirty="0" smtClean="0"/>
              <a:t>：新舊比一比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89755" y="1916832"/>
            <a:ext cx="7849157" cy="2448272"/>
          </a:xfrm>
        </p:spPr>
        <p:txBody>
          <a:bodyPr/>
          <a:lstStyle/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請各組上網</a:t>
            </a:r>
            <a:r>
              <a:rPr lang="zh-TW" altLang="en-US" sz="2800" dirty="0">
                <a:latin typeface="+mj-ea"/>
                <a:ea typeface="+mj-ea"/>
              </a:rPr>
              <a:t>搜尋同一</a:t>
            </a:r>
            <a:r>
              <a:rPr lang="zh-TW" altLang="en-US" sz="2800" dirty="0" smtClean="0">
                <a:latin typeface="+mj-ea"/>
                <a:ea typeface="+mj-ea"/>
              </a:rPr>
              <a:t>商品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  <a:ea typeface="+mj-ea"/>
              </a:rPr>
              <a:t>不限飲料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  <a:r>
              <a:rPr lang="zh-TW" altLang="en-US" sz="2800" dirty="0" smtClean="0">
                <a:latin typeface="+mj-ea"/>
                <a:ea typeface="+mj-ea"/>
              </a:rPr>
              <a:t>的</a:t>
            </a:r>
            <a:r>
              <a:rPr lang="zh-TW" altLang="en-US" sz="2800" dirty="0">
                <a:latin typeface="+mj-ea"/>
                <a:ea typeface="+mj-ea"/>
              </a:rPr>
              <a:t>新、舊包裝</a:t>
            </a:r>
            <a:r>
              <a:rPr lang="zh-TW" altLang="en-US" sz="2800" dirty="0" smtClean="0">
                <a:latin typeface="+mj-ea"/>
                <a:ea typeface="+mj-ea"/>
              </a:rPr>
              <a:t>圖片。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請</a:t>
            </a:r>
            <a:r>
              <a:rPr lang="zh-TW" altLang="en-US" sz="2800" dirty="0">
                <a:latin typeface="+mj-ea"/>
                <a:ea typeface="+mj-ea"/>
              </a:rPr>
              <a:t>討論</a:t>
            </a:r>
            <a:r>
              <a:rPr lang="zh-TW" altLang="en-US" sz="2800" dirty="0" smtClean="0">
                <a:latin typeface="+mj-ea"/>
                <a:ea typeface="+mj-ea"/>
              </a:rPr>
              <a:t>新</a:t>
            </a:r>
            <a:r>
              <a:rPr lang="zh-TW" altLang="en-US" sz="2800" dirty="0">
                <a:latin typeface="+mj-ea"/>
              </a:rPr>
              <a:t>、</a:t>
            </a:r>
            <a:r>
              <a:rPr lang="zh-TW" altLang="en-US" sz="2800" dirty="0" smtClean="0">
                <a:latin typeface="+mj-ea"/>
                <a:ea typeface="+mj-ea"/>
              </a:rPr>
              <a:t>舊</a:t>
            </a:r>
            <a:r>
              <a:rPr lang="zh-TW" altLang="en-US" sz="2800" dirty="0">
                <a:latin typeface="+mj-ea"/>
                <a:ea typeface="+mj-ea"/>
              </a:rPr>
              <a:t>包裝的差異，以及新包裝是否</a:t>
            </a:r>
            <a:r>
              <a:rPr lang="zh-TW" altLang="en-US" sz="2800" dirty="0" smtClean="0">
                <a:latin typeface="+mj-ea"/>
                <a:ea typeface="+mj-ea"/>
              </a:rPr>
              <a:t>達到</a:t>
            </a:r>
            <a:r>
              <a:rPr lang="zh-TW" altLang="en-US" sz="2800" dirty="0">
                <a:latin typeface="+mj-ea"/>
                <a:ea typeface="+mj-ea"/>
              </a:rPr>
              <a:t>剛剛課程講</a:t>
            </a:r>
            <a:r>
              <a:rPr lang="zh-TW" altLang="en-US" sz="2800" dirty="0" smtClean="0">
                <a:latin typeface="+mj-ea"/>
                <a:ea typeface="+mj-ea"/>
              </a:rPr>
              <a:t>的三大面向。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如果</a:t>
            </a:r>
            <a:r>
              <a:rPr lang="zh-TW" altLang="en-US" sz="2800" dirty="0">
                <a:latin typeface="+mj-ea"/>
                <a:ea typeface="+mj-ea"/>
              </a:rPr>
              <a:t>同組同學都覺得新包裝的設計並不能讓消費者更喜歡</a:t>
            </a:r>
            <a:r>
              <a:rPr lang="zh-TW" altLang="en-US" sz="2800" dirty="0" smtClean="0">
                <a:latin typeface="+mj-ea"/>
                <a:ea typeface="+mj-ea"/>
              </a:rPr>
              <a:t>，請提出</a:t>
            </a:r>
            <a:r>
              <a:rPr lang="zh-TW" altLang="en-US" sz="2800" dirty="0">
                <a:latin typeface="+mj-ea"/>
                <a:ea typeface="+mj-ea"/>
              </a:rPr>
              <a:t>如何</a:t>
            </a:r>
            <a:r>
              <a:rPr lang="zh-TW" altLang="en-US" sz="2800" dirty="0" smtClean="0">
                <a:latin typeface="+mj-ea"/>
                <a:ea typeface="+mj-ea"/>
              </a:rPr>
              <a:t>修改</a:t>
            </a:r>
            <a:r>
              <a:rPr lang="zh-TW" altLang="en-US" sz="2800" dirty="0">
                <a:latin typeface="+mj-ea"/>
                <a:ea typeface="+mj-ea"/>
              </a:rPr>
              <a:t>的建議。</a:t>
            </a:r>
            <a:endParaRPr lang="zh-TW" altLang="zh-TW" sz="2800" dirty="0"/>
          </a:p>
          <a:p>
            <a:pPr marL="0" indent="0">
              <a:buNone/>
              <a:defRPr/>
            </a:pPr>
            <a:endParaRPr lang="zh-TW" altLang="zh-TW" sz="2800" dirty="0"/>
          </a:p>
          <a:p>
            <a:pPr marL="0" indent="0">
              <a:buNone/>
              <a:defRPr/>
            </a:pPr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  <a:defRPr/>
            </a:pP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295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4395</TotalTime>
  <Words>744</Words>
  <Application>Microsoft Office PowerPoint</Application>
  <PresentationFormat>如螢幕大小 (4:3)</PresentationFormat>
  <Paragraphs>107</Paragraphs>
  <Slides>9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公正</vt:lpstr>
      <vt:lpstr>教案名稱： 「飲料換新裝」 本教案製作者：毛俞婷 </vt:lpstr>
      <vt:lpstr>活動一： 飲料也要換新裝</vt:lpstr>
      <vt:lpstr>活動一：飲料也要換新裝</vt:lpstr>
      <vt:lpstr>活動二：新聞怎麼說</vt:lpstr>
      <vt:lpstr>活動二：新聞怎麼說</vt:lpstr>
      <vt:lpstr>活動二：新聞怎麼說</vt:lpstr>
      <vt:lpstr>活動二：新聞怎麼說</vt:lpstr>
      <vt:lpstr>活動三：新舊比一比</vt:lpstr>
      <vt:lpstr>本教案結束，謝謝 </vt:lpstr>
    </vt:vector>
  </TitlesOfParts>
  <Company>TAIWAN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GraceMao</cp:lastModifiedBy>
  <cp:revision>121</cp:revision>
  <dcterms:created xsi:type="dcterms:W3CDTF">2011-03-28T02:01:01Z</dcterms:created>
  <dcterms:modified xsi:type="dcterms:W3CDTF">2017-11-29T14:16:05Z</dcterms:modified>
</cp:coreProperties>
</file>