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82" r:id="rId4"/>
    <p:sldId id="275" r:id="rId5"/>
    <p:sldId id="277" r:id="rId6"/>
    <p:sldId id="278" r:id="rId7"/>
    <p:sldId id="285" r:id="rId8"/>
    <p:sldId id="288" r:id="rId9"/>
    <p:sldId id="273" r:id="rId10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9C441474-CDF9-443A-AEAE-480436C84C03}">
          <p14:sldIdLst>
            <p14:sldId id="256"/>
            <p14:sldId id="257"/>
            <p14:sldId id="282"/>
            <p14:sldId id="275"/>
            <p14:sldId id="277"/>
            <p14:sldId id="278"/>
            <p14:sldId id="285"/>
            <p14:sldId id="288"/>
            <p14:sldId id="27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62F8"/>
    <a:srgbClr val="47FF9A"/>
    <a:srgbClr val="FF33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81344" autoAdjust="0"/>
  </p:normalViewPr>
  <p:slideViewPr>
    <p:cSldViewPr>
      <p:cViewPr>
        <p:scale>
          <a:sx n="110" d="100"/>
          <a:sy n="110" d="100"/>
        </p:scale>
        <p:origin x="-1644" y="6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2" d="100"/>
          <a:sy n="32" d="100"/>
        </p:scale>
        <p:origin x="-232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新細明體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新細明體" charset="-120"/>
              </a:defRPr>
            </a:lvl1pPr>
          </a:lstStyle>
          <a:p>
            <a:pPr>
              <a:defRPr/>
            </a:pPr>
            <a:fld id="{6D627322-A6D1-4C48-9CCB-308FD455A0D1}" type="datetimeFigureOut">
              <a:rPr lang="zh-TW" altLang="en-US"/>
              <a:pPr>
                <a:defRPr/>
              </a:pPr>
              <a:t>2017/11/29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新細明體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新細明體" charset="-120"/>
              </a:defRPr>
            </a:lvl1pPr>
          </a:lstStyle>
          <a:p>
            <a:pPr>
              <a:defRPr/>
            </a:pPr>
            <a:fld id="{D870E46B-DBD9-4EAA-82B1-C6E139B1568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612680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新細明體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新細明體" charset="-120"/>
              </a:defRPr>
            </a:lvl1pPr>
          </a:lstStyle>
          <a:p>
            <a:pPr>
              <a:defRPr/>
            </a:pPr>
            <a:fld id="{17EB5753-075B-4D3A-B418-B4C1EAB81D02}" type="datetimeFigureOut">
              <a:rPr lang="zh-TW" altLang="en-US"/>
              <a:pPr>
                <a:defRPr/>
              </a:pPr>
              <a:t>2017/11/29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 smtClean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新細明體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新細明體" charset="-120"/>
              </a:defRPr>
            </a:lvl1pPr>
          </a:lstStyle>
          <a:p>
            <a:pPr>
              <a:defRPr/>
            </a:pPr>
            <a:fld id="{3F937F28-9629-4CE9-ACAA-84FD739B34F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663824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udn.com/news/story/8864/2426178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next.com.tw/article/44406/heysong-sarsaparilla-whats-key-factors-brand-should-consider-about-new-packaging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許多飲料大廠為了搶攻市場，紛紛掀起換裝樂，請學生先觀賞「老品牌新花樣！飲料大廠推「新裝」搶商機」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(https://www.youtube.com/watch?v=icc4zJXzlww)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的新聞報導。</a:t>
            </a:r>
            <a:endParaRPr lang="zh-TW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843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889C053-9325-419F-8375-E2B50227FAD6}" type="slidenum">
              <a:rPr lang="zh-TW" altLang="en-US" smtClean="0">
                <a:ea typeface="新細明體" pitchFamily="18" charset="-120"/>
              </a:rPr>
              <a:pPr/>
              <a:t>2</a:t>
            </a:fld>
            <a:endParaRPr lang="zh-TW"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教師將報導中提到的其中一款知名飲料新、舊包裝同時投影，並請問學生是否看過此新包裝？</a:t>
            </a:r>
          </a:p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請學生說說看，比較喜歡哪一款包裝及原因？以及這樣的新包裝是否會提高想要購買的慾望呢？</a:t>
            </a:r>
            <a:endParaRPr lang="en-US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來看看媒體對於此品牌的包裝改版有怎樣的說法。</a:t>
            </a:r>
          </a:p>
          <a:p>
            <a:pPr lvl="0"/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endParaRPr lang="zh-TW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843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889C053-9325-419F-8375-E2B50227FAD6}" type="slidenum">
              <a:rPr lang="zh-TW" altLang="en-US" smtClean="0">
                <a:ea typeface="新細明體" pitchFamily="18" charset="-120"/>
              </a:rPr>
              <a:pPr/>
              <a:t>3</a:t>
            </a:fld>
            <a:endParaRPr lang="zh-TW"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請學生閱讀「驚艷！老牌黑松沙士換新裝 網友：不買可樂了」新聞摘錄片段。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en-US" altLang="zh-TW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https://udn.com/news/story/8864/2426178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zh-TW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2048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8DAC61E-12D3-44ED-968F-AF5C28BA6851}" type="slidenum">
              <a:rPr lang="zh-TW" altLang="en-US" smtClean="0">
                <a:ea typeface="新細明體" pitchFamily="18" charset="-120"/>
              </a:rPr>
              <a:pPr/>
              <a:t>4</a:t>
            </a:fld>
            <a:endParaRPr lang="zh-TW"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新聞閱畢，請學生回答新聞中的相關問題。以加深對新聞內容的印象。</a:t>
            </a:r>
          </a:p>
          <a:p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①新包裝出自於哪位設計師之手？</a:t>
            </a:r>
          </a:p>
          <a:p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②新包裝上放大的「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35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」有什麼特別用意？</a:t>
            </a:r>
          </a:p>
          <a:p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③改版後的包裝字體有什麼變化？</a:t>
            </a:r>
          </a:p>
          <a:p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④「清爽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der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」這樣的廣告用字讓你有什麼感覺？</a:t>
            </a:r>
          </a:p>
          <a:p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⑤網友們對於新包裝有怎樣的正評？</a:t>
            </a:r>
          </a:p>
          <a:p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⑥網友們對於新包裝有怎樣的負評？</a:t>
            </a:r>
          </a:p>
          <a:p>
            <a:pPr lvl="0"/>
            <a:endParaRPr lang="zh-TW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2253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DD74A9B-1D09-45DC-8439-B70A01167029}" type="slidenum">
              <a:rPr lang="zh-TW" altLang="en-US" smtClean="0">
                <a:ea typeface="新細明體" pitchFamily="18" charset="-120"/>
              </a:rPr>
              <a:pPr/>
              <a:t>5</a:t>
            </a:fld>
            <a:endParaRPr lang="zh-TW"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除了上面提到的評價之外，學生對於新包裝還有哪些看法？</a:t>
            </a:r>
          </a:p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來看看商品換新裝時要考慮的三大面向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參考資料：數位時代《黑松沙士換新裝，品牌再造該考慮的三大面向》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並用此三面向檢驗看看知名飲料的新包裝是否達到。</a:t>
            </a:r>
            <a:r>
              <a:rPr lang="en-US" altLang="zh-TW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https://www.bnext.com.tw/article/44406/heysong-sarsaparilla-whats-key-factors-brand-should-consider-about-new-packaging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①符合產品的獨特銷售點</a:t>
            </a:r>
          </a:p>
          <a:p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②保留品牌視覺識別元素</a:t>
            </a:r>
          </a:p>
          <a:p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③新品牌視覺識別元素具獨特性</a:t>
            </a:r>
            <a:endParaRPr lang="zh-TW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2355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6CC1B71-3785-43EC-BF4C-F2F3D114F06A}" type="slidenum">
              <a:rPr lang="zh-TW" altLang="en-US" smtClean="0">
                <a:ea typeface="新細明體" pitchFamily="18" charset="-120"/>
              </a:rPr>
              <a:pPr/>
              <a:t>6</a:t>
            </a:fld>
            <a:endParaRPr lang="zh-TW"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請學生想想，為什麼飲料商品的包裝設計需要考慮這麼多細節？飲料包裝跟購買行為之間有關聯嗎？飲料包裝也是行銷的一部份嗎？</a:t>
            </a:r>
          </a:p>
          <a:p>
            <a:endParaRPr lang="zh-TW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2355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6CC1B71-3785-43EC-BF4C-F2F3D114F06A}" type="slidenum">
              <a:rPr lang="zh-TW" altLang="en-US" smtClean="0">
                <a:ea typeface="新細明體" pitchFamily="18" charset="-120"/>
              </a:rPr>
              <a:pPr/>
              <a:t>7</a:t>
            </a:fld>
            <a:endParaRPr lang="zh-TW"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請學生分組，上網搜尋同一商品的新、舊包裝圖片，並請討論新</a:t>
            </a:r>
            <a:r>
              <a:rPr lang="zh-TW" altLang="en-US" sz="1200" kern="1200" dirty="0" smtClean="0">
                <a:solidFill>
                  <a:schemeClr val="tx1"/>
                </a:solidFill>
                <a:latin typeface="+mj-ea"/>
                <a:ea typeface="+mn-ea"/>
                <a:cs typeface="+mn-cs"/>
              </a:rPr>
              <a:t>、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舊包裝的差異，以及新包裝是否達到</a:t>
            </a:r>
            <a:r>
              <a:rPr lang="zh-TW" altLang="en-US" sz="1200" kern="1200" dirty="0" smtClean="0">
                <a:solidFill>
                  <a:schemeClr val="tx1"/>
                </a:solidFill>
                <a:latin typeface="+mj-ea"/>
                <a:ea typeface="+mn-ea"/>
                <a:cs typeface="+mn-cs"/>
              </a:rPr>
              <a:t>剛剛課程講的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三大面向，如果同組同學都覺得新包裝的設計並不能讓消費者更喜歡，則請提出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如何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修改的建議。</a:t>
            </a:r>
            <a:endParaRPr lang="zh-TW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2355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6CC1B71-3785-43EC-BF4C-F2F3D114F06A}" type="slidenum">
              <a:rPr lang="zh-TW" altLang="en-US" smtClean="0">
                <a:ea typeface="新細明體" pitchFamily="18" charset="-120"/>
              </a:rPr>
              <a:pPr/>
              <a:t>8</a:t>
            </a:fld>
            <a:endParaRPr lang="zh-TW"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 useBgFill="1">
        <p:nvSpPr>
          <p:cNvPr id="5" name="圓角矩形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6" name="矩形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7" name="矩形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1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F215D-D90D-4439-89D2-A7512F25A2ED}" type="datetimeFigureOut">
              <a:rPr lang="zh-TW" altLang="en-US"/>
              <a:pPr>
                <a:defRPr/>
              </a:pPr>
              <a:t>2017/11/29</a:t>
            </a:fld>
            <a:endParaRPr lang="zh-TW" altLang="en-US"/>
          </a:p>
        </p:txBody>
      </p:sp>
      <p:sp>
        <p:nvSpPr>
          <p:cNvPr id="12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3" name="投影片編號版面配置區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7F4927D-CF67-4E93-87A6-57F71C23A52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610A8-3E66-449D-A576-F77B6B957C7E}" type="datetimeFigureOut">
              <a:rPr lang="zh-TW" altLang="en-US"/>
              <a:pPr>
                <a:defRPr/>
              </a:pPr>
              <a:t>2017/11/29</a:t>
            </a:fld>
            <a:endParaRPr lang="zh-TW" altLang="en-US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BEFF72-EE28-41DE-8D05-892F2983025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6104D-C71E-4B1F-889C-AC4613B4406A}" type="datetimeFigureOut">
              <a:rPr lang="zh-TW" altLang="en-US"/>
              <a:pPr>
                <a:defRPr/>
              </a:pPr>
              <a:t>2017/11/29</a:t>
            </a:fld>
            <a:endParaRPr lang="zh-TW" altLang="en-US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D704B-4F19-46AD-AED8-5A6E04BE41C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F514D-7A96-49F1-A54F-A2FBE3FCE9AD}" type="datetimeFigureOut">
              <a:rPr lang="zh-TW" altLang="en-US"/>
              <a:pPr>
                <a:defRPr/>
              </a:pPr>
              <a:t>2017/11/29</a:t>
            </a:fld>
            <a:endParaRPr lang="zh-TW" altLang="en-US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423CD-32FA-4118-8592-A3710B85328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 useBgFill="1">
        <p:nvSpPr>
          <p:cNvPr id="5" name="圓角矩形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6" name="矩形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7" name="矩形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9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44BEE-369F-4F6C-885C-5B59C164F90F}" type="datetimeFigureOut">
              <a:rPr lang="zh-TW" altLang="en-US"/>
              <a:pPr>
                <a:defRPr/>
              </a:pPr>
              <a:t>2017/11/29</a:t>
            </a:fld>
            <a:endParaRPr lang="zh-TW" altLang="en-US"/>
          </a:p>
        </p:txBody>
      </p:sp>
      <p:sp>
        <p:nvSpPr>
          <p:cNvPr id="10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1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FCE19-ACE6-413C-B8D0-7DE7D534ACF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BFD63-1E8B-4D76-B1CB-0557810A2670}" type="datetimeFigureOut">
              <a:rPr lang="zh-TW" altLang="en-US"/>
              <a:pPr>
                <a:defRPr/>
              </a:pPr>
              <a:t>2017/11/29</a:t>
            </a:fld>
            <a:endParaRPr lang="zh-TW" altLang="en-US"/>
          </a:p>
        </p:txBody>
      </p:sp>
      <p:sp>
        <p:nvSpPr>
          <p:cNvPr id="6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742F2A-488E-4DEF-8363-1EE667BED12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1" name="內容版面配置區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D7C01-326E-43D2-98FB-E250C68304F8}" type="datetimeFigureOut">
              <a:rPr lang="zh-TW" altLang="en-US"/>
              <a:pPr>
                <a:defRPr/>
              </a:pPr>
              <a:t>2017/11/29</a:t>
            </a:fld>
            <a:endParaRPr lang="zh-TW" altLang="en-US"/>
          </a:p>
        </p:txBody>
      </p:sp>
      <p:sp>
        <p:nvSpPr>
          <p:cNvPr id="8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583C2-17D3-4A2F-961E-3614C9502EB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2F72A-E4E4-4D37-BE49-7A7790FCA952}" type="datetimeFigureOut">
              <a:rPr lang="zh-TW" altLang="en-US"/>
              <a:pPr>
                <a:defRPr/>
              </a:pPr>
              <a:t>2017/11/29</a:t>
            </a:fld>
            <a:endParaRPr lang="zh-TW" altLang="en-US"/>
          </a:p>
        </p:txBody>
      </p:sp>
      <p:sp>
        <p:nvSpPr>
          <p:cNvPr id="4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5B3F-FAF4-4184-9AE1-023B8DF11B4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8DDF2-82FA-4050-A9A0-4FC8136C97E8}" type="datetimeFigureOut">
              <a:rPr lang="zh-TW" altLang="en-US"/>
              <a:pPr>
                <a:defRPr/>
              </a:pPr>
              <a:t>2017/11/29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C7AD3-1DC3-4CAF-AACC-4F9D6729FBA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 useBgFill="1">
        <p:nvSpPr>
          <p:cNvPr id="6" name="圓角矩形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0782E-B000-40B2-AEC2-1F314CB9C479}" type="datetimeFigureOut">
              <a:rPr lang="zh-TW" altLang="en-US"/>
              <a:pPr>
                <a:defRPr/>
              </a:pPr>
              <a:t>2017/11/29</a:t>
            </a:fld>
            <a:endParaRPr lang="zh-TW" altLang="en-US"/>
          </a:p>
        </p:txBody>
      </p:sp>
      <p:sp>
        <p:nvSpPr>
          <p:cNvPr id="8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ED497-D55B-4C09-B3D0-CBB5421F5DA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6" name="矩形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7" name="矩形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 dirty="0"/>
          </a:p>
        </p:txBody>
      </p:sp>
      <p:sp>
        <p:nvSpPr>
          <p:cNvPr id="8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9666C-9F3C-4201-B677-C47393857B2D}" type="datetimeFigureOut">
              <a:rPr lang="zh-TW" altLang="en-US"/>
              <a:pPr>
                <a:defRPr/>
              </a:pPr>
              <a:t>2017/11/29</a:t>
            </a:fld>
            <a:endParaRPr lang="zh-TW" altLang="en-US"/>
          </a:p>
        </p:txBody>
      </p:sp>
      <p:sp>
        <p:nvSpPr>
          <p:cNvPr id="9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0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46A19D-65A0-41B9-B0E3-70588B5A626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 useBgFill="1">
        <p:nvSpPr>
          <p:cNvPr id="8" name="圓角矩形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1028" name="標題版面配置區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  <a:endParaRPr lang="en-US" smtClean="0"/>
          </a:p>
        </p:txBody>
      </p:sp>
      <p:sp>
        <p:nvSpPr>
          <p:cNvPr id="1029" name="文字版面配置區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smtClean="0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  <a:ea typeface="新細明體" charset="-120"/>
              </a:defRPr>
            </a:lvl1pPr>
          </a:lstStyle>
          <a:p>
            <a:pPr>
              <a:defRPr/>
            </a:pPr>
            <a:fld id="{A48D62D5-E55F-450E-A5AC-D39F6741C759}" type="datetimeFigureOut">
              <a:rPr lang="zh-TW" altLang="en-US"/>
              <a:pPr>
                <a:defRPr/>
              </a:pPr>
              <a:t>2017/11/29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7ED5097F-3B26-4234-B211-ADA6CB00857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0" r:id="rId1"/>
    <p:sldLayoutId id="2147483913" r:id="rId2"/>
    <p:sldLayoutId id="2147483921" r:id="rId3"/>
    <p:sldLayoutId id="2147483914" r:id="rId4"/>
    <p:sldLayoutId id="2147483915" r:id="rId5"/>
    <p:sldLayoutId id="2147483916" r:id="rId6"/>
    <p:sldLayoutId id="2147483917" r:id="rId7"/>
    <p:sldLayoutId id="2147483922" r:id="rId8"/>
    <p:sldLayoutId id="2147483923" r:id="rId9"/>
    <p:sldLayoutId id="2147483918" r:id="rId10"/>
    <p:sldLayoutId id="214748391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feja.org.tw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ja.org.tw/" TargetMode="Externa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ja.org.tw/" TargetMode="External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ja.org.tw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ja.org.tw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ja.org.tw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ja.org.tw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ja.org.tw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feja.org.tw/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kumimoji="0" lang="zh-TW" altLang="zh-TW">
              <a:latin typeface="Trebuchet MS" pitchFamily="34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03350" y="3213100"/>
            <a:ext cx="64008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sz="3600" b="1" dirty="0" smtClean="0">
                <a:solidFill>
                  <a:schemeClr val="bg1"/>
                </a:solidFill>
                <a:latin typeface="+mj-ea"/>
                <a:ea typeface="+mj-ea"/>
              </a:rPr>
              <a:t>授課老師：（</a:t>
            </a:r>
            <a:r>
              <a:rPr lang="zh-TW" altLang="en-US" sz="3600" b="1" dirty="0" smtClean="0">
                <a:solidFill>
                  <a:schemeClr val="bg1"/>
                </a:solidFill>
                <a:latin typeface="+mj-ea"/>
                <a:ea typeface="+mj-ea"/>
                <a:sym typeface="Wingdings" pitchFamily="2" charset="2"/>
              </a:rPr>
              <a:t>空白</a:t>
            </a:r>
            <a:r>
              <a:rPr lang="zh-TW" altLang="en-US" sz="3600" b="1" dirty="0" smtClean="0">
                <a:solidFill>
                  <a:schemeClr val="bg1"/>
                </a:solidFill>
                <a:latin typeface="+mj-ea"/>
                <a:ea typeface="+mj-ea"/>
              </a:rPr>
              <a:t>）</a:t>
            </a: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650" y="1341438"/>
            <a:ext cx="7772400" cy="15827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4900" b="1" dirty="0" smtClean="0"/>
              <a:t>教案名稱：</a:t>
            </a:r>
            <a:r>
              <a:rPr lang="en-US" altLang="zh-TW" sz="4900" b="1" dirty="0" smtClean="0"/>
              <a:t/>
            </a:r>
            <a:br>
              <a:rPr lang="en-US" altLang="zh-TW" sz="4900" b="1" dirty="0" smtClean="0"/>
            </a:br>
            <a:r>
              <a:rPr lang="zh-TW" altLang="zh-TW" dirty="0" smtClean="0">
                <a:latin typeface="+mj-ea"/>
              </a:rPr>
              <a:t>「</a:t>
            </a:r>
            <a:r>
              <a:rPr lang="zh-TW" altLang="en-US" dirty="0">
                <a:latin typeface="+mj-ea"/>
              </a:rPr>
              <a:t>飲料換新裝</a:t>
            </a:r>
            <a:r>
              <a:rPr lang="zh-TW" altLang="zh-TW" dirty="0" smtClean="0">
                <a:latin typeface="+mj-ea"/>
              </a:rPr>
              <a:t>」</a:t>
            </a:r>
            <a:r>
              <a:rPr lang="en-US" altLang="zh-TW" dirty="0" smtClean="0">
                <a:latin typeface="+mj-ea"/>
              </a:rPr>
              <a:t/>
            </a:r>
            <a:br>
              <a:rPr lang="en-US" altLang="zh-TW" dirty="0" smtClean="0">
                <a:latin typeface="+mj-ea"/>
              </a:rPr>
            </a:br>
            <a:r>
              <a:rPr lang="zh-TW" altLang="en-US" sz="3600" b="1" dirty="0" smtClean="0">
                <a:solidFill>
                  <a:schemeClr val="bg1"/>
                </a:solidFill>
                <a:latin typeface="+mn-ea"/>
              </a:rPr>
              <a:t>本教案製作者：</a:t>
            </a:r>
            <a:r>
              <a:rPr lang="zh-TW" altLang="en-US" sz="3100" b="1" dirty="0" smtClean="0">
                <a:solidFill>
                  <a:schemeClr val="bg1"/>
                </a:solidFill>
                <a:latin typeface="+mn-ea"/>
              </a:rPr>
              <a:t>毛俞婷</a:t>
            </a:r>
            <a:r>
              <a:rPr altLang="zh-TW" b="1" dirty="0" smtClean="0">
                <a:solidFill>
                  <a:schemeClr val="bg1"/>
                </a:solidFill>
                <a:latin typeface="+mn-ea"/>
              </a:rPr>
              <a:t/>
            </a:r>
            <a:br>
              <a:rPr altLang="zh-TW" b="1" dirty="0" smtClean="0">
                <a:solidFill>
                  <a:schemeClr val="bg1"/>
                </a:solidFill>
                <a:latin typeface="+mn-ea"/>
              </a:rPr>
            </a:br>
            <a:endParaRPr lang="zh-TW" altLang="en-US" b="1" dirty="0" smtClean="0"/>
          </a:p>
        </p:txBody>
      </p:sp>
      <p:pic>
        <p:nvPicPr>
          <p:cNvPr id="6149" name="Picture 4" descr="http://www.feja.org.tw/themes/liger/images/logo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761038"/>
            <a:ext cx="2268538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http://www.feja.org.tw/themes/liger/images/logo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03925"/>
            <a:ext cx="1763713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內容版面配置區 5"/>
          <p:cNvSpPr>
            <a:spLocks noGrp="1"/>
          </p:cNvSpPr>
          <p:nvPr>
            <p:ph sz="quarter" idx="1"/>
          </p:nvPr>
        </p:nvSpPr>
        <p:spPr>
          <a:xfrm>
            <a:off x="646212" y="2060848"/>
            <a:ext cx="8492480" cy="1296144"/>
          </a:xfrm>
        </p:spPr>
        <p:txBody>
          <a:bodyPr/>
          <a:lstStyle/>
          <a:p>
            <a:pPr lvl="0"/>
            <a:endParaRPr lang="en-US" altLang="zh-TW" dirty="0" smtClean="0">
              <a:latin typeface="+mj-ea"/>
              <a:ea typeface="+mj-ea"/>
            </a:endParaRPr>
          </a:p>
          <a:p>
            <a:pPr lvl="0"/>
            <a:endParaRPr lang="en-US" altLang="zh-TW" dirty="0" smtClean="0">
              <a:latin typeface="+mj-ea"/>
              <a:ea typeface="+mj-ea"/>
            </a:endParaRPr>
          </a:p>
          <a:p>
            <a:pPr lvl="0"/>
            <a:endParaRPr lang="en-US" altLang="zh-TW" dirty="0" smtClean="0">
              <a:latin typeface="+mj-ea"/>
              <a:ea typeface="+mj-ea"/>
            </a:endParaRPr>
          </a:p>
          <a:p>
            <a:pPr marL="0" lvl="0" indent="0">
              <a:buNone/>
            </a:pPr>
            <a:endParaRPr lang="en-US" altLang="zh-TW" dirty="0" smtClean="0">
              <a:latin typeface="+mj-ea"/>
              <a:ea typeface="+mj-ea"/>
            </a:endParaRPr>
          </a:p>
        </p:txBody>
      </p:sp>
      <p:sp>
        <p:nvSpPr>
          <p:cNvPr id="7172" name="標題 6"/>
          <p:cNvSpPr>
            <a:spLocks noGrp="1"/>
          </p:cNvSpPr>
          <p:nvPr>
            <p:ph type="title"/>
          </p:nvPr>
        </p:nvSpPr>
        <p:spPr>
          <a:xfrm>
            <a:off x="608556" y="476672"/>
            <a:ext cx="8262144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活動一：</a:t>
            </a:r>
            <a:r>
              <a:rPr lang="zh-TW" altLang="en-US" dirty="0">
                <a:latin typeface="+mj-ea"/>
              </a:rPr>
              <a:t> </a:t>
            </a:r>
            <a:r>
              <a:rPr lang="zh-TW" altLang="en-US" dirty="0">
                <a:latin typeface="+mj-ea"/>
              </a:rPr>
              <a:t>飲料也要換新裝</a:t>
            </a:r>
            <a:endParaRPr lang="zh-TW" altLang="en-US" dirty="0" smtClean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39752" y="3819435"/>
            <a:ext cx="3030860" cy="241787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85769" y="2060848"/>
            <a:ext cx="3427485" cy="205897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文字方塊 14"/>
          <p:cNvSpPr txBox="1"/>
          <p:nvPr/>
        </p:nvSpPr>
        <p:spPr>
          <a:xfrm>
            <a:off x="5868144" y="6104969"/>
            <a:ext cx="2933142" cy="337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800" dirty="0" smtClean="0">
                <a:latin typeface="+mj-ea"/>
                <a:ea typeface="+mj-ea"/>
              </a:rPr>
              <a:t>圖片來源</a:t>
            </a:r>
            <a:endParaRPr lang="en-US" altLang="zh-TW" sz="800" dirty="0" smtClean="0">
              <a:latin typeface="+mj-ea"/>
              <a:ea typeface="+mj-ea"/>
            </a:endParaRPr>
          </a:p>
          <a:p>
            <a:r>
              <a:rPr lang="en-US" altLang="zh-TW" sz="800" u="sng" dirty="0">
                <a:latin typeface="+mj-ea"/>
                <a:ea typeface="+mj-ea"/>
              </a:rPr>
              <a:t>https://www.youtube.com/watch?v=icc4zJXzlww</a:t>
            </a:r>
            <a:endParaRPr lang="zh-TW" altLang="en-US" sz="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560" y="1700808"/>
            <a:ext cx="4597948" cy="207568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http://www.feja.org.tw/themes/liger/images/logo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03925"/>
            <a:ext cx="1763713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內容版面配置區 5"/>
          <p:cNvSpPr>
            <a:spLocks noGrp="1"/>
          </p:cNvSpPr>
          <p:nvPr>
            <p:ph sz="quarter" idx="1"/>
          </p:nvPr>
        </p:nvSpPr>
        <p:spPr>
          <a:xfrm>
            <a:off x="4788024" y="2318997"/>
            <a:ext cx="4248472" cy="2664296"/>
          </a:xfrm>
        </p:spPr>
        <p:txBody>
          <a:bodyPr/>
          <a:lstStyle/>
          <a:p>
            <a:r>
              <a:rPr lang="zh-TW" altLang="en-US" sz="2400" dirty="0" smtClean="0">
                <a:latin typeface="+mj-ea"/>
                <a:ea typeface="+mj-ea"/>
              </a:rPr>
              <a:t>你看過右邊的新包裝嗎</a:t>
            </a:r>
            <a:r>
              <a:rPr lang="zh-TW" altLang="zh-TW" sz="2400" dirty="0" smtClean="0">
                <a:latin typeface="+mj-ea"/>
              </a:rPr>
              <a:t>？</a:t>
            </a:r>
            <a:endParaRPr lang="en-US" altLang="zh-TW" sz="2400" dirty="0" smtClean="0">
              <a:latin typeface="+mj-ea"/>
              <a:ea typeface="+mj-ea"/>
            </a:endParaRPr>
          </a:p>
          <a:p>
            <a:r>
              <a:rPr lang="zh-TW" altLang="en-US" sz="2400" dirty="0">
                <a:latin typeface="+mj-ea"/>
                <a:ea typeface="+mj-ea"/>
              </a:rPr>
              <a:t>你比較喜歡哪一</a:t>
            </a:r>
            <a:r>
              <a:rPr lang="zh-TW" altLang="en-US" sz="2400" dirty="0" smtClean="0">
                <a:latin typeface="+mj-ea"/>
                <a:ea typeface="+mj-ea"/>
              </a:rPr>
              <a:t>款包裝，</a:t>
            </a:r>
            <a:endParaRPr lang="en-US" altLang="zh-TW" sz="2400" dirty="0" smtClean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2400" dirty="0">
                <a:latin typeface="+mj-ea"/>
                <a:ea typeface="+mj-ea"/>
              </a:rPr>
              <a:t> </a:t>
            </a:r>
            <a:r>
              <a:rPr lang="zh-TW" altLang="en-US" sz="2400" dirty="0" smtClean="0">
                <a:latin typeface="+mj-ea"/>
                <a:ea typeface="+mj-ea"/>
              </a:rPr>
              <a:t>   為什麼</a:t>
            </a:r>
            <a:r>
              <a:rPr lang="zh-TW" altLang="zh-TW" sz="2400" dirty="0">
                <a:latin typeface="+mj-ea"/>
              </a:rPr>
              <a:t>？</a:t>
            </a:r>
          </a:p>
          <a:p>
            <a:r>
              <a:rPr lang="zh-TW" altLang="en-US" sz="2400" dirty="0" smtClean="0">
                <a:latin typeface="+mj-ea"/>
                <a:ea typeface="+mj-ea"/>
              </a:rPr>
              <a:t>哪一款包裝會讓你比較想要購買</a:t>
            </a:r>
            <a:r>
              <a:rPr lang="zh-TW" altLang="zh-TW" sz="2400" dirty="0">
                <a:latin typeface="+mj-ea"/>
              </a:rPr>
              <a:t>？</a:t>
            </a:r>
          </a:p>
          <a:p>
            <a:pPr lvl="0"/>
            <a:endParaRPr lang="zh-TW" altLang="zh-TW" sz="2000" dirty="0">
              <a:latin typeface="+mj-ea"/>
              <a:ea typeface="+mj-ea"/>
            </a:endParaRPr>
          </a:p>
        </p:txBody>
      </p:sp>
      <p:sp>
        <p:nvSpPr>
          <p:cNvPr id="7172" name="標題 6"/>
          <p:cNvSpPr>
            <a:spLocks noGrp="1"/>
          </p:cNvSpPr>
          <p:nvPr>
            <p:ph type="title"/>
          </p:nvPr>
        </p:nvSpPr>
        <p:spPr>
          <a:xfrm>
            <a:off x="971550" y="476250"/>
            <a:ext cx="77724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活動一：</a:t>
            </a:r>
            <a:r>
              <a:rPr lang="zh-TW" altLang="en-US" dirty="0">
                <a:latin typeface="+mj-ea"/>
              </a:rPr>
              <a:t>飲料也要換新裝</a:t>
            </a:r>
            <a:endParaRPr lang="zh-TW" altLang="en-US" dirty="0" smtClean="0"/>
          </a:p>
        </p:txBody>
      </p:sp>
      <p:sp>
        <p:nvSpPr>
          <p:cNvPr id="8" name="文字方塊 7"/>
          <p:cNvSpPr txBox="1"/>
          <p:nvPr/>
        </p:nvSpPr>
        <p:spPr>
          <a:xfrm>
            <a:off x="4788024" y="6092408"/>
            <a:ext cx="44644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800" dirty="0" smtClean="0">
                <a:latin typeface="+mj-ea"/>
                <a:ea typeface="+mj-ea"/>
              </a:rPr>
              <a:t>圖片</a:t>
            </a:r>
            <a:r>
              <a:rPr lang="zh-TW" altLang="en-US" sz="800" dirty="0" smtClean="0">
                <a:latin typeface="+mj-ea"/>
                <a:ea typeface="+mj-ea"/>
              </a:rPr>
              <a:t>來源</a:t>
            </a:r>
            <a:r>
              <a:rPr lang="en-US" altLang="zh-TW" sz="800" u="sng" dirty="0"/>
              <a:t>http://www.heysong.com.tw/Product/ProductDetail/9e73968e-6c67-4e27-823d-84ff741bee2f</a:t>
            </a:r>
            <a:endParaRPr lang="zh-TW" altLang="en-US" sz="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老師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700792" y="1822345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1822345"/>
            <a:ext cx="2088232" cy="3560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18273" y="3212976"/>
            <a:ext cx="1440160" cy="3018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矩形 3"/>
          <p:cNvSpPr/>
          <p:nvPr/>
        </p:nvSpPr>
        <p:spPr>
          <a:xfrm>
            <a:off x="2483768" y="3609096"/>
            <a:ext cx="11208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zh-TW" sz="5400" b="1" cap="none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VS</a:t>
            </a:r>
            <a:endParaRPr lang="zh-TW" altLang="en-US" sz="5400" b="1" cap="none" spc="50" dirty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 descr="http://www.feja.org.tw/themes/liger/images/logo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03925"/>
            <a:ext cx="1763713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標題 6"/>
          <p:cNvSpPr>
            <a:spLocks noGrp="1"/>
          </p:cNvSpPr>
          <p:nvPr>
            <p:ph type="title"/>
          </p:nvPr>
        </p:nvSpPr>
        <p:spPr>
          <a:xfrm>
            <a:off x="971550" y="476250"/>
            <a:ext cx="7772400" cy="1143000"/>
          </a:xfrm>
        </p:spPr>
        <p:txBody>
          <a:bodyPr/>
          <a:lstStyle/>
          <a:p>
            <a:pPr algn="ctr"/>
            <a:r>
              <a:rPr lang="zh-TW" altLang="en-US" dirty="0" smtClean="0">
                <a:latin typeface="+mj-ea"/>
              </a:rPr>
              <a:t>活動二</a:t>
            </a:r>
            <a:r>
              <a:rPr lang="zh-TW" altLang="en-US" dirty="0">
                <a:latin typeface="+mj-ea"/>
              </a:rPr>
              <a:t>：新聞怎麼說</a:t>
            </a:r>
            <a:endParaRPr lang="zh-TW" altLang="en-US" dirty="0" smtClean="0">
              <a:latin typeface="+mj-ea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4788024" y="6092408"/>
            <a:ext cx="44644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800" dirty="0" smtClean="0">
                <a:latin typeface="+mj-ea"/>
                <a:ea typeface="+mj-ea"/>
              </a:rPr>
              <a:t>圖片來源</a:t>
            </a:r>
            <a:endParaRPr lang="en-US" altLang="zh-TW" sz="800" dirty="0" smtClean="0">
              <a:latin typeface="+mj-ea"/>
              <a:ea typeface="+mj-ea"/>
            </a:endParaRPr>
          </a:p>
          <a:p>
            <a:r>
              <a:rPr lang="en-US" altLang="zh-TW" sz="800" u="sng" dirty="0">
                <a:latin typeface="+mj-ea"/>
                <a:ea typeface="+mj-ea"/>
              </a:rPr>
              <a:t>https://udn.com/news/story/8864/2426178</a:t>
            </a:r>
            <a:endParaRPr lang="zh-TW" altLang="en-US" sz="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920114"/>
            <a:ext cx="4112890" cy="3971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 descr="http://www.feja.org.tw/themes/liger/images/logo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03925"/>
            <a:ext cx="1763713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標題 6"/>
          <p:cNvSpPr>
            <a:spLocks noGrp="1"/>
          </p:cNvSpPr>
          <p:nvPr>
            <p:ph type="title"/>
          </p:nvPr>
        </p:nvSpPr>
        <p:spPr>
          <a:xfrm>
            <a:off x="888550" y="260648"/>
            <a:ext cx="77724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活動二</a:t>
            </a:r>
            <a:r>
              <a:rPr lang="zh-TW" altLang="en-US" dirty="0"/>
              <a:t>：新聞怎麼說</a:t>
            </a:r>
            <a:endParaRPr lang="zh-TW" altLang="en-US" dirty="0" smtClean="0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"/>
          </p:nvPr>
        </p:nvSpPr>
        <p:spPr>
          <a:xfrm>
            <a:off x="539552" y="1772816"/>
            <a:ext cx="6138416" cy="4320480"/>
          </a:xfrm>
        </p:spPr>
        <p:txBody>
          <a:bodyPr/>
          <a:lstStyle/>
          <a:p>
            <a:pPr>
              <a:defRPr/>
            </a:pPr>
            <a:r>
              <a:rPr lang="zh-TW" altLang="en-US" sz="2800" dirty="0">
                <a:latin typeface="+mj-ea"/>
                <a:ea typeface="+mj-ea"/>
              </a:rPr>
              <a:t>新包裝出自於哪位設計師之手？</a:t>
            </a:r>
          </a:p>
          <a:p>
            <a:pPr>
              <a:defRPr/>
            </a:pPr>
            <a:r>
              <a:rPr lang="zh-TW" altLang="en-US" sz="2800" dirty="0">
                <a:latin typeface="+mj-ea"/>
                <a:ea typeface="+mj-ea"/>
              </a:rPr>
              <a:t>新包裝上放大的「</a:t>
            </a:r>
            <a:r>
              <a:rPr lang="en-US" altLang="zh-TW" sz="2800" dirty="0">
                <a:latin typeface="+mj-ea"/>
                <a:ea typeface="+mj-ea"/>
              </a:rPr>
              <a:t>35</a:t>
            </a:r>
            <a:r>
              <a:rPr lang="zh-TW" altLang="en-US" sz="2800" dirty="0">
                <a:latin typeface="+mj-ea"/>
                <a:ea typeface="+mj-ea"/>
              </a:rPr>
              <a:t>」有什麼特別用意</a:t>
            </a:r>
            <a:r>
              <a:rPr lang="zh-TW" altLang="en-US" sz="2800" dirty="0" smtClean="0">
                <a:latin typeface="+mj-ea"/>
                <a:ea typeface="+mj-ea"/>
              </a:rPr>
              <a:t>？</a:t>
            </a:r>
            <a:endParaRPr lang="en-US" altLang="zh-TW" sz="2800" dirty="0" smtClean="0">
              <a:latin typeface="+mj-ea"/>
              <a:ea typeface="+mj-ea"/>
            </a:endParaRPr>
          </a:p>
          <a:p>
            <a:pPr>
              <a:defRPr/>
            </a:pPr>
            <a:r>
              <a:rPr lang="zh-TW" altLang="en-US" sz="2800" dirty="0">
                <a:latin typeface="+mj-ea"/>
                <a:ea typeface="+mj-ea"/>
              </a:rPr>
              <a:t>改版後的包裝字體有什麼變化</a:t>
            </a:r>
            <a:r>
              <a:rPr lang="zh-TW" altLang="en-US" sz="2800" dirty="0" smtClean="0">
                <a:latin typeface="+mj-ea"/>
                <a:ea typeface="+mj-ea"/>
              </a:rPr>
              <a:t>？</a:t>
            </a:r>
            <a:endParaRPr lang="en-US" altLang="zh-TW" sz="2800" dirty="0" smtClean="0">
              <a:latin typeface="+mj-ea"/>
              <a:ea typeface="+mj-ea"/>
            </a:endParaRPr>
          </a:p>
          <a:p>
            <a:pPr>
              <a:defRPr/>
            </a:pPr>
            <a:r>
              <a:rPr lang="zh-TW" altLang="en-US" sz="2800" dirty="0" smtClean="0">
                <a:latin typeface="+mj-ea"/>
                <a:ea typeface="+mj-ea"/>
              </a:rPr>
              <a:t>「清爽</a:t>
            </a:r>
            <a:r>
              <a:rPr lang="en-US" altLang="zh-TW" sz="2800" dirty="0" smtClean="0">
                <a:latin typeface="+mj-ea"/>
                <a:ea typeface="+mj-ea"/>
              </a:rPr>
              <a:t>der</a:t>
            </a:r>
            <a:r>
              <a:rPr lang="zh-TW" altLang="en-US" sz="2800" dirty="0">
                <a:latin typeface="+mj-ea"/>
                <a:ea typeface="+mj-ea"/>
              </a:rPr>
              <a:t>」這樣的廣告用字讓你有什麼感覺</a:t>
            </a:r>
            <a:r>
              <a:rPr lang="zh-TW" altLang="en-US" sz="2800" dirty="0" smtClean="0">
                <a:latin typeface="+mj-ea"/>
                <a:ea typeface="+mj-ea"/>
              </a:rPr>
              <a:t>？</a:t>
            </a:r>
            <a:endParaRPr lang="en-US" altLang="zh-TW" sz="2800" dirty="0" smtClean="0">
              <a:latin typeface="+mj-ea"/>
              <a:ea typeface="+mj-ea"/>
            </a:endParaRPr>
          </a:p>
          <a:p>
            <a:pPr>
              <a:defRPr/>
            </a:pPr>
            <a:r>
              <a:rPr lang="zh-TW" altLang="zh-TW" sz="2800" dirty="0" smtClean="0">
                <a:latin typeface="+mj-ea"/>
                <a:ea typeface="+mj-ea"/>
              </a:rPr>
              <a:t>網友</a:t>
            </a:r>
            <a:r>
              <a:rPr lang="zh-TW" altLang="zh-TW" sz="2800" dirty="0">
                <a:latin typeface="+mj-ea"/>
                <a:ea typeface="+mj-ea"/>
              </a:rPr>
              <a:t>們對於新包裝有怎樣的正</a:t>
            </a:r>
            <a:r>
              <a:rPr lang="zh-TW" altLang="zh-TW" sz="2800" dirty="0" smtClean="0">
                <a:latin typeface="+mj-ea"/>
                <a:ea typeface="+mj-ea"/>
              </a:rPr>
              <a:t>評</a:t>
            </a:r>
            <a:r>
              <a:rPr lang="zh-TW" altLang="en-US" sz="2800" dirty="0" smtClean="0">
                <a:latin typeface="+mj-ea"/>
                <a:ea typeface="+mj-ea"/>
              </a:rPr>
              <a:t>？</a:t>
            </a:r>
            <a:endParaRPr lang="en-US" altLang="zh-TW" sz="2800" dirty="0" smtClean="0">
              <a:latin typeface="+mj-ea"/>
              <a:ea typeface="+mj-ea"/>
            </a:endParaRPr>
          </a:p>
          <a:p>
            <a:pPr>
              <a:defRPr/>
            </a:pPr>
            <a:r>
              <a:rPr lang="zh-TW" altLang="zh-TW" sz="2800" dirty="0">
                <a:latin typeface="+mj-ea"/>
                <a:ea typeface="+mj-ea"/>
              </a:rPr>
              <a:t>網友們對於新包裝有怎樣的負評？</a:t>
            </a:r>
          </a:p>
          <a:p>
            <a:pPr>
              <a:defRPr/>
            </a:pPr>
            <a:endParaRPr lang="en-US" altLang="zh-TW" sz="2800" dirty="0" smtClean="0"/>
          </a:p>
          <a:p>
            <a:pPr>
              <a:defRPr/>
            </a:pPr>
            <a:endParaRPr lang="en-US" altLang="zh-TW" sz="2800" dirty="0" smtClean="0">
              <a:latin typeface="+mj-ea"/>
              <a:ea typeface="+mj-ea"/>
            </a:endParaRPr>
          </a:p>
          <a:p>
            <a:pPr>
              <a:defRPr/>
            </a:pPr>
            <a:endParaRPr lang="zh-TW" altLang="en-US" sz="2800" dirty="0">
              <a:latin typeface="+mj-ea"/>
              <a:ea typeface="+mj-ea"/>
            </a:endParaRPr>
          </a:p>
          <a:p>
            <a:pPr>
              <a:defRPr/>
            </a:pPr>
            <a:endParaRPr lang="zh-TW" altLang="en-US" sz="2800" dirty="0" smtClean="0">
              <a:latin typeface="+mj-ea"/>
              <a:ea typeface="+mj-ea"/>
            </a:endParaRPr>
          </a:p>
          <a:p>
            <a:endParaRPr lang="zh-TW" altLang="zh-TW" sz="2800" dirty="0">
              <a:latin typeface="+mj-ea"/>
              <a:ea typeface="+mj-ea"/>
            </a:endParaRPr>
          </a:p>
          <a:p>
            <a:pPr>
              <a:defRPr/>
            </a:pPr>
            <a:endParaRPr lang="zh-TW" altLang="zh-TW" sz="2000" dirty="0" smtClean="0"/>
          </a:p>
          <a:p>
            <a:pPr>
              <a:defRPr/>
            </a:pPr>
            <a:endParaRPr lang="zh-TW" altLang="zh-TW" sz="2000" dirty="0" smtClean="0"/>
          </a:p>
          <a:p>
            <a:pPr>
              <a:buFont typeface="Wingdings 2" pitchFamily="18" charset="2"/>
              <a:buNone/>
              <a:defRPr/>
            </a:pPr>
            <a:endParaRPr lang="en-US" altLang="zh-TW" sz="2000" dirty="0" smtClean="0">
              <a:latin typeface="+mj-ea"/>
              <a:ea typeface="+mj-ea"/>
            </a:endParaRPr>
          </a:p>
          <a:p>
            <a:pPr>
              <a:buFont typeface="Wingdings 2" pitchFamily="18" charset="2"/>
              <a:buNone/>
              <a:defRPr/>
            </a:pPr>
            <a:endParaRPr lang="en-US" altLang="zh-TW" sz="2000" dirty="0" smtClean="0">
              <a:latin typeface="+mj-ea"/>
              <a:ea typeface="+mj-ea"/>
            </a:endParaRPr>
          </a:p>
          <a:p>
            <a:pPr>
              <a:defRPr/>
            </a:pPr>
            <a:endParaRPr lang="en-US" altLang="zh-TW" sz="2000" dirty="0" smtClean="0">
              <a:latin typeface="+mj-ea"/>
              <a:ea typeface="+mj-ea"/>
            </a:endParaRPr>
          </a:p>
          <a:p>
            <a:pPr>
              <a:defRPr/>
            </a:pPr>
            <a:endParaRPr lang="zh-TW" altLang="en-US" sz="2000" dirty="0">
              <a:latin typeface="+mj-ea"/>
              <a:ea typeface="+mj-ea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2276872"/>
            <a:ext cx="1440160" cy="3018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文字方塊 7"/>
          <p:cNvSpPr txBox="1"/>
          <p:nvPr/>
        </p:nvSpPr>
        <p:spPr>
          <a:xfrm>
            <a:off x="4788024" y="6092408"/>
            <a:ext cx="44644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800" dirty="0" smtClean="0">
                <a:latin typeface="+mj-ea"/>
                <a:ea typeface="+mj-ea"/>
              </a:rPr>
              <a:t>圖片</a:t>
            </a:r>
            <a:r>
              <a:rPr lang="zh-TW" altLang="en-US" sz="800" dirty="0" smtClean="0">
                <a:latin typeface="+mj-ea"/>
                <a:ea typeface="+mj-ea"/>
              </a:rPr>
              <a:t>來源</a:t>
            </a:r>
            <a:r>
              <a:rPr lang="en-US" altLang="zh-TW" sz="800" u="sng" dirty="0"/>
              <a:t>http://www.heysong.com.tw/Product/ProductDetail/9e73968e-6c67-4e27-823d-84ff741bee2f</a:t>
            </a:r>
            <a:endParaRPr lang="zh-TW" altLang="en-US" sz="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http://www.feja.org.tw/themes/liger/images/logo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03925"/>
            <a:ext cx="1763713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標題 6"/>
          <p:cNvSpPr>
            <a:spLocks noGrp="1"/>
          </p:cNvSpPr>
          <p:nvPr>
            <p:ph type="title"/>
          </p:nvPr>
        </p:nvSpPr>
        <p:spPr>
          <a:xfrm>
            <a:off x="971550" y="476250"/>
            <a:ext cx="77724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活動二</a:t>
            </a:r>
            <a:r>
              <a:rPr lang="zh-TW" altLang="en-US" dirty="0"/>
              <a:t>：新聞怎麼說</a:t>
            </a:r>
            <a:endParaRPr lang="zh-TW" altLang="en-US" dirty="0" smtClean="0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"/>
          </p:nvPr>
        </p:nvSpPr>
        <p:spPr>
          <a:xfrm>
            <a:off x="813360" y="1700808"/>
            <a:ext cx="7704856" cy="576064"/>
          </a:xfrm>
        </p:spPr>
        <p:txBody>
          <a:bodyPr/>
          <a:lstStyle/>
          <a:p>
            <a:r>
              <a:rPr lang="zh-TW" altLang="en-US" sz="2400" dirty="0" smtClean="0">
                <a:latin typeface="+mj-ea"/>
                <a:ea typeface="+mj-ea"/>
              </a:rPr>
              <a:t>除了新聞提到的，你</a:t>
            </a:r>
            <a:r>
              <a:rPr lang="zh-TW" altLang="zh-TW" sz="2400" dirty="0" smtClean="0">
                <a:latin typeface="+mj-ea"/>
                <a:ea typeface="+mj-ea"/>
              </a:rPr>
              <a:t>對於</a:t>
            </a:r>
            <a:r>
              <a:rPr lang="zh-TW" altLang="zh-TW" sz="2400" dirty="0">
                <a:latin typeface="+mj-ea"/>
                <a:ea typeface="+mj-ea"/>
              </a:rPr>
              <a:t>新包裝還有哪些看法</a:t>
            </a:r>
            <a:r>
              <a:rPr lang="zh-TW" altLang="en-US" sz="2400" dirty="0" smtClean="0">
                <a:latin typeface="+mj-ea"/>
                <a:ea typeface="+mj-ea"/>
              </a:rPr>
              <a:t>？</a:t>
            </a:r>
            <a:endParaRPr lang="en-US" altLang="zh-TW" sz="2400" dirty="0" smtClean="0">
              <a:latin typeface="+mj-ea"/>
              <a:ea typeface="+mj-ea"/>
            </a:endParaRPr>
          </a:p>
          <a:p>
            <a:endParaRPr lang="en-US" altLang="zh-TW" sz="800" dirty="0">
              <a:latin typeface="+mj-ea"/>
              <a:ea typeface="+mj-ea"/>
            </a:endParaRPr>
          </a:p>
          <a:p>
            <a:r>
              <a:rPr lang="zh-TW" altLang="en-US" sz="2400" dirty="0">
                <a:latin typeface="+mj-ea"/>
                <a:ea typeface="+mj-ea"/>
              </a:rPr>
              <a:t>來看看商品換新裝時要考慮的三大</a:t>
            </a:r>
            <a:r>
              <a:rPr lang="zh-TW" altLang="en-US" sz="2400" dirty="0" smtClean="0">
                <a:latin typeface="+mj-ea"/>
                <a:ea typeface="+mj-ea"/>
              </a:rPr>
              <a:t>面向。</a:t>
            </a:r>
            <a:endParaRPr lang="en-US" altLang="zh-TW" sz="800" dirty="0" smtClean="0">
              <a:latin typeface="+mj-ea"/>
              <a:ea typeface="+mj-ea"/>
            </a:endParaRPr>
          </a:p>
          <a:p>
            <a:endParaRPr lang="zh-TW" altLang="en-US" sz="2800" dirty="0" smtClean="0">
              <a:latin typeface="+mj-ea"/>
              <a:ea typeface="+mj-ea"/>
            </a:endParaRPr>
          </a:p>
          <a:p>
            <a:endParaRPr lang="en-US" altLang="zh-TW" sz="2800" dirty="0" smtClean="0">
              <a:latin typeface="+mj-ea"/>
              <a:ea typeface="+mj-ea"/>
            </a:endParaRPr>
          </a:p>
          <a:p>
            <a:pPr marL="0" indent="0">
              <a:buNone/>
              <a:defRPr/>
            </a:pPr>
            <a:endParaRPr lang="en-US" altLang="zh-TW" sz="2400" dirty="0">
              <a:latin typeface="+mj-ea"/>
              <a:ea typeface="+mj-ea"/>
            </a:endParaRPr>
          </a:p>
          <a:p>
            <a:pPr>
              <a:defRPr/>
            </a:pPr>
            <a:endParaRPr lang="en-US" altLang="zh-TW" sz="2400" dirty="0">
              <a:latin typeface="+mj-ea"/>
              <a:ea typeface="+mj-ea"/>
            </a:endParaRPr>
          </a:p>
          <a:p>
            <a:pPr>
              <a:defRPr/>
            </a:pPr>
            <a:endParaRPr lang="en-US" altLang="zh-TW" sz="2400" dirty="0" smtClean="0">
              <a:latin typeface="+mj-ea"/>
              <a:ea typeface="+mj-ea"/>
            </a:endParaRPr>
          </a:p>
          <a:p>
            <a:pPr>
              <a:buFont typeface="Wingdings 2" pitchFamily="18" charset="2"/>
              <a:buNone/>
              <a:defRPr/>
            </a:pPr>
            <a:endParaRPr lang="en-US" altLang="zh-TW" sz="2000" dirty="0" smtClean="0"/>
          </a:p>
          <a:p>
            <a:pPr>
              <a:buFont typeface="Wingdings 2" pitchFamily="18" charset="2"/>
              <a:buNone/>
              <a:defRPr/>
            </a:pPr>
            <a:endParaRPr lang="zh-TW" altLang="zh-TW" sz="2000" dirty="0" smtClean="0"/>
          </a:p>
          <a:p>
            <a:pPr>
              <a:defRPr/>
            </a:pPr>
            <a:endParaRPr lang="zh-TW" altLang="zh-TW" sz="2000" dirty="0" smtClean="0"/>
          </a:p>
          <a:p>
            <a:pPr>
              <a:buFont typeface="Wingdings 2" pitchFamily="18" charset="2"/>
              <a:buNone/>
              <a:defRPr/>
            </a:pPr>
            <a:endParaRPr lang="en-US" altLang="zh-TW" sz="2000" dirty="0" smtClean="0">
              <a:latin typeface="+mj-ea"/>
              <a:ea typeface="+mj-ea"/>
            </a:endParaRPr>
          </a:p>
          <a:p>
            <a:pPr>
              <a:buFont typeface="Wingdings 2" pitchFamily="18" charset="2"/>
              <a:buNone/>
              <a:defRPr/>
            </a:pPr>
            <a:endParaRPr lang="en-US" altLang="zh-TW" sz="2000" dirty="0" smtClean="0">
              <a:latin typeface="+mj-ea"/>
              <a:ea typeface="+mj-ea"/>
            </a:endParaRPr>
          </a:p>
          <a:p>
            <a:pPr>
              <a:defRPr/>
            </a:pPr>
            <a:endParaRPr lang="en-US" altLang="zh-TW" sz="2000" dirty="0" smtClean="0">
              <a:latin typeface="+mj-ea"/>
              <a:ea typeface="+mj-ea"/>
            </a:endParaRPr>
          </a:p>
          <a:p>
            <a:pPr>
              <a:defRPr/>
            </a:pPr>
            <a:endParaRPr lang="zh-TW" altLang="en-US" sz="2000" dirty="0">
              <a:latin typeface="+mj-ea"/>
              <a:ea typeface="+mj-ea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6300192" y="6003925"/>
            <a:ext cx="2376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800" dirty="0" smtClean="0">
                <a:latin typeface="+mj-ea"/>
                <a:ea typeface="+mj-ea"/>
              </a:rPr>
              <a:t>圖片來源</a:t>
            </a:r>
            <a:endParaRPr lang="en-US" altLang="zh-TW" sz="800" dirty="0" smtClean="0">
              <a:latin typeface="+mj-ea"/>
              <a:ea typeface="+mj-ea"/>
            </a:endParaRPr>
          </a:p>
          <a:p>
            <a:r>
              <a:rPr lang="en-US" altLang="zh-TW" sz="800" u="sng" dirty="0">
                <a:solidFill>
                  <a:srgbClr val="FFC000"/>
                </a:solidFill>
                <a:latin typeface="+mj-ea"/>
                <a:ea typeface="+mj-ea"/>
              </a:rPr>
              <a:t>https://www.bnext.com.tw/article/44406/heysong-sarsaparilla-whats-key-factors-brand-should-consider-about-new-packaging</a:t>
            </a:r>
            <a:endParaRPr lang="zh-TW" altLang="en-US" sz="8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938292"/>
            <a:ext cx="3933825" cy="34575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http://www.feja.org.tw/themes/liger/images/logo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03925"/>
            <a:ext cx="1763713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標題 6"/>
          <p:cNvSpPr>
            <a:spLocks noGrp="1"/>
          </p:cNvSpPr>
          <p:nvPr>
            <p:ph type="title"/>
          </p:nvPr>
        </p:nvSpPr>
        <p:spPr>
          <a:xfrm>
            <a:off x="971550" y="476250"/>
            <a:ext cx="77724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活動二</a:t>
            </a:r>
            <a:r>
              <a:rPr lang="zh-TW" altLang="en-US" dirty="0"/>
              <a:t>：新聞怎麼說</a:t>
            </a:r>
            <a:endParaRPr lang="zh-TW" altLang="en-US" dirty="0" smtClean="0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"/>
          </p:nvPr>
        </p:nvSpPr>
        <p:spPr>
          <a:xfrm>
            <a:off x="1115616" y="2060848"/>
            <a:ext cx="7116561" cy="1656779"/>
          </a:xfrm>
        </p:spPr>
        <p:txBody>
          <a:bodyPr/>
          <a:lstStyle/>
          <a:p>
            <a:pPr lvl="0"/>
            <a:r>
              <a:rPr lang="zh-TW" altLang="en-US" sz="2800" dirty="0">
                <a:latin typeface="+mj-ea"/>
                <a:ea typeface="+mj-ea"/>
              </a:rPr>
              <a:t>為什麼飲料商品的包裝設計需要考慮這麼多細節</a:t>
            </a:r>
            <a:r>
              <a:rPr lang="zh-TW" altLang="en-US" sz="2800" dirty="0" smtClean="0">
                <a:latin typeface="+mj-ea"/>
                <a:ea typeface="+mj-ea"/>
              </a:rPr>
              <a:t>？</a:t>
            </a:r>
            <a:endParaRPr lang="en-US" altLang="zh-TW" sz="2800" dirty="0" smtClean="0">
              <a:latin typeface="+mj-ea"/>
              <a:ea typeface="+mj-ea"/>
            </a:endParaRPr>
          </a:p>
          <a:p>
            <a:pPr lvl="0"/>
            <a:endParaRPr lang="en-US" altLang="zh-TW" sz="800" dirty="0">
              <a:latin typeface="+mj-ea"/>
              <a:ea typeface="+mj-ea"/>
            </a:endParaRPr>
          </a:p>
          <a:p>
            <a:pPr lvl="0"/>
            <a:r>
              <a:rPr lang="zh-TW" altLang="en-US" sz="2800" dirty="0">
                <a:latin typeface="+mj-ea"/>
                <a:ea typeface="+mj-ea"/>
              </a:rPr>
              <a:t>飲料包裝跟購買行為之間有關聯嗎</a:t>
            </a:r>
            <a:r>
              <a:rPr lang="zh-TW" altLang="en-US" sz="2800" dirty="0" smtClean="0">
                <a:latin typeface="+mj-ea"/>
                <a:ea typeface="+mj-ea"/>
              </a:rPr>
              <a:t>？</a:t>
            </a:r>
            <a:endParaRPr lang="en-US" altLang="zh-TW" sz="2800" dirty="0">
              <a:latin typeface="+mj-ea"/>
              <a:ea typeface="+mj-ea"/>
            </a:endParaRPr>
          </a:p>
          <a:p>
            <a:pPr lvl="0"/>
            <a:endParaRPr lang="en-US" altLang="zh-TW" sz="800" dirty="0">
              <a:latin typeface="+mj-ea"/>
              <a:ea typeface="+mj-ea"/>
            </a:endParaRPr>
          </a:p>
          <a:p>
            <a:r>
              <a:rPr lang="zh-TW" altLang="en-US" sz="2800" dirty="0">
                <a:latin typeface="+mj-ea"/>
                <a:ea typeface="+mj-ea"/>
              </a:rPr>
              <a:t>飲料包裝也是行銷的一部份嗎？</a:t>
            </a:r>
          </a:p>
          <a:p>
            <a:pPr lvl="0"/>
            <a:endParaRPr lang="en-US" altLang="zh-TW" sz="2400" dirty="0" smtClean="0">
              <a:latin typeface="+mj-ea"/>
              <a:ea typeface="+mj-ea"/>
            </a:endParaRPr>
          </a:p>
          <a:p>
            <a:pPr>
              <a:buFont typeface="Wingdings 2" pitchFamily="18" charset="2"/>
              <a:buNone/>
              <a:defRPr/>
            </a:pPr>
            <a:endParaRPr lang="en-US" altLang="zh-TW" sz="2000" dirty="0" smtClean="0"/>
          </a:p>
          <a:p>
            <a:pPr>
              <a:buFont typeface="Wingdings 2" pitchFamily="18" charset="2"/>
              <a:buNone/>
              <a:defRPr/>
            </a:pPr>
            <a:endParaRPr lang="zh-TW" altLang="zh-TW" sz="2000" dirty="0" smtClean="0"/>
          </a:p>
          <a:p>
            <a:pPr>
              <a:defRPr/>
            </a:pPr>
            <a:endParaRPr lang="zh-TW" altLang="zh-TW" sz="2000" dirty="0" smtClean="0"/>
          </a:p>
          <a:p>
            <a:pPr>
              <a:buFont typeface="Wingdings 2" pitchFamily="18" charset="2"/>
              <a:buNone/>
              <a:defRPr/>
            </a:pPr>
            <a:endParaRPr lang="en-US" altLang="zh-TW" sz="2000" dirty="0" smtClean="0">
              <a:latin typeface="+mj-ea"/>
              <a:ea typeface="+mj-ea"/>
            </a:endParaRPr>
          </a:p>
          <a:p>
            <a:pPr>
              <a:buFont typeface="Wingdings 2" pitchFamily="18" charset="2"/>
              <a:buNone/>
              <a:defRPr/>
            </a:pPr>
            <a:endParaRPr lang="en-US" altLang="zh-TW" sz="800" dirty="0" smtClean="0">
              <a:latin typeface="+mj-ea"/>
              <a:ea typeface="+mj-ea"/>
            </a:endParaRPr>
          </a:p>
          <a:p>
            <a:pPr marL="0" indent="0">
              <a:buNone/>
              <a:defRPr/>
            </a:pPr>
            <a:endParaRPr lang="en-US" altLang="zh-TW" sz="800" dirty="0" smtClean="0">
              <a:latin typeface="+mj-ea"/>
              <a:ea typeface="+mj-ea"/>
            </a:endParaRPr>
          </a:p>
          <a:p>
            <a:pPr marL="0" indent="0">
              <a:buNone/>
              <a:defRPr/>
            </a:pPr>
            <a:endParaRPr lang="en-US" altLang="zh-TW" sz="800" dirty="0" smtClean="0">
              <a:latin typeface="+mj-ea"/>
              <a:ea typeface="+mj-ea"/>
            </a:endParaRPr>
          </a:p>
          <a:p>
            <a:pPr marL="0" indent="0">
              <a:buNone/>
              <a:defRPr/>
            </a:pPr>
            <a:endParaRPr lang="en-US" altLang="zh-TW" sz="800" dirty="0" smtClean="0">
              <a:latin typeface="+mj-ea"/>
              <a:ea typeface="+mj-ea"/>
            </a:endParaRPr>
          </a:p>
          <a:p>
            <a:pPr>
              <a:defRPr/>
            </a:pPr>
            <a:endParaRPr lang="en-US" altLang="zh-TW" sz="800" dirty="0">
              <a:latin typeface="+mj-ea"/>
              <a:ea typeface="+mj-ea"/>
            </a:endParaRPr>
          </a:p>
          <a:p>
            <a:pPr>
              <a:defRPr/>
            </a:pPr>
            <a:endParaRPr lang="en-US" altLang="zh-TW" sz="2000" dirty="0" smtClean="0">
              <a:latin typeface="+mj-ea"/>
              <a:ea typeface="+mj-ea"/>
            </a:endParaRPr>
          </a:p>
          <a:p>
            <a:pPr>
              <a:defRPr/>
            </a:pPr>
            <a:endParaRPr lang="zh-TW" altLang="en-US" sz="2000" dirty="0">
              <a:latin typeface="+mj-ea"/>
              <a:ea typeface="+mj-ea"/>
            </a:endParaRPr>
          </a:p>
        </p:txBody>
      </p:sp>
      <p:pic>
        <p:nvPicPr>
          <p:cNvPr id="9" name="Picture 2" descr="檢視詳細資料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60232" y="4602162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4557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http://www.feja.org.tw/themes/liger/images/logo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03925"/>
            <a:ext cx="1763713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標題 6"/>
          <p:cNvSpPr>
            <a:spLocks noGrp="1"/>
          </p:cNvSpPr>
          <p:nvPr>
            <p:ph type="title"/>
          </p:nvPr>
        </p:nvSpPr>
        <p:spPr>
          <a:xfrm>
            <a:off x="971600" y="404664"/>
            <a:ext cx="7772400" cy="1143000"/>
          </a:xfrm>
        </p:spPr>
        <p:txBody>
          <a:bodyPr/>
          <a:lstStyle/>
          <a:p>
            <a:pPr algn="ctr"/>
            <a:r>
              <a:rPr lang="zh-TW" altLang="en-US" dirty="0"/>
              <a:t>活動三</a:t>
            </a:r>
            <a:r>
              <a:rPr lang="zh-TW" altLang="en-US" dirty="0" smtClean="0"/>
              <a:t>：新舊比一比</a:t>
            </a:r>
            <a:endParaRPr lang="zh-TW" altLang="en-US" dirty="0" smtClean="0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"/>
          </p:nvPr>
        </p:nvSpPr>
        <p:spPr>
          <a:xfrm>
            <a:off x="889755" y="1916832"/>
            <a:ext cx="7849157" cy="2448272"/>
          </a:xfrm>
        </p:spPr>
        <p:txBody>
          <a:bodyPr/>
          <a:lstStyle/>
          <a:p>
            <a:pPr>
              <a:defRPr/>
            </a:pPr>
            <a:r>
              <a:rPr lang="zh-TW" altLang="en-US" sz="2800" dirty="0" smtClean="0">
                <a:latin typeface="+mj-ea"/>
                <a:ea typeface="+mj-ea"/>
              </a:rPr>
              <a:t>請各組上網</a:t>
            </a:r>
            <a:r>
              <a:rPr lang="zh-TW" altLang="en-US" sz="2800" dirty="0">
                <a:latin typeface="+mj-ea"/>
                <a:ea typeface="+mj-ea"/>
              </a:rPr>
              <a:t>搜尋同一</a:t>
            </a:r>
            <a:r>
              <a:rPr lang="zh-TW" altLang="en-US" sz="2800" dirty="0" smtClean="0">
                <a:latin typeface="+mj-ea"/>
                <a:ea typeface="+mj-ea"/>
              </a:rPr>
              <a:t>商品</a:t>
            </a:r>
            <a:r>
              <a:rPr lang="en-US" altLang="zh-TW" sz="2800" dirty="0" smtClean="0">
                <a:latin typeface="+mj-ea"/>
                <a:ea typeface="+mj-ea"/>
              </a:rPr>
              <a:t>(</a:t>
            </a:r>
            <a:r>
              <a:rPr lang="zh-TW" altLang="en-US" sz="2800" dirty="0" smtClean="0">
                <a:latin typeface="+mj-ea"/>
                <a:ea typeface="+mj-ea"/>
              </a:rPr>
              <a:t>不限飲料</a:t>
            </a:r>
            <a:r>
              <a:rPr lang="en-US" altLang="zh-TW" sz="2800" dirty="0" smtClean="0">
                <a:latin typeface="+mj-ea"/>
                <a:ea typeface="+mj-ea"/>
              </a:rPr>
              <a:t>)</a:t>
            </a:r>
            <a:r>
              <a:rPr lang="zh-TW" altLang="en-US" sz="2800" dirty="0" smtClean="0">
                <a:latin typeface="+mj-ea"/>
                <a:ea typeface="+mj-ea"/>
              </a:rPr>
              <a:t>的</a:t>
            </a:r>
            <a:r>
              <a:rPr lang="zh-TW" altLang="en-US" sz="2800" dirty="0">
                <a:latin typeface="+mj-ea"/>
                <a:ea typeface="+mj-ea"/>
              </a:rPr>
              <a:t>新、舊包裝</a:t>
            </a:r>
            <a:r>
              <a:rPr lang="zh-TW" altLang="en-US" sz="2800" dirty="0" smtClean="0">
                <a:latin typeface="+mj-ea"/>
                <a:ea typeface="+mj-ea"/>
              </a:rPr>
              <a:t>圖片。</a:t>
            </a:r>
            <a:endParaRPr lang="en-US" altLang="zh-TW" sz="2800" dirty="0" smtClean="0">
              <a:latin typeface="+mj-ea"/>
              <a:ea typeface="+mj-ea"/>
            </a:endParaRPr>
          </a:p>
          <a:p>
            <a:pPr>
              <a:defRPr/>
            </a:pPr>
            <a:r>
              <a:rPr lang="zh-TW" altLang="en-US" sz="2800" dirty="0" smtClean="0">
                <a:latin typeface="+mj-ea"/>
                <a:ea typeface="+mj-ea"/>
              </a:rPr>
              <a:t>請</a:t>
            </a:r>
            <a:r>
              <a:rPr lang="zh-TW" altLang="en-US" sz="2800" dirty="0">
                <a:latin typeface="+mj-ea"/>
                <a:ea typeface="+mj-ea"/>
              </a:rPr>
              <a:t>討論</a:t>
            </a:r>
            <a:r>
              <a:rPr lang="zh-TW" altLang="en-US" sz="2800" dirty="0" smtClean="0">
                <a:latin typeface="+mj-ea"/>
                <a:ea typeface="+mj-ea"/>
              </a:rPr>
              <a:t>新</a:t>
            </a:r>
            <a:r>
              <a:rPr lang="zh-TW" altLang="en-US" sz="2800" dirty="0">
                <a:latin typeface="+mj-ea"/>
              </a:rPr>
              <a:t>、</a:t>
            </a:r>
            <a:r>
              <a:rPr lang="zh-TW" altLang="en-US" sz="2800" dirty="0" smtClean="0">
                <a:latin typeface="+mj-ea"/>
                <a:ea typeface="+mj-ea"/>
              </a:rPr>
              <a:t>舊</a:t>
            </a:r>
            <a:r>
              <a:rPr lang="zh-TW" altLang="en-US" sz="2800" dirty="0">
                <a:latin typeface="+mj-ea"/>
                <a:ea typeface="+mj-ea"/>
              </a:rPr>
              <a:t>包裝的差異，以及新包裝是否</a:t>
            </a:r>
            <a:r>
              <a:rPr lang="zh-TW" altLang="en-US" sz="2800" dirty="0" smtClean="0">
                <a:latin typeface="+mj-ea"/>
                <a:ea typeface="+mj-ea"/>
              </a:rPr>
              <a:t>達到</a:t>
            </a:r>
            <a:r>
              <a:rPr lang="zh-TW" altLang="en-US" sz="2800" dirty="0">
                <a:latin typeface="+mj-ea"/>
                <a:ea typeface="+mj-ea"/>
              </a:rPr>
              <a:t>剛剛課程講</a:t>
            </a:r>
            <a:r>
              <a:rPr lang="zh-TW" altLang="en-US" sz="2800" dirty="0" smtClean="0">
                <a:latin typeface="+mj-ea"/>
                <a:ea typeface="+mj-ea"/>
              </a:rPr>
              <a:t>的三大面向。</a:t>
            </a:r>
            <a:endParaRPr lang="en-US" altLang="zh-TW" sz="2800" dirty="0" smtClean="0">
              <a:latin typeface="+mj-ea"/>
              <a:ea typeface="+mj-ea"/>
            </a:endParaRPr>
          </a:p>
          <a:p>
            <a:pPr>
              <a:defRPr/>
            </a:pPr>
            <a:r>
              <a:rPr lang="zh-TW" altLang="en-US" sz="2800" dirty="0" smtClean="0">
                <a:latin typeface="+mj-ea"/>
                <a:ea typeface="+mj-ea"/>
              </a:rPr>
              <a:t>如果</a:t>
            </a:r>
            <a:r>
              <a:rPr lang="zh-TW" altLang="en-US" sz="2800" dirty="0">
                <a:latin typeface="+mj-ea"/>
                <a:ea typeface="+mj-ea"/>
              </a:rPr>
              <a:t>同組同學都覺得新包裝的設計並不能讓消費者更喜歡</a:t>
            </a:r>
            <a:r>
              <a:rPr lang="zh-TW" altLang="en-US" sz="2800" dirty="0" smtClean="0">
                <a:latin typeface="+mj-ea"/>
                <a:ea typeface="+mj-ea"/>
              </a:rPr>
              <a:t>，請提出</a:t>
            </a:r>
            <a:r>
              <a:rPr lang="zh-TW" altLang="en-US" sz="2800" dirty="0">
                <a:latin typeface="+mj-ea"/>
                <a:ea typeface="+mj-ea"/>
              </a:rPr>
              <a:t>如何</a:t>
            </a:r>
            <a:r>
              <a:rPr lang="zh-TW" altLang="en-US" sz="2800" dirty="0" smtClean="0">
                <a:latin typeface="+mj-ea"/>
                <a:ea typeface="+mj-ea"/>
              </a:rPr>
              <a:t>修改</a:t>
            </a:r>
            <a:r>
              <a:rPr lang="zh-TW" altLang="en-US" sz="2800" dirty="0">
                <a:latin typeface="+mj-ea"/>
                <a:ea typeface="+mj-ea"/>
              </a:rPr>
              <a:t>的建議。</a:t>
            </a:r>
            <a:endParaRPr lang="zh-TW" altLang="zh-TW" sz="2800" dirty="0"/>
          </a:p>
          <a:p>
            <a:pPr marL="0" indent="0">
              <a:buNone/>
              <a:defRPr/>
            </a:pPr>
            <a:endParaRPr lang="zh-TW" altLang="zh-TW" sz="2800" dirty="0"/>
          </a:p>
          <a:p>
            <a:pPr marL="0" indent="0">
              <a:buNone/>
              <a:defRPr/>
            </a:pPr>
            <a:endParaRPr lang="en-US" altLang="zh-TW" sz="2800" dirty="0" smtClean="0">
              <a:latin typeface="+mj-ea"/>
              <a:ea typeface="+mj-ea"/>
            </a:endParaRPr>
          </a:p>
          <a:p>
            <a:pPr marL="0" indent="0">
              <a:buNone/>
              <a:defRPr/>
            </a:pPr>
            <a:endParaRPr lang="en-US" altLang="zh-TW" sz="2800" dirty="0" smtClean="0">
              <a:latin typeface="+mj-ea"/>
              <a:ea typeface="+mj-ea"/>
            </a:endParaRPr>
          </a:p>
          <a:p>
            <a:pPr>
              <a:defRPr/>
            </a:pPr>
            <a:endParaRPr lang="en-US" altLang="zh-TW" sz="2800" dirty="0">
              <a:latin typeface="+mj-ea"/>
              <a:ea typeface="+mj-ea"/>
            </a:endParaRPr>
          </a:p>
          <a:p>
            <a:pPr>
              <a:buFont typeface="Wingdings 2" pitchFamily="18" charset="2"/>
              <a:buNone/>
              <a:defRPr/>
            </a:pPr>
            <a:endParaRPr lang="zh-TW" altLang="zh-TW" sz="2000" dirty="0" smtClean="0"/>
          </a:p>
          <a:p>
            <a:pPr>
              <a:defRPr/>
            </a:pPr>
            <a:endParaRPr lang="zh-TW" altLang="zh-TW" sz="2000" dirty="0" smtClean="0"/>
          </a:p>
          <a:p>
            <a:pPr>
              <a:buFont typeface="Wingdings 2" pitchFamily="18" charset="2"/>
              <a:buNone/>
              <a:defRPr/>
            </a:pPr>
            <a:endParaRPr lang="en-US" altLang="zh-TW" sz="2000" dirty="0" smtClean="0">
              <a:latin typeface="+mj-ea"/>
              <a:ea typeface="+mj-ea"/>
            </a:endParaRPr>
          </a:p>
          <a:p>
            <a:pPr>
              <a:buFont typeface="Wingdings 2" pitchFamily="18" charset="2"/>
              <a:buNone/>
              <a:defRPr/>
            </a:pPr>
            <a:endParaRPr lang="en-US" altLang="zh-TW" sz="2000" dirty="0" smtClean="0">
              <a:latin typeface="+mj-ea"/>
              <a:ea typeface="+mj-ea"/>
            </a:endParaRPr>
          </a:p>
          <a:p>
            <a:pPr>
              <a:defRPr/>
            </a:pPr>
            <a:endParaRPr lang="en-US" altLang="zh-TW" sz="2000" dirty="0" smtClean="0">
              <a:latin typeface="+mj-ea"/>
              <a:ea typeface="+mj-ea"/>
            </a:endParaRPr>
          </a:p>
          <a:p>
            <a:pPr>
              <a:defRPr/>
            </a:pPr>
            <a:endParaRPr lang="zh-TW" altLang="en-US" sz="20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32959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標題 1"/>
          <p:cNvSpPr>
            <a:spLocks noGrp="1"/>
          </p:cNvSpPr>
          <p:nvPr>
            <p:ph type="title"/>
          </p:nvPr>
        </p:nvSpPr>
        <p:spPr>
          <a:xfrm>
            <a:off x="611188" y="549275"/>
            <a:ext cx="7772400" cy="1362075"/>
          </a:xfrm>
        </p:spPr>
        <p:txBody>
          <a:bodyPr/>
          <a:lstStyle/>
          <a:p>
            <a:pPr algn="ctr" eaLnBrk="1" hangingPunct="1"/>
            <a:r>
              <a:rPr lang="zh-TW" altLang="en-US" smtClean="0"/>
              <a:t>本教案結束，謝謝</a:t>
            </a:r>
            <a:r>
              <a:rPr lang="en-US" altLang="zh-TW" smtClean="0"/>
              <a:t/>
            </a:r>
            <a:br>
              <a:rPr lang="en-US" altLang="zh-TW" smtClean="0"/>
            </a:br>
            <a:r>
              <a:rPr lang="en-US" altLang="zh-TW" smtClean="0">
                <a:sym typeface="Wingdings" pitchFamily="2" charset="2"/>
              </a:rPr>
              <a:t></a:t>
            </a:r>
            <a:endParaRPr lang="zh-TW" altLang="en-US" smtClean="0"/>
          </a:p>
        </p:txBody>
      </p:sp>
      <p:pic>
        <p:nvPicPr>
          <p:cNvPr id="16388" name="Picture 4" descr="http://www.feja.org.tw/themes/liger/images/logo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2600" y="4983163"/>
            <a:ext cx="2808288" cy="135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文字版面配置區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公正">
  <a:themeElements>
    <a:clrScheme name="公正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公正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公正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4395</TotalTime>
  <Words>744</Words>
  <Application>Microsoft Office PowerPoint</Application>
  <PresentationFormat>如螢幕大小 (4:3)</PresentationFormat>
  <Paragraphs>107</Paragraphs>
  <Slides>9</Slides>
  <Notes>7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公正</vt:lpstr>
      <vt:lpstr>教案名稱： 「飲料換新裝」 本教案製作者：毛俞婷 </vt:lpstr>
      <vt:lpstr>活動一： 飲料也要換新裝</vt:lpstr>
      <vt:lpstr>活動一：飲料也要換新裝</vt:lpstr>
      <vt:lpstr>活動二：新聞怎麼說</vt:lpstr>
      <vt:lpstr>活動二：新聞怎麼說</vt:lpstr>
      <vt:lpstr>活動二：新聞怎麼說</vt:lpstr>
      <vt:lpstr>活動二：新聞怎麼說</vt:lpstr>
      <vt:lpstr>活動三：新舊比一比</vt:lpstr>
      <vt:lpstr>本教案結束，謝謝 </vt:lpstr>
    </vt:vector>
  </TitlesOfParts>
  <Company>TAIWAN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教案名稱</dc:title>
  <dc:creator>PHD</dc:creator>
  <cp:lastModifiedBy>GraceMao</cp:lastModifiedBy>
  <cp:revision>121</cp:revision>
  <dcterms:created xsi:type="dcterms:W3CDTF">2011-03-28T02:01:01Z</dcterms:created>
  <dcterms:modified xsi:type="dcterms:W3CDTF">2017-11-29T14:16:05Z</dcterms:modified>
</cp:coreProperties>
</file>