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7" r:id="rId4"/>
    <p:sldId id="289" r:id="rId5"/>
    <p:sldId id="274" r:id="rId6"/>
    <p:sldId id="275" r:id="rId7"/>
    <p:sldId id="293" r:id="rId8"/>
    <p:sldId id="294" r:id="rId9"/>
    <p:sldId id="296" r:id="rId10"/>
    <p:sldId id="292" r:id="rId11"/>
    <p:sldId id="2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CCFF99"/>
    <a:srgbClr val="FF9900"/>
    <a:srgbClr val="3399FF"/>
    <a:srgbClr val="B9DEFD"/>
    <a:srgbClr val="C0C0C0"/>
    <a:srgbClr val="FF9999"/>
    <a:srgbClr val="CC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1576" autoAdjust="0"/>
  </p:normalViewPr>
  <p:slideViewPr>
    <p:cSldViewPr>
      <p:cViewPr>
        <p:scale>
          <a:sx n="100" d="100"/>
          <a:sy n="100" d="100"/>
        </p:scale>
        <p:origin x="-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tn.com/News.aspx?NewsID=28221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_j1mDyg9E&amp;feature=youtu.b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請學生分組，每一組分別找出一則汽車形象廣告與其他組同學分享，並請說明這則形象廣告想要傳達的品牌概念。</a:t>
            </a: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教師播放兩則約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年前的汽車廣告，請學生仔細觀察廣告中出現的橋段、元素、文字。</a:t>
            </a: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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New TEANA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汽車廣告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https://www.youtube.com/watch?v=0O6QQDfrjG8&amp;list=PLebKGdCRanaNSzB3ddWgenpP7xt-Kcij4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ALL NEW VIOS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汽車廣告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https://www.youtube.com/watch?v=xoasjULM_jY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請學生回想，剛剛所播放的汽車影片廣告中出現那些橋段、鏡頭、文字，這些元素跟汽車有什麼關係？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教師說明，早期的汽車廣告多以速度、性能、馬力、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低油耗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、空間與安全等實用性的特點為廣告訴求。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來看看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「拍攝速度的商機！李宗羲「玩」汽車廣告　獲國際大廠肯定」新聞摘錄片段。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http://www.setn.com/News.aspx?NewsID=282217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看完影片後，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並請學生回答下列問題。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①專家覺得汽車廣告要怎樣才能勝出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除了要把故事講清楚，誰能在速度之外，多加一點感動人心的人文味，才是勝出關鍵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②在這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年的時間中，超級盃冠軍賽休息時間的廣告價格成長了幾倍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?(120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③超級盃冠軍賽的休息時間少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了哪一類的廣告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汽車廣告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年台灣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最成功的廣告影片前三名分別是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中華三菱的《青春還鄉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秒完整版》、這群人的《海倫仙度絲》、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TOYOTA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大故事家的《兩個爸爸》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請學生觀看新聞中提到兩部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年台灣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最成功的汽車廣告影片，並回答相關問題。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中華三菱的《青春還鄉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秒完整版》</a:t>
            </a:r>
          </a:p>
          <a:p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https://www.youtube.com/watch?v=1v_j1mDyg9E&amp;feature=youtu.be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①影片中出現哪些人物？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隔代教養的小孩、原住民歌手、竹山鎮民宿主人、台青焦樂團團長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②這些人有哪些共同點？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待在家鄉，並用自己的方式愛家鄉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③請想想，這樣的內容安排跟「汽車」，有什麼關聯？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開著車就能回到從小長大的地方，用「汽車」象徵「回家」，帶給觀眾充滿熟悉與愛的感覺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④請學生說說對於這則廣告的感覺，是否可以建立觀眾對於商品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品牌的好感？</a:t>
            </a: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請學生觀看新聞中提到兩部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年台灣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最成功的汽車廣告影片，並回答相關問題。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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TOYOTA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大故事家的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兩個爸爸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https://www.youtube.com/watch?v=wD2CRvXXWQY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請說說看這則廣告的劇情是什麼？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老年痴呆症的爺爺、忙於工作的爸爸、年輕氣盛的兒子，三個人如何表現出對彼此的關愛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這樣的劇情安排跟「汽車」有什麼關聯？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影片中的汽車可以接送爺爺去醫院、讓爸爸上下班、讓兒子外出兜風，更可以載著一家三口享受天倫之樂，所以車子是將三個人連在一起的媒介，象徵家庭的幸福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請學生說說對於這則廣告的感覺，是否可以建立觀眾對於商品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品牌的好感？</a:t>
            </a: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請學生想想，如同新聞所說，「加入感動人心人文味」的廣告與課堂一開始播放的兩則汽車廣告，有怎樣的差別？那一種比較吸引人呢？你是否同意新聞的說法呢？</a:t>
            </a: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教師說明，近期的汽車廣告逐漸轉向為「形象廣告」，像是利用微電影、短片、高感性訴求的劇情來呈現；形象廣告並非主打某一項單一商品，而是希望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觀眾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消費者對於該品牌的好感程度，也因為這樣獨特的行銷定位，所以形象廣告多半都是要高知名度的品牌才會投入的。</a:t>
            </a: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oasjULM_jY" TargetMode="External"/><Relationship Id="rId5" Type="http://schemas.openxmlformats.org/officeDocument/2006/relationships/hyperlink" Target="https://www.youtube.com/watch?v=0O6QQDfrjG8&amp;list=PLebKGdCRanaNSzB3ddWgenpP7xt-Kcij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oasjULM_jY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s://www.youtube.com/watch?v=0O6QQDfrjG8&amp;list=PLebKGdCRanaNSzB3ddWgenpP7xt-Kcij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setn.com/News.aspx?NewsID=282217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1v_j1mDyg9E&amp;feature=youtu.be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wD2CRvXXWQY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wD2CRvXXWQ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oasjULM_jY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feja.org.t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sz="4400" dirty="0" smtClean="0"/>
              <a:t>「</a:t>
            </a:r>
            <a:r>
              <a:rPr lang="zh-TW" altLang="en-US" sz="4400" dirty="0"/>
              <a:t>奔馳的速度，難忘</a:t>
            </a:r>
            <a:r>
              <a:rPr lang="zh-TW" altLang="en-US" sz="4400" dirty="0" smtClean="0"/>
              <a:t>的感動</a:t>
            </a:r>
            <a:r>
              <a:rPr lang="zh-TW" altLang="zh-TW" sz="4400" dirty="0" smtClean="0"/>
              <a:t>」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</a:t>
            </a:r>
            <a:r>
              <a:rPr lang="zh-TW" altLang="en-US" dirty="0" smtClean="0"/>
              <a:t>：大家一起選一選</a:t>
            </a:r>
            <a:endParaRPr lang="zh-TW" altLang="en-US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1547664" y="2060848"/>
            <a:ext cx="6480720" cy="1944216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每一組分別找出一則汽車形象廣告與其他組同學</a:t>
            </a:r>
            <a:r>
              <a:rPr lang="zh-TW" altLang="en-US" sz="2800" dirty="0" smtClean="0">
                <a:latin typeface="+mj-ea"/>
                <a:ea typeface="+mj-ea"/>
              </a:rPr>
              <a:t>分享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atin typeface="+mj-ea"/>
                <a:ea typeface="+mj-ea"/>
              </a:rPr>
              <a:t>片長請在</a:t>
            </a:r>
            <a:r>
              <a:rPr lang="en-US" altLang="zh-TW" sz="2800" dirty="0">
                <a:latin typeface="+mj-ea"/>
                <a:ea typeface="+mj-ea"/>
              </a:rPr>
              <a:t>3</a:t>
            </a:r>
            <a:r>
              <a:rPr lang="zh-TW" altLang="en-US" sz="2800" dirty="0" smtClean="0">
                <a:latin typeface="+mj-ea"/>
                <a:ea typeface="+mj-ea"/>
              </a:rPr>
              <a:t>分鐘以內，若超過則選擇精華片段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zh-TW" altLang="en-US" sz="2800" dirty="0">
              <a:latin typeface="+mj-ea"/>
              <a:ea typeface="+mj-ea"/>
            </a:endParaRPr>
          </a:p>
          <a:p>
            <a:endParaRPr lang="zh-TW" altLang="en-US" sz="800" dirty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請派代表說明</a:t>
            </a:r>
            <a:r>
              <a:rPr lang="zh-TW" altLang="en-US" sz="2800" dirty="0">
                <a:latin typeface="+mj-ea"/>
                <a:ea typeface="+mj-ea"/>
              </a:rPr>
              <a:t>這則形象廣告想要傳達的品牌概念。</a:t>
            </a:r>
            <a:endParaRPr lang="zh-TW" altLang="en-US" sz="2800" dirty="0">
              <a:latin typeface="+mj-ea"/>
              <a:ea typeface="+mj-ea"/>
            </a:endParaRPr>
          </a:p>
          <a:p>
            <a:endParaRPr lang="zh-TW" altLang="en-US" sz="800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sz="2800" dirty="0" smtClean="0"/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43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</a:t>
            </a:r>
            <a:r>
              <a:rPr lang="zh-TW" altLang="en-US" dirty="0"/>
              <a:t>你看過我嗎</a:t>
            </a:r>
            <a:r>
              <a:rPr lang="zh-TW" altLang="en-US" dirty="0" smtClean="0">
                <a:latin typeface="微軟正黑體"/>
              </a:rPr>
              <a:t>？</a:t>
            </a:r>
            <a:endParaRPr lang="zh-TW" altLang="en-US" dirty="0" smtClean="0"/>
          </a:p>
        </p:txBody>
      </p:sp>
      <p:sp>
        <p:nvSpPr>
          <p:cNvPr id="14" name="內容版面配置區 5"/>
          <p:cNvSpPr>
            <a:spLocks noGrp="1"/>
          </p:cNvSpPr>
          <p:nvPr>
            <p:ph sz="quarter" idx="1"/>
          </p:nvPr>
        </p:nvSpPr>
        <p:spPr>
          <a:xfrm>
            <a:off x="1043608" y="4869160"/>
            <a:ext cx="7560840" cy="479137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請仔細</a:t>
            </a:r>
            <a:r>
              <a:rPr lang="zh-TW" altLang="en-US" sz="2400" dirty="0">
                <a:latin typeface="+mj-ea"/>
                <a:ea typeface="+mj-ea"/>
              </a:rPr>
              <a:t>觀察廣告中出現的橋段、元素、</a:t>
            </a:r>
            <a:r>
              <a:rPr lang="zh-TW" altLang="en-US" sz="2400" dirty="0" smtClean="0">
                <a:latin typeface="+mj-ea"/>
                <a:ea typeface="+mj-ea"/>
              </a:rPr>
              <a:t>文字。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zh-TW" altLang="zh-TW" sz="24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5594995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5"/>
              </a:rPr>
              <a:t>https://</a:t>
            </a:r>
            <a:r>
              <a:rPr lang="en-US" altLang="zh-TW" sz="800" u="sng" dirty="0" smtClean="0">
                <a:hlinkClick r:id="rId5"/>
              </a:rPr>
              <a:t>www.youtube.com/watch?v=0O6QQDfrjG8&amp;list=PLebKGdCRanaNSzB3ddWgenpP7xt-Kcij4</a:t>
            </a:r>
            <a:endParaRPr lang="en-US" altLang="zh-TW" sz="800" u="sng" dirty="0" smtClean="0"/>
          </a:p>
          <a:p>
            <a:r>
              <a:rPr lang="en-US" altLang="zh-TW" sz="800" u="sng" dirty="0">
                <a:hlinkClick r:id="rId6"/>
              </a:rPr>
              <a:t>https://</a:t>
            </a:r>
            <a:r>
              <a:rPr lang="en-US" altLang="zh-TW" sz="800" u="sng" dirty="0" smtClean="0">
                <a:hlinkClick r:id="rId6"/>
              </a:rPr>
              <a:t>www.youtube.com/watch?v=xoasjULM_jY</a:t>
            </a:r>
            <a:endParaRPr lang="zh-TW" altLang="zh-TW" sz="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16835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2132856"/>
            <a:ext cx="321181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0122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/>
              <a:t>：你看過我嗎？</a:t>
            </a:r>
            <a:endParaRPr lang="zh-TW" altLang="en-US" dirty="0" smtClean="0"/>
          </a:p>
        </p:txBody>
      </p:sp>
      <p:sp>
        <p:nvSpPr>
          <p:cNvPr id="14" name="內容版面配置區 5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6930504" cy="576064"/>
          </a:xfrm>
          <a:ln>
            <a:noFill/>
          </a:ln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剛剛所播放的汽車影片廣告中出現那些橋段、鏡頭、</a:t>
            </a:r>
            <a:r>
              <a:rPr lang="zh-TW" altLang="en-US" dirty="0">
                <a:latin typeface="+mj-ea"/>
                <a:ea typeface="+mj-ea"/>
              </a:rPr>
              <a:t>文字</a:t>
            </a:r>
            <a:r>
              <a:rPr lang="zh-TW" altLang="zh-TW" dirty="0">
                <a:latin typeface="+mj-ea"/>
                <a:ea typeface="+mj-ea"/>
              </a:rPr>
              <a:t>？</a:t>
            </a:r>
          </a:p>
          <a:p>
            <a:pPr lvl="0"/>
            <a:endParaRPr lang="en-US" altLang="zh-TW" sz="800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廣告中出現的元素跟汽車有什麼關係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sz="800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早期的汽車</a:t>
            </a:r>
            <a:r>
              <a:rPr lang="zh-TW" altLang="en-US" dirty="0">
                <a:latin typeface="+mj-ea"/>
                <a:ea typeface="+mj-ea"/>
              </a:rPr>
              <a:t>廣告→</a:t>
            </a:r>
            <a:r>
              <a:rPr lang="zh-TW" altLang="zh-TW" dirty="0">
                <a:latin typeface="+mj-ea"/>
                <a:ea typeface="+mj-ea"/>
              </a:rPr>
              <a:t>實用性特點</a:t>
            </a:r>
            <a:endParaRPr lang="zh-TW" altLang="en-US" dirty="0">
              <a:latin typeface="+mj-ea"/>
              <a:ea typeface="+mj-ea"/>
            </a:endParaRPr>
          </a:p>
          <a:p>
            <a:pPr marL="319088" lvl="1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129896"/>
            <a:ext cx="3275359" cy="189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29896"/>
            <a:ext cx="3096344" cy="190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881339" y="613857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7"/>
              </a:rPr>
              <a:t>https://</a:t>
            </a:r>
            <a:r>
              <a:rPr lang="en-US" altLang="zh-TW" sz="800" u="sng" dirty="0" smtClean="0">
                <a:hlinkClick r:id="rId7"/>
              </a:rPr>
              <a:t>www.youtube.com/watch?v=0O6QQDfrjG8&amp;list=PLebKGdCRanaNSzB3ddWgenpP7xt-Kcij4</a:t>
            </a:r>
            <a:endParaRPr lang="en-US" altLang="zh-TW" sz="800" u="sng" dirty="0" smtClean="0"/>
          </a:p>
          <a:p>
            <a:r>
              <a:rPr lang="en-US" altLang="zh-TW" sz="800" u="sng" dirty="0">
                <a:hlinkClick r:id="rId8"/>
              </a:rPr>
              <a:t>https://</a:t>
            </a:r>
            <a:r>
              <a:rPr lang="en-US" altLang="zh-TW" sz="800" u="sng" dirty="0" smtClean="0">
                <a:hlinkClick r:id="rId8"/>
              </a:rPr>
              <a:t>www.youtube.com/watch?v=xoasjULM_jY</a:t>
            </a:r>
            <a:endParaRPr lang="zh-TW" altLang="zh-TW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33441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</a:t>
            </a:r>
            <a:r>
              <a:rPr lang="zh-TW" altLang="en-US" dirty="0"/>
              <a:t>怎麼說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3" name="內容版面配置區 5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496944" cy="504056"/>
          </a:xfrm>
        </p:spPr>
        <p:txBody>
          <a:bodyPr/>
          <a:lstStyle/>
          <a:p>
            <a:pPr lvl="0"/>
            <a:r>
              <a:rPr lang="zh-TW" altLang="zh-TW" sz="2800" dirty="0" smtClean="0">
                <a:latin typeface="+mj-ea"/>
                <a:ea typeface="+mj-ea"/>
              </a:rPr>
              <a:t>閱讀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en-US" sz="2800" dirty="0">
                <a:latin typeface="+mj-ea"/>
                <a:ea typeface="+mj-ea"/>
              </a:rPr>
              <a:t>拍攝速度的商機！李宗羲「玩」汽車廣告　獲國際大廠肯定</a:t>
            </a:r>
            <a:r>
              <a:rPr lang="zh-TW" altLang="zh-TW" sz="2800" dirty="0" smtClean="0">
                <a:latin typeface="+mj-ea"/>
                <a:ea typeface="+mj-ea"/>
              </a:rPr>
              <a:t>」新聞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56176" y="623124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5"/>
              </a:rPr>
              <a:t>http://www.setn.com/News.aspx?NewsID=282217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08512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1187624" y="1916832"/>
            <a:ext cx="7128791" cy="720602"/>
          </a:xfrm>
        </p:spPr>
        <p:txBody>
          <a:bodyPr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看完影片後，請回答下列</a:t>
            </a:r>
            <a:r>
              <a:rPr lang="zh-TW" altLang="en-US" sz="2800" dirty="0" smtClean="0">
                <a:latin typeface="+mj-ea"/>
                <a:ea typeface="+mj-ea"/>
              </a:rPr>
              <a:t>問題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200" dirty="0">
                <a:latin typeface="+mj-ea"/>
                <a:ea typeface="+mj-ea"/>
              </a:rPr>
              <a:t>專家覺得汽車廣告要怎樣才能勝出</a:t>
            </a:r>
            <a:r>
              <a:rPr lang="zh-TW" altLang="zh-TW" sz="2200" dirty="0" smtClean="0">
                <a:latin typeface="+mj-ea"/>
                <a:ea typeface="+mj-ea"/>
              </a:rPr>
              <a:t>？</a:t>
            </a:r>
            <a:endParaRPr lang="zh-TW" altLang="zh-TW" sz="2000" dirty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200" dirty="0">
                <a:latin typeface="+mj-ea"/>
                <a:ea typeface="+mj-ea"/>
              </a:rPr>
              <a:t>在這</a:t>
            </a:r>
            <a:r>
              <a:rPr lang="en-US" altLang="zh-TW" sz="2200" dirty="0">
                <a:latin typeface="+mj-ea"/>
                <a:ea typeface="+mj-ea"/>
              </a:rPr>
              <a:t>50</a:t>
            </a:r>
            <a:r>
              <a:rPr lang="zh-TW" altLang="en-US" sz="2200" dirty="0">
                <a:latin typeface="+mj-ea"/>
                <a:ea typeface="+mj-ea"/>
              </a:rPr>
              <a:t>年的時間中，超級盃冠軍賽休息時間的廣告價格成長了幾倍</a:t>
            </a:r>
            <a:r>
              <a:rPr lang="zh-TW" altLang="zh-TW" sz="2200" dirty="0" smtClean="0">
                <a:latin typeface="+mj-ea"/>
                <a:ea typeface="+mj-ea"/>
              </a:rPr>
              <a:t>？</a:t>
            </a:r>
            <a:endParaRPr lang="zh-TW" altLang="zh-TW" sz="2200" dirty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200" dirty="0">
                <a:latin typeface="+mj-ea"/>
                <a:ea typeface="+mj-ea"/>
              </a:rPr>
              <a:t>超級盃冠軍賽的休息時間少不了哪一類的廣告？</a:t>
            </a:r>
            <a:endParaRPr lang="zh-TW" altLang="zh-TW" sz="2200" dirty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zh-TW" sz="2200" dirty="0">
                <a:latin typeface="+mj-ea"/>
                <a:ea typeface="+mj-ea"/>
              </a:rPr>
              <a:t>2016</a:t>
            </a:r>
            <a:r>
              <a:rPr lang="zh-TW" altLang="en-US" sz="2200" dirty="0">
                <a:latin typeface="+mj-ea"/>
                <a:ea typeface="+mj-ea"/>
              </a:rPr>
              <a:t>年台灣</a:t>
            </a:r>
            <a:r>
              <a:rPr lang="en-US" altLang="zh-TW" sz="2200" dirty="0">
                <a:latin typeface="+mj-ea"/>
                <a:ea typeface="+mj-ea"/>
              </a:rPr>
              <a:t>YouTube</a:t>
            </a:r>
            <a:r>
              <a:rPr lang="zh-TW" altLang="en-US" sz="2200" dirty="0">
                <a:latin typeface="+mj-ea"/>
                <a:ea typeface="+mj-ea"/>
              </a:rPr>
              <a:t>最成功的廣告影片前三名分別是</a:t>
            </a:r>
            <a:r>
              <a:rPr lang="zh-TW" altLang="zh-TW" sz="2200" dirty="0" smtClean="0">
                <a:latin typeface="+mj-ea"/>
                <a:ea typeface="+mj-ea"/>
              </a:rPr>
              <a:t>？</a:t>
            </a:r>
            <a:endParaRPr lang="en-US" altLang="zh-TW" sz="2200" dirty="0" smtClean="0">
              <a:latin typeface="+mj-ea"/>
              <a:ea typeface="+mj-ea"/>
            </a:endParaRP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pic>
        <p:nvPicPr>
          <p:cNvPr id="1026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429" y="463339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8136904" cy="2520280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來</a:t>
            </a:r>
            <a:r>
              <a:rPr lang="zh-TW" altLang="en-US" sz="2800" dirty="0">
                <a:latin typeface="+mj-ea"/>
                <a:ea typeface="+mj-ea"/>
              </a:rPr>
              <a:t>看看新聞中</a:t>
            </a:r>
            <a:r>
              <a:rPr lang="zh-TW" altLang="en-US" sz="2800" dirty="0" smtClean="0">
                <a:latin typeface="+mj-ea"/>
                <a:ea typeface="+mj-ea"/>
              </a:rPr>
              <a:t>提到的兩</a:t>
            </a:r>
            <a:r>
              <a:rPr lang="zh-TW" altLang="en-US" sz="2800" dirty="0">
                <a:latin typeface="+mj-ea"/>
                <a:ea typeface="+mj-ea"/>
              </a:rPr>
              <a:t>部</a:t>
            </a:r>
            <a:r>
              <a:rPr lang="en-US" altLang="zh-TW" sz="2800" dirty="0">
                <a:latin typeface="+mj-ea"/>
                <a:ea typeface="+mj-ea"/>
              </a:rPr>
              <a:t>2016</a:t>
            </a:r>
            <a:r>
              <a:rPr lang="zh-TW" altLang="en-US" sz="2800" dirty="0">
                <a:latin typeface="+mj-ea"/>
                <a:ea typeface="+mj-ea"/>
              </a:rPr>
              <a:t>年台灣</a:t>
            </a:r>
            <a:r>
              <a:rPr lang="en-US" altLang="zh-TW" sz="2800" dirty="0">
                <a:latin typeface="+mj-ea"/>
                <a:ea typeface="+mj-ea"/>
              </a:rPr>
              <a:t>YouTube</a:t>
            </a:r>
            <a:r>
              <a:rPr lang="zh-TW" altLang="en-US" sz="2800" dirty="0">
                <a:latin typeface="+mj-ea"/>
                <a:ea typeface="+mj-ea"/>
              </a:rPr>
              <a:t>最</a:t>
            </a:r>
            <a:r>
              <a:rPr lang="zh-TW" altLang="en-US" sz="2800" dirty="0" smtClean="0">
                <a:latin typeface="+mj-ea"/>
                <a:ea typeface="+mj-ea"/>
              </a:rPr>
              <a:t>成功汽車</a:t>
            </a:r>
            <a:r>
              <a:rPr lang="zh-TW" altLang="en-US" sz="2800" dirty="0">
                <a:latin typeface="+mj-ea"/>
                <a:ea typeface="+mj-ea"/>
              </a:rPr>
              <a:t>廣告</a:t>
            </a:r>
            <a:r>
              <a:rPr lang="zh-TW" altLang="en-US" sz="2800" dirty="0" smtClean="0">
                <a:latin typeface="+mj-ea"/>
                <a:ea typeface="+mj-ea"/>
              </a:rPr>
              <a:t>影片，並回答下列問題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+mj-ea"/>
                <a:ea typeface="+mj-ea"/>
              </a:rPr>
              <a:t>影片</a:t>
            </a:r>
            <a:r>
              <a:rPr lang="zh-TW" altLang="en-US" dirty="0">
                <a:latin typeface="+mj-ea"/>
                <a:ea typeface="+mj-ea"/>
              </a:rPr>
              <a:t>中出現哪些人物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>
                <a:latin typeface="+mj-ea"/>
                <a:ea typeface="+mj-ea"/>
              </a:rPr>
              <a:t>這些人有哪些共同點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>
                <a:latin typeface="+mj-ea"/>
                <a:ea typeface="+mj-ea"/>
              </a:rPr>
              <a:t>這樣的內容安排跟「汽車</a:t>
            </a:r>
            <a:r>
              <a:rPr lang="zh-TW" altLang="en-US" dirty="0" smtClean="0">
                <a:latin typeface="+mj-ea"/>
                <a:ea typeface="+mj-ea"/>
              </a:rPr>
              <a:t>」有</a:t>
            </a:r>
            <a:r>
              <a:rPr lang="zh-TW" altLang="en-US" dirty="0">
                <a:latin typeface="+mj-ea"/>
                <a:ea typeface="+mj-ea"/>
              </a:rPr>
              <a:t>什麼關聯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>
                <a:latin typeface="+mj-ea"/>
                <a:ea typeface="+mj-ea"/>
              </a:rPr>
              <a:t>說</a:t>
            </a:r>
            <a:r>
              <a:rPr lang="zh-TW" altLang="en-US" dirty="0" smtClean="0">
                <a:latin typeface="+mj-ea"/>
                <a:ea typeface="+mj-ea"/>
              </a:rPr>
              <a:t>說你對於</a:t>
            </a:r>
            <a:r>
              <a:rPr lang="zh-TW" altLang="en-US" dirty="0">
                <a:latin typeface="+mj-ea"/>
                <a:ea typeface="+mj-ea"/>
              </a:rPr>
              <a:t>這則廣告的</a:t>
            </a:r>
            <a:r>
              <a:rPr lang="zh-TW" altLang="en-US" dirty="0" smtClean="0">
                <a:latin typeface="+mj-ea"/>
                <a:ea typeface="+mj-ea"/>
              </a:rPr>
              <a:t>感覺。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+mj-ea"/>
                <a:ea typeface="+mj-ea"/>
              </a:rPr>
              <a:t>這樣的影片可以增加觀眾對於商品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>
                <a:latin typeface="+mj-ea"/>
                <a:ea typeface="+mj-ea"/>
              </a:rPr>
              <a:t>品牌的好感嗎？</a:t>
            </a:r>
          </a:p>
          <a:p>
            <a:pPr lvl="1">
              <a:buFont typeface="Wingdings" pitchFamily="2" charset="2"/>
              <a:buChar char="ü"/>
            </a:pPr>
            <a:endParaRPr lang="en-US" altLang="zh-TW" dirty="0" smtClean="0">
              <a:latin typeface="+mj-ea"/>
            </a:endParaRPr>
          </a:p>
          <a:p>
            <a:pPr lvl="1">
              <a:buFont typeface="Wingdings" pitchFamily="2" charset="2"/>
              <a:buChar char="ü"/>
            </a:pPr>
            <a:endParaRPr lang="en-US" altLang="zh-TW" dirty="0">
              <a:latin typeface="+mj-ea"/>
            </a:endParaRPr>
          </a:p>
          <a:p>
            <a:pPr lvl="1">
              <a:buFont typeface="Wingdings" pitchFamily="2" charset="2"/>
              <a:buChar char="ü"/>
            </a:pPr>
            <a:endParaRPr lang="zh-TW" altLang="en-US" dirty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endParaRPr lang="zh-TW" altLang="zh-TW" dirty="0" smtClean="0"/>
          </a:p>
          <a:p>
            <a:endParaRPr lang="zh-TW" altLang="en-US" sz="2800" dirty="0">
              <a:latin typeface="+mj-ea"/>
              <a:ea typeface="+mj-ea"/>
            </a:endParaRPr>
          </a:p>
          <a:p>
            <a:endParaRPr lang="en-US" altLang="zh-TW" sz="2400" dirty="0" smtClean="0"/>
          </a:p>
          <a:p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80112" y="601257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5"/>
              </a:rPr>
              <a:t>https://www.youtube.com/watch?v=1v_j1mDyg9E&amp;feature=youtu.be</a:t>
            </a:r>
            <a:endParaRPr lang="zh-TW" altLang="zh-TW" sz="800" dirty="0"/>
          </a:p>
          <a:p>
            <a:endParaRPr lang="en-US" altLang="zh-TW" sz="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98987"/>
            <a:ext cx="3036887" cy="17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776864" cy="2520280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來看看新聞中提到的兩部</a:t>
            </a:r>
            <a:r>
              <a:rPr lang="en-US" altLang="zh-TW" sz="2800" dirty="0">
                <a:latin typeface="+mj-ea"/>
                <a:ea typeface="+mj-ea"/>
              </a:rPr>
              <a:t>2016</a:t>
            </a:r>
            <a:r>
              <a:rPr lang="zh-TW" altLang="en-US" sz="2800" dirty="0">
                <a:latin typeface="+mj-ea"/>
                <a:ea typeface="+mj-ea"/>
              </a:rPr>
              <a:t>年台灣</a:t>
            </a:r>
            <a:r>
              <a:rPr lang="en-US" altLang="zh-TW" sz="2800" dirty="0">
                <a:latin typeface="+mj-ea"/>
                <a:ea typeface="+mj-ea"/>
              </a:rPr>
              <a:t>YouTube</a:t>
            </a:r>
            <a:r>
              <a:rPr lang="zh-TW" altLang="en-US" sz="2800" dirty="0">
                <a:latin typeface="+mj-ea"/>
                <a:ea typeface="+mj-ea"/>
              </a:rPr>
              <a:t>最成功汽車廣告影片，並回答下列問題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>
                <a:latin typeface="+mj-ea"/>
                <a:ea typeface="+mj-ea"/>
              </a:rPr>
              <a:t>請說說看這則廣告的劇情是什麼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>
                <a:latin typeface="+mj-ea"/>
                <a:ea typeface="+mj-ea"/>
              </a:rPr>
              <a:t>這樣的劇情安排跟「汽車」有什麼關聯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>
                <a:latin typeface="+mj-ea"/>
                <a:ea typeface="+mj-ea"/>
              </a:rPr>
              <a:t>說說你對於這則廣告的感覺。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>
                <a:latin typeface="+mj-ea"/>
                <a:ea typeface="+mj-ea"/>
              </a:rPr>
              <a:t>這樣的影片可以增加觀眾對於商品</a:t>
            </a:r>
            <a:r>
              <a:rPr lang="en-US" altLang="zh-TW" dirty="0">
                <a:latin typeface="+mj-ea"/>
                <a:ea typeface="+mj-ea"/>
              </a:rPr>
              <a:t>/</a:t>
            </a:r>
            <a:r>
              <a:rPr lang="zh-TW" altLang="en-US" dirty="0">
                <a:latin typeface="+mj-ea"/>
                <a:ea typeface="+mj-ea"/>
              </a:rPr>
              <a:t>品牌的好感嗎？</a:t>
            </a:r>
          </a:p>
          <a:p>
            <a:pPr lvl="1">
              <a:buFont typeface="Wingdings" pitchFamily="2" charset="2"/>
              <a:buChar char="ü"/>
            </a:pP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sz="2800" dirty="0">
              <a:latin typeface="+mj-ea"/>
              <a:ea typeface="+mj-ea"/>
            </a:endParaRPr>
          </a:p>
          <a:p>
            <a:endParaRPr lang="en-US" altLang="zh-TW" sz="2400" dirty="0" smtClean="0"/>
          </a:p>
          <a:p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08104" y="594777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5"/>
              </a:rPr>
              <a:t>https://www.youtube.com/watch?v=wD2CRvXXWQY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73509"/>
            <a:ext cx="3172147" cy="20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3764282"/>
            <a:ext cx="3135262" cy="18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4" descr="http://www.feja.org.tw/themes/liger/images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77317" y="1772816"/>
            <a:ext cx="3888432" cy="4104456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「加入感動人心人文味」的廣告與課堂一</a:t>
            </a:r>
            <a:r>
              <a:rPr lang="zh-TW" altLang="en-US" sz="2800" dirty="0" smtClean="0">
                <a:latin typeface="+mj-ea"/>
                <a:ea typeface="+mj-ea"/>
              </a:rPr>
              <a:t>開始我們看的</a:t>
            </a:r>
            <a:r>
              <a:rPr lang="zh-TW" altLang="en-US" sz="2800" dirty="0">
                <a:latin typeface="+mj-ea"/>
                <a:ea typeface="+mj-ea"/>
              </a:rPr>
              <a:t>兩則汽車廣告，有怎樣的差別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那一種比較吸引人呢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你</a:t>
            </a:r>
            <a:r>
              <a:rPr lang="zh-TW" altLang="en-US" dirty="0">
                <a:latin typeface="+mj-ea"/>
                <a:ea typeface="+mj-ea"/>
              </a:rPr>
              <a:t>是否同意新聞的說法呢？</a:t>
            </a:r>
          </a:p>
          <a:p>
            <a:endParaRPr lang="zh-TW" altLang="en-US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sz="2800" dirty="0">
              <a:latin typeface="+mj-ea"/>
              <a:ea typeface="+mj-ea"/>
            </a:endParaRPr>
          </a:p>
          <a:p>
            <a:endParaRPr lang="en-US" altLang="zh-TW" sz="2400" dirty="0" smtClean="0"/>
          </a:p>
          <a:p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19204" y="606295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6"/>
              </a:rPr>
              <a:t>https://</a:t>
            </a:r>
            <a:r>
              <a:rPr lang="en-US" altLang="zh-TW" sz="800" dirty="0" smtClean="0">
                <a:hlinkClick r:id="rId6"/>
              </a:rPr>
              <a:t>www.youtube.com/watch?v=xoasjULM_jY</a:t>
            </a:r>
            <a:endParaRPr lang="en-US" altLang="zh-TW" sz="800" dirty="0" smtClean="0"/>
          </a:p>
          <a:p>
            <a:r>
              <a:rPr lang="en-US" altLang="zh-TW" sz="800" dirty="0">
                <a:hlinkClick r:id="rId7"/>
              </a:rPr>
              <a:t>https://</a:t>
            </a:r>
            <a:r>
              <a:rPr lang="en-US" altLang="zh-TW" sz="800" dirty="0" smtClean="0">
                <a:hlinkClick r:id="rId7"/>
              </a:rPr>
              <a:t>www.youtube.com/watch?v=wD2CRvXXWQY</a:t>
            </a:r>
            <a:endParaRPr lang="en-US" altLang="zh-TW" sz="800" dirty="0" smtClean="0"/>
          </a:p>
          <a:p>
            <a:endParaRPr lang="zh-TW" altLang="zh-TW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73087"/>
            <a:ext cx="3135263" cy="17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953272" y="3140967"/>
            <a:ext cx="123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V.S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5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305613" cy="1368152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聽老師說，什麼是「形象廣告」？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endParaRPr lang="en-US" altLang="zh-TW" sz="16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1400" dirty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2800" dirty="0">
              <a:latin typeface="+mj-ea"/>
              <a:ea typeface="+mj-ea"/>
            </a:endParaRPr>
          </a:p>
          <a:p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 rot="20848273">
            <a:off x="2035696" y="2655041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微電影</a:t>
            </a:r>
            <a:r>
              <a:rPr lang="en-US" altLang="zh-TW" sz="5400" b="1" cap="none" spc="0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zh-TW" altLang="en-US" sz="5400" b="1" cap="none" spc="0" dirty="0">
              <a:ln w="31550" cmpd="sng">
                <a:solidFill>
                  <a:srgbClr val="0070C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 rot="510424">
            <a:off x="3508729" y="3469477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短片</a:t>
            </a:r>
            <a:r>
              <a:rPr lang="en-US" altLang="zh-TW" sz="5400" b="1" cap="none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zh-TW" altLang="en-US" sz="5400" b="1" cap="none" spc="50" dirty="0">
              <a:ln w="12700" cmpd="sng">
                <a:solidFill>
                  <a:srgbClr val="660066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 rot="21366775">
            <a:off x="1383964" y="4188319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感性訴</a:t>
            </a:r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求</a:t>
            </a:r>
            <a:r>
              <a:rPr lang="en-US" altLang="zh-TW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4649984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品牌</a:t>
            </a:r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0238" y="3116706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商品</a:t>
            </a:r>
            <a:r>
              <a:rPr lang="en-US" altLang="zh-TW" sz="5400" b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zh-TW" altLang="en-US" sz="5400" b="1" cap="all" spc="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rot="707964">
            <a:off x="5914677" y="4188318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大公司</a:t>
            </a:r>
            <a:r>
              <a:rPr lang="en-US" altLang="zh-TW" sz="5400" b="1" cap="none" spc="0" dirty="0" smtClean="0">
                <a:ln/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zh-TW" altLang="en-US" sz="5400" b="1" cap="none" spc="0" dirty="0">
              <a:ln/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469477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小企業</a:t>
            </a:r>
            <a:r>
              <a:rPr lang="en-US" altLang="zh-TW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zh-TW" alt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4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3229</TotalTime>
  <Words>1137</Words>
  <Application>Microsoft Office PowerPoint</Application>
  <PresentationFormat>如螢幕大小 (4:3)</PresentationFormat>
  <Paragraphs>143</Paragraphs>
  <Slides>11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教案名稱： 「奔馳的速度，難忘的感動」 本教案製作者：毛俞婷 </vt:lpstr>
      <vt:lpstr>活動一：你看過我嗎？</vt:lpstr>
      <vt:lpstr>活動一：你看過我嗎？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活動三：大家一起選一選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126</cp:revision>
  <dcterms:created xsi:type="dcterms:W3CDTF">2011-03-28T02:01:01Z</dcterms:created>
  <dcterms:modified xsi:type="dcterms:W3CDTF">2017-08-23T15:00:04Z</dcterms:modified>
</cp:coreProperties>
</file>