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2" r:id="rId1"/>
  </p:sldMasterIdLst>
  <p:notesMasterIdLst>
    <p:notesMasterId r:id="rId14"/>
  </p:notesMasterIdLst>
  <p:handoutMasterIdLst>
    <p:handoutMasterId r:id="rId15"/>
  </p:handoutMasterIdLst>
  <p:sldIdLst>
    <p:sldId id="256" r:id="rId2"/>
    <p:sldId id="257" r:id="rId3"/>
    <p:sldId id="287" r:id="rId4"/>
    <p:sldId id="289" r:id="rId5"/>
    <p:sldId id="274" r:id="rId6"/>
    <p:sldId id="275" r:id="rId7"/>
    <p:sldId id="293" r:id="rId8"/>
    <p:sldId id="294" r:id="rId9"/>
    <p:sldId id="295" r:id="rId10"/>
    <p:sldId id="296" r:id="rId11"/>
    <p:sldId id="292" r:id="rId12"/>
    <p:sldId id="273" r:id="rId13"/>
  </p:sldIdLst>
  <p:sldSz cx="9144000" cy="6858000" type="screen4x3"/>
  <p:notesSz cx="6858000" cy="9144000"/>
  <p:defaultTextStyle>
    <a:defPPr>
      <a:defRPr lang="zh-TW"/>
    </a:defPPr>
    <a:lvl1pPr algn="l" rtl="0" fontAlgn="base">
      <a:spcBef>
        <a:spcPct val="0"/>
      </a:spcBef>
      <a:spcAft>
        <a:spcPct val="0"/>
      </a:spcAft>
      <a:defRPr kumimoji="1" kern="1200">
        <a:solidFill>
          <a:schemeClr val="tx1"/>
        </a:solidFill>
        <a:latin typeface="Arial" charset="0"/>
        <a:ea typeface="新細明體" pitchFamily="18" charset="-120"/>
        <a:cs typeface="+mn-cs"/>
      </a:defRPr>
    </a:lvl1pPr>
    <a:lvl2pPr marL="457200" algn="l" rtl="0" fontAlgn="base">
      <a:spcBef>
        <a:spcPct val="0"/>
      </a:spcBef>
      <a:spcAft>
        <a:spcPct val="0"/>
      </a:spcAft>
      <a:defRPr kumimoji="1" kern="1200">
        <a:solidFill>
          <a:schemeClr val="tx1"/>
        </a:solidFill>
        <a:latin typeface="Arial" charset="0"/>
        <a:ea typeface="新細明體" pitchFamily="18" charset="-120"/>
        <a:cs typeface="+mn-cs"/>
      </a:defRPr>
    </a:lvl2pPr>
    <a:lvl3pPr marL="914400" algn="l" rtl="0" fontAlgn="base">
      <a:spcBef>
        <a:spcPct val="0"/>
      </a:spcBef>
      <a:spcAft>
        <a:spcPct val="0"/>
      </a:spcAft>
      <a:defRPr kumimoji="1" kern="1200">
        <a:solidFill>
          <a:schemeClr val="tx1"/>
        </a:solidFill>
        <a:latin typeface="Arial" charset="0"/>
        <a:ea typeface="新細明體" pitchFamily="18" charset="-120"/>
        <a:cs typeface="+mn-cs"/>
      </a:defRPr>
    </a:lvl3pPr>
    <a:lvl4pPr marL="1371600" algn="l" rtl="0" fontAlgn="base">
      <a:spcBef>
        <a:spcPct val="0"/>
      </a:spcBef>
      <a:spcAft>
        <a:spcPct val="0"/>
      </a:spcAft>
      <a:defRPr kumimoji="1" kern="1200">
        <a:solidFill>
          <a:schemeClr val="tx1"/>
        </a:solidFill>
        <a:latin typeface="Arial" charset="0"/>
        <a:ea typeface="新細明體" pitchFamily="18" charset="-120"/>
        <a:cs typeface="+mn-cs"/>
      </a:defRPr>
    </a:lvl4pPr>
    <a:lvl5pPr marL="1828800" algn="l" rtl="0" fontAlgn="base">
      <a:spcBef>
        <a:spcPct val="0"/>
      </a:spcBef>
      <a:spcAft>
        <a:spcPct val="0"/>
      </a:spcAft>
      <a:defRPr kumimoji="1" kern="1200">
        <a:solidFill>
          <a:schemeClr val="tx1"/>
        </a:solidFill>
        <a:latin typeface="Arial" charset="0"/>
        <a:ea typeface="新細明體" pitchFamily="18" charset="-120"/>
        <a:cs typeface="+mn-cs"/>
      </a:defRPr>
    </a:lvl5pPr>
    <a:lvl6pPr marL="2286000" algn="l" defTabSz="914400" rtl="0" eaLnBrk="1" latinLnBrk="0" hangingPunct="1">
      <a:defRPr kumimoji="1" kern="1200">
        <a:solidFill>
          <a:schemeClr val="tx1"/>
        </a:solidFill>
        <a:latin typeface="Arial" charset="0"/>
        <a:ea typeface="新細明體" pitchFamily="18" charset="-120"/>
        <a:cs typeface="+mn-cs"/>
      </a:defRPr>
    </a:lvl6pPr>
    <a:lvl7pPr marL="2743200" algn="l" defTabSz="914400" rtl="0" eaLnBrk="1" latinLnBrk="0" hangingPunct="1">
      <a:defRPr kumimoji="1" kern="1200">
        <a:solidFill>
          <a:schemeClr val="tx1"/>
        </a:solidFill>
        <a:latin typeface="Arial" charset="0"/>
        <a:ea typeface="新細明體" pitchFamily="18" charset="-120"/>
        <a:cs typeface="+mn-cs"/>
      </a:defRPr>
    </a:lvl7pPr>
    <a:lvl8pPr marL="3200400" algn="l" defTabSz="914400" rtl="0" eaLnBrk="1" latinLnBrk="0" hangingPunct="1">
      <a:defRPr kumimoji="1" kern="1200">
        <a:solidFill>
          <a:schemeClr val="tx1"/>
        </a:solidFill>
        <a:latin typeface="Arial" charset="0"/>
        <a:ea typeface="新細明體" pitchFamily="18" charset="-120"/>
        <a:cs typeface="+mn-cs"/>
      </a:defRPr>
    </a:lvl8pPr>
    <a:lvl9pPr marL="3657600" algn="l" defTabSz="914400" rtl="0" eaLnBrk="1" latinLnBrk="0" hangingPunct="1">
      <a:defRPr kumimoji="1" kern="1200">
        <a:solidFill>
          <a:schemeClr val="tx1"/>
        </a:solidFill>
        <a:latin typeface="Arial" charset="0"/>
        <a:ea typeface="新細明體" pitchFamily="18" charset="-12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FF99"/>
    <a:srgbClr val="003300"/>
    <a:srgbClr val="FF9900"/>
    <a:srgbClr val="660066"/>
    <a:srgbClr val="3399FF"/>
    <a:srgbClr val="B9DEFD"/>
    <a:srgbClr val="C0C0C0"/>
    <a:srgbClr val="FF9999"/>
    <a:srgbClr val="CCFFCC"/>
    <a:srgbClr val="66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62" autoAdjust="0"/>
    <p:restoredTop sz="81576" autoAdjust="0"/>
  </p:normalViewPr>
  <p:slideViewPr>
    <p:cSldViewPr>
      <p:cViewPr>
        <p:scale>
          <a:sx n="100" d="100"/>
          <a:sy n="100" d="100"/>
        </p:scale>
        <p:origin x="-1932" y="102"/>
      </p:cViewPr>
      <p:guideLst>
        <p:guide orient="horz" pos="2160"/>
        <p:guide pos="2880"/>
      </p:guideLst>
    </p:cSldViewPr>
  </p:slideViewPr>
  <p:notesTextViewPr>
    <p:cViewPr>
      <p:scale>
        <a:sx n="100" d="100"/>
        <a:sy n="100" d="100"/>
      </p:scale>
      <p:origin x="0" y="0"/>
    </p:cViewPr>
  </p:notesTextViewPr>
  <p:notesViewPr>
    <p:cSldViewPr>
      <p:cViewPr varScale="1">
        <p:scale>
          <a:sx n="32" d="100"/>
          <a:sy n="32" d="100"/>
        </p:scale>
        <p:origin x="-2328"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ea typeface="新細明體" charset="-120"/>
              </a:defRPr>
            </a:lvl1pPr>
          </a:lstStyle>
          <a:p>
            <a:pPr>
              <a:defRPr/>
            </a:pPr>
            <a:endParaRPr lang="zh-TW" altLang="en-US"/>
          </a:p>
        </p:txBody>
      </p:sp>
      <p:sp>
        <p:nvSpPr>
          <p:cNvPr id="3" name="日期版面配置區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ea typeface="新細明體" charset="-120"/>
              </a:defRPr>
            </a:lvl1pPr>
          </a:lstStyle>
          <a:p>
            <a:pPr>
              <a:defRPr/>
            </a:pPr>
            <a:fld id="{6D627322-A6D1-4C48-9CCB-308FD455A0D1}" type="datetimeFigureOut">
              <a:rPr lang="zh-TW" altLang="en-US"/>
              <a:pPr>
                <a:defRPr/>
              </a:pPr>
              <a:t>2017/6/14</a:t>
            </a:fld>
            <a:endParaRPr lang="zh-TW" altLang="en-US"/>
          </a:p>
        </p:txBody>
      </p:sp>
      <p:sp>
        <p:nvSpPr>
          <p:cNvPr id="4" name="頁尾版面配置區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ea typeface="新細明體" charset="-120"/>
              </a:defRPr>
            </a:lvl1pPr>
          </a:lstStyle>
          <a:p>
            <a:pPr>
              <a:defRPr/>
            </a:pPr>
            <a:endParaRPr lang="zh-TW" altLang="en-US"/>
          </a:p>
        </p:txBody>
      </p:sp>
      <p:sp>
        <p:nvSpPr>
          <p:cNvPr id="5" name="投影片編號版面配置區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ea typeface="新細明體" charset="-120"/>
              </a:defRPr>
            </a:lvl1pPr>
          </a:lstStyle>
          <a:p>
            <a:pPr>
              <a:defRPr/>
            </a:pPr>
            <a:fld id="{D870E46B-DBD9-4EAA-82B1-C6E139B1568E}" type="slidenum">
              <a:rPr lang="zh-TW" altLang="en-US"/>
              <a:pPr>
                <a:defRPr/>
              </a:pPr>
              <a:t>‹#›</a:t>
            </a:fld>
            <a:endParaRPr lang="zh-TW" altLang="en-US"/>
          </a:p>
        </p:txBody>
      </p:sp>
    </p:spTree>
    <p:extLst>
      <p:ext uri="{BB962C8B-B14F-4D97-AF65-F5344CB8AC3E}">
        <p14:creationId xmlns:p14="http://schemas.microsoft.com/office/powerpoint/2010/main" val="37074789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ea typeface="新細明體" charset="-120"/>
              </a:defRPr>
            </a:lvl1pPr>
          </a:lstStyle>
          <a:p>
            <a:pPr>
              <a:defRPr/>
            </a:pPr>
            <a:endParaRPr lang="zh-TW"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ea typeface="新細明體" charset="-120"/>
              </a:defRPr>
            </a:lvl1pPr>
          </a:lstStyle>
          <a:p>
            <a:pPr>
              <a:defRPr/>
            </a:pPr>
            <a:fld id="{17EB5753-075B-4D3A-B418-B4C1EAB81D02}" type="datetimeFigureOut">
              <a:rPr lang="zh-TW" altLang="en-US"/>
              <a:pPr>
                <a:defRPr/>
              </a:pPr>
              <a:t>2017/6/14</a:t>
            </a:fld>
            <a:endParaRPr lang="zh-TW" altLang="en-US"/>
          </a:p>
        </p:txBody>
      </p:sp>
      <p:sp>
        <p:nvSpPr>
          <p:cNvPr id="4" name="投影片圖像版面配置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zh-TW" altLang="en-US" noProof="0" smtClean="0"/>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TW" altLang="en-US" noProof="0" smtClean="0"/>
              <a:t>按一下以編輯母片文字樣式</a:t>
            </a:r>
          </a:p>
          <a:p>
            <a:pPr lvl="1"/>
            <a:r>
              <a:rPr lang="zh-TW" altLang="en-US" noProof="0" smtClean="0"/>
              <a:t>第二層</a:t>
            </a:r>
          </a:p>
          <a:p>
            <a:pPr lvl="2"/>
            <a:r>
              <a:rPr lang="zh-TW" altLang="en-US" noProof="0" smtClean="0"/>
              <a:t>第三層</a:t>
            </a:r>
          </a:p>
          <a:p>
            <a:pPr lvl="3"/>
            <a:r>
              <a:rPr lang="zh-TW" altLang="en-US" noProof="0" smtClean="0"/>
              <a:t>第四層</a:t>
            </a:r>
          </a:p>
          <a:p>
            <a:pPr lvl="4"/>
            <a:r>
              <a:rPr lang="zh-TW" altLang="en-US" noProof="0" smtClean="0"/>
              <a:t>第五層</a:t>
            </a:r>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ea typeface="新細明體" charset="-120"/>
              </a:defRPr>
            </a:lvl1pPr>
          </a:lstStyle>
          <a:p>
            <a:pPr>
              <a:defRPr/>
            </a:pPr>
            <a:endParaRPr lang="zh-TW"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ea typeface="新細明體" charset="-120"/>
              </a:defRPr>
            </a:lvl1pPr>
          </a:lstStyle>
          <a:p>
            <a:pPr>
              <a:defRPr/>
            </a:pPr>
            <a:fld id="{3F937F28-9629-4CE9-ACAA-84FD739B34FA}" type="slidenum">
              <a:rPr lang="zh-TW" altLang="en-US"/>
              <a:pPr>
                <a:defRPr/>
              </a:pPr>
              <a:t>‹#›</a:t>
            </a:fld>
            <a:endParaRPr lang="zh-TW" altLang="en-US"/>
          </a:p>
        </p:txBody>
      </p:sp>
    </p:spTree>
    <p:extLst>
      <p:ext uri="{BB962C8B-B14F-4D97-AF65-F5344CB8AC3E}">
        <p14:creationId xmlns:p14="http://schemas.microsoft.com/office/powerpoint/2010/main" val="201040751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www.taiwannews.com.tw/ch/news/2955885" TargetMode="External"/><Relationship Id="rId2" Type="http://schemas.openxmlformats.org/officeDocument/2006/relationships/slide" Target="../slides/slide10.xml"/><Relationship Id="rId1" Type="http://schemas.openxmlformats.org/officeDocument/2006/relationships/notesMaster" Target="../notesMasters/notesMaster1.xml"/><Relationship Id="rId6" Type="http://schemas.openxmlformats.org/officeDocument/2006/relationships/hyperlink" Target="https://udn.com/news/story/7332/2425309" TargetMode="External"/><Relationship Id="rId5" Type="http://schemas.openxmlformats.org/officeDocument/2006/relationships/hyperlink" Target="http://www.setn.com/News.aspx?NewsID=259966" TargetMode="External"/><Relationship Id="rId4" Type="http://schemas.openxmlformats.org/officeDocument/2006/relationships/hyperlink" Target="http://news.ltn.com.tw/news/local/paper/1100048"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vod.pts.org.tw/ptsvideo/20191116-%E7%8D%A8%E7%AB%8B%E7%89%B9%E6%B4%BE%E5%93%A1-%E7%AC%AC471%E9%9B%86-%E7%9B%B4%E6%92%AD%E6%95%88%E6%87%89/"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news.knowing.asia/news/b3179269-bbfc-4f0b-a052-a6b7bc8f4fff"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www.setn.com/News.aspx?NewsID=210964"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3F937F28-9629-4CE9-ACAA-84FD739B34FA}" type="slidenum">
              <a:rPr lang="zh-TW" altLang="en-US" smtClean="0"/>
              <a:pPr>
                <a:defRPr/>
              </a:pPr>
              <a:t>1</a:t>
            </a:fld>
            <a:endParaRPr lang="zh-TW"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20483" name="備忘稿版面配置區 2"/>
          <p:cNvSpPr>
            <a:spLocks noGrp="1"/>
          </p:cNvSpPr>
          <p:nvPr>
            <p:ph type="body" idx="1"/>
          </p:nvPr>
        </p:nvSpPr>
        <p:spPr bwMode="auto">
          <a:noFill/>
        </p:spPr>
        <p:txBody>
          <a:bodyPr wrap="square" numCol="1" anchor="t" anchorCtr="0" compatLnSpc="1">
            <a:prstTxWarp prst="textNoShape">
              <a:avLst/>
            </a:prstTxWarp>
          </a:bodyPr>
          <a:lstStyle/>
          <a:p>
            <a:pPr lvl="0"/>
            <a:r>
              <a:rPr lang="en-US" altLang="zh-TW" sz="1200" kern="1200" dirty="0" smtClean="0">
                <a:solidFill>
                  <a:schemeClr val="tx1"/>
                </a:solidFill>
                <a:latin typeface="+mn-lt"/>
                <a:ea typeface="+mn-ea"/>
                <a:cs typeface="+mn-cs"/>
              </a:rPr>
              <a:t>※</a:t>
            </a:r>
            <a:r>
              <a:rPr lang="zh-TW" altLang="zh-TW" sz="1200" kern="1200" dirty="0" smtClean="0">
                <a:solidFill>
                  <a:schemeClr val="tx1"/>
                </a:solidFill>
                <a:effectLst/>
                <a:latin typeface="+mn-lt"/>
                <a:ea typeface="+mn-ea"/>
                <a:cs typeface="+mn-cs"/>
              </a:rPr>
              <a:t>請學生想想，網路直播是否全然帶來正面的影響呢，有哪些負面的影響隨之而起？</a:t>
            </a:r>
          </a:p>
          <a:p>
            <a:r>
              <a:rPr lang="zh-TW" altLang="zh-TW" sz="1200" kern="1200" dirty="0" smtClean="0">
                <a:solidFill>
                  <a:schemeClr val="tx1"/>
                </a:solidFill>
                <a:effectLst/>
                <a:latin typeface="+mn-lt"/>
                <a:ea typeface="+mn-ea"/>
                <a:cs typeface="+mn-cs"/>
              </a:rPr>
              <a:t>①不良及危險行為的模仿</a:t>
            </a:r>
            <a:r>
              <a:rPr lang="en-US" altLang="zh-TW" sz="1200" kern="1200" dirty="0" smtClean="0">
                <a:solidFill>
                  <a:schemeClr val="tx1"/>
                </a:solidFill>
                <a:effectLst/>
                <a:latin typeface="+mn-lt"/>
                <a:ea typeface="+mn-ea"/>
                <a:cs typeface="+mn-cs"/>
              </a:rPr>
              <a:t>(</a:t>
            </a:r>
            <a:r>
              <a:rPr lang="zh-TW" altLang="zh-TW" sz="1200" kern="1200" dirty="0" smtClean="0">
                <a:solidFill>
                  <a:schemeClr val="tx1"/>
                </a:solidFill>
                <a:effectLst/>
                <a:latin typeface="+mn-lt"/>
                <a:ea typeface="+mn-ea"/>
                <a:cs typeface="+mn-cs"/>
              </a:rPr>
              <a:t>暴力、色情、血腥</a:t>
            </a:r>
            <a:r>
              <a:rPr lang="en-US" altLang="zh-TW" sz="1200" kern="1200" dirty="0" smtClean="0">
                <a:solidFill>
                  <a:schemeClr val="tx1"/>
                </a:solidFill>
                <a:effectLst/>
                <a:latin typeface="+mn-lt"/>
                <a:ea typeface="+mn-ea"/>
                <a:cs typeface="+mn-cs"/>
              </a:rPr>
              <a:t>)</a:t>
            </a:r>
            <a:r>
              <a:rPr lang="zh-TW" altLang="zh-TW" sz="1200" kern="1200" dirty="0" smtClean="0">
                <a:solidFill>
                  <a:schemeClr val="tx1"/>
                </a:solidFill>
                <a:effectLst/>
                <a:latin typeface="+mn-lt"/>
                <a:ea typeface="+mn-ea"/>
                <a:cs typeface="+mn-cs"/>
              </a:rPr>
              <a:t>→</a:t>
            </a:r>
            <a:r>
              <a:rPr lang="en-US" altLang="zh-TW" sz="1200" u="sng" kern="1200" dirty="0" smtClean="0">
                <a:solidFill>
                  <a:schemeClr val="tx1"/>
                </a:solidFill>
                <a:effectLst/>
                <a:latin typeface="+mn-lt"/>
                <a:ea typeface="+mn-ea"/>
                <a:cs typeface="+mn-cs"/>
                <a:hlinkClick r:id="rId3"/>
              </a:rPr>
              <a:t>〈</a:t>
            </a:r>
            <a:r>
              <a:rPr lang="en-US" altLang="zh-TW" sz="1200" u="sng" kern="1200" dirty="0" err="1" smtClean="0">
                <a:solidFill>
                  <a:schemeClr val="tx1"/>
                </a:solidFill>
                <a:effectLst/>
                <a:latin typeface="+mn-lt"/>
                <a:ea typeface="+mn-ea"/>
                <a:cs typeface="+mn-cs"/>
                <a:hlinkClick r:id="rId3"/>
              </a:rPr>
              <a:t>時評〉臉書直播的負面效果</a:t>
            </a:r>
            <a:r>
              <a:rPr lang="en-US" altLang="zh-TW" sz="1200" kern="1200" dirty="0" smtClean="0">
                <a:solidFill>
                  <a:schemeClr val="tx1"/>
                </a:solidFill>
                <a:effectLst/>
                <a:latin typeface="+mn-lt"/>
                <a:ea typeface="+mn-ea"/>
                <a:cs typeface="+mn-cs"/>
              </a:rPr>
              <a:t>(</a:t>
            </a:r>
            <a:r>
              <a:rPr lang="zh-TW" altLang="zh-TW" sz="1200" kern="1200" dirty="0" smtClean="0">
                <a:solidFill>
                  <a:schemeClr val="tx1"/>
                </a:solidFill>
                <a:effectLst/>
                <a:latin typeface="+mn-lt"/>
                <a:ea typeface="+mn-ea"/>
                <a:cs typeface="+mn-cs"/>
              </a:rPr>
              <a:t>李平華，</a:t>
            </a:r>
            <a:r>
              <a:rPr lang="en-US" altLang="zh-TW" sz="1200" kern="1200" dirty="0" smtClean="0">
                <a:solidFill>
                  <a:schemeClr val="tx1"/>
                </a:solidFill>
                <a:effectLst/>
                <a:latin typeface="+mn-lt"/>
                <a:ea typeface="+mn-ea"/>
                <a:cs typeface="+mn-cs"/>
              </a:rPr>
              <a:t>Taiwan News Review</a:t>
            </a:r>
            <a:r>
              <a:rPr lang="zh-TW" altLang="zh-TW" sz="1200" kern="1200" dirty="0" smtClean="0">
                <a:solidFill>
                  <a:schemeClr val="tx1"/>
                </a:solidFill>
                <a:effectLst/>
                <a:latin typeface="+mn-lt"/>
                <a:ea typeface="+mn-ea"/>
                <a:cs typeface="+mn-cs"/>
              </a:rPr>
              <a:t>，</a:t>
            </a:r>
            <a:r>
              <a:rPr lang="en-US" altLang="zh-TW" sz="1200" kern="1200" dirty="0" smtClean="0">
                <a:solidFill>
                  <a:schemeClr val="tx1"/>
                </a:solidFill>
                <a:effectLst/>
                <a:latin typeface="+mn-lt"/>
                <a:ea typeface="+mn-ea"/>
                <a:cs typeface="+mn-cs"/>
              </a:rPr>
              <a:t>2016</a:t>
            </a:r>
            <a:r>
              <a:rPr lang="zh-TW" altLang="zh-TW" sz="1200" kern="1200" dirty="0" smtClean="0">
                <a:solidFill>
                  <a:schemeClr val="tx1"/>
                </a:solidFill>
                <a:effectLst/>
                <a:latin typeface="+mn-lt"/>
                <a:ea typeface="+mn-ea"/>
                <a:cs typeface="+mn-cs"/>
              </a:rPr>
              <a:t>年</a:t>
            </a:r>
            <a:r>
              <a:rPr lang="en-US" altLang="zh-TW" sz="1200" kern="1200" dirty="0" smtClean="0">
                <a:solidFill>
                  <a:schemeClr val="tx1"/>
                </a:solidFill>
                <a:effectLst/>
                <a:latin typeface="+mn-lt"/>
                <a:ea typeface="+mn-ea"/>
                <a:cs typeface="+mn-cs"/>
              </a:rPr>
              <a:t>7</a:t>
            </a:r>
            <a:r>
              <a:rPr lang="zh-TW" altLang="zh-TW" sz="1200" kern="1200" dirty="0" smtClean="0">
                <a:solidFill>
                  <a:schemeClr val="tx1"/>
                </a:solidFill>
                <a:effectLst/>
                <a:latin typeface="+mn-lt"/>
                <a:ea typeface="+mn-ea"/>
                <a:cs typeface="+mn-cs"/>
              </a:rPr>
              <a:t>月</a:t>
            </a:r>
            <a:r>
              <a:rPr lang="en-US" altLang="zh-TW" sz="1200" kern="1200" dirty="0" smtClean="0">
                <a:solidFill>
                  <a:schemeClr val="tx1"/>
                </a:solidFill>
                <a:effectLst/>
                <a:latin typeface="+mn-lt"/>
                <a:ea typeface="+mn-ea"/>
                <a:cs typeface="+mn-cs"/>
              </a:rPr>
              <a:t>22</a:t>
            </a:r>
            <a:r>
              <a:rPr lang="zh-TW" altLang="zh-TW" sz="1200" kern="1200" dirty="0" smtClean="0">
                <a:solidFill>
                  <a:schemeClr val="tx1"/>
                </a:solidFill>
                <a:effectLst/>
                <a:latin typeface="+mn-lt"/>
                <a:ea typeface="+mn-ea"/>
                <a:cs typeface="+mn-cs"/>
              </a:rPr>
              <a:t>日</a:t>
            </a:r>
            <a:r>
              <a:rPr lang="en-US" altLang="zh-TW" sz="1200" kern="1200" dirty="0" smtClean="0">
                <a:solidFill>
                  <a:schemeClr val="tx1"/>
                </a:solidFill>
                <a:effectLst/>
                <a:latin typeface="+mn-lt"/>
                <a:ea typeface="+mn-ea"/>
                <a:cs typeface="+mn-cs"/>
              </a:rPr>
              <a:t>)(http://www.taiwannews.com.tw/ch/news/2955885)</a:t>
            </a:r>
          </a:p>
          <a:p>
            <a:r>
              <a:rPr lang="zh-TW" altLang="zh-TW" sz="1200" kern="1200" dirty="0" smtClean="0">
                <a:solidFill>
                  <a:schemeClr val="tx1"/>
                </a:solidFill>
                <a:effectLst/>
                <a:latin typeface="+mn-lt"/>
                <a:ea typeface="+mn-ea"/>
                <a:cs typeface="+mn-cs"/>
              </a:rPr>
              <a:t>②販賣的東西產地來源、是否通過檢驗等都令人存疑→</a:t>
            </a:r>
            <a:r>
              <a:rPr lang="en-US" altLang="zh-TW" sz="1200" u="sng" kern="1200" dirty="0" err="1" smtClean="0">
                <a:solidFill>
                  <a:schemeClr val="tx1"/>
                </a:solidFill>
                <a:effectLst/>
                <a:latin typeface="+mn-lt"/>
                <a:ea typeface="+mn-ea"/>
                <a:cs typeface="+mn-cs"/>
                <a:hlinkClick r:id="rId4"/>
              </a:rPr>
              <a:t>臉書直播賣藥妝、生鮮</a:t>
            </a:r>
            <a:r>
              <a:rPr lang="en-US" altLang="zh-TW" sz="1200" u="sng" kern="1200" dirty="0" smtClean="0">
                <a:solidFill>
                  <a:schemeClr val="tx1"/>
                </a:solidFill>
                <a:effectLst/>
                <a:latin typeface="+mn-lt"/>
                <a:ea typeface="+mn-ea"/>
                <a:cs typeface="+mn-cs"/>
                <a:hlinkClick r:id="rId4"/>
              </a:rPr>
              <a:t> </a:t>
            </a:r>
            <a:r>
              <a:rPr lang="en-US" altLang="zh-TW" sz="1200" u="sng" kern="1200" dirty="0" err="1" smtClean="0">
                <a:solidFill>
                  <a:schemeClr val="tx1"/>
                </a:solidFill>
                <a:effectLst/>
                <a:latin typeface="+mn-lt"/>
                <a:ea typeface="+mn-ea"/>
                <a:cs typeface="+mn-cs"/>
                <a:hlinkClick r:id="rId4"/>
              </a:rPr>
              <a:t>桃市衛局要查</a:t>
            </a:r>
            <a:r>
              <a:rPr lang="en-US" altLang="zh-TW" sz="1200" kern="1200" dirty="0" smtClean="0">
                <a:solidFill>
                  <a:schemeClr val="tx1"/>
                </a:solidFill>
                <a:effectLst/>
                <a:latin typeface="+mn-lt"/>
                <a:ea typeface="+mn-ea"/>
                <a:cs typeface="+mn-cs"/>
              </a:rPr>
              <a:t>(</a:t>
            </a:r>
            <a:r>
              <a:rPr lang="zh-TW" altLang="zh-TW" sz="1200" kern="1200" dirty="0" smtClean="0">
                <a:solidFill>
                  <a:schemeClr val="tx1"/>
                </a:solidFill>
                <a:effectLst/>
                <a:latin typeface="+mn-lt"/>
                <a:ea typeface="+mn-ea"/>
                <a:cs typeface="+mn-cs"/>
              </a:rPr>
              <a:t>陳昀，自由時報，</a:t>
            </a:r>
            <a:r>
              <a:rPr lang="en-US" altLang="zh-TW" sz="1200" kern="1200" dirty="0" smtClean="0">
                <a:solidFill>
                  <a:schemeClr val="tx1"/>
                </a:solidFill>
                <a:effectLst/>
                <a:latin typeface="+mn-lt"/>
                <a:ea typeface="+mn-ea"/>
                <a:cs typeface="+mn-cs"/>
              </a:rPr>
              <a:t>2017</a:t>
            </a:r>
            <a:r>
              <a:rPr lang="zh-TW" altLang="zh-TW" sz="1200" kern="1200" dirty="0" smtClean="0">
                <a:solidFill>
                  <a:schemeClr val="tx1"/>
                </a:solidFill>
                <a:effectLst/>
                <a:latin typeface="+mn-lt"/>
                <a:ea typeface="+mn-ea"/>
                <a:cs typeface="+mn-cs"/>
              </a:rPr>
              <a:t>年</a:t>
            </a:r>
            <a:r>
              <a:rPr lang="en-US" altLang="zh-TW" sz="1200" kern="1200" dirty="0" smtClean="0">
                <a:solidFill>
                  <a:schemeClr val="tx1"/>
                </a:solidFill>
                <a:effectLst/>
                <a:latin typeface="+mn-lt"/>
                <a:ea typeface="+mn-ea"/>
                <a:cs typeface="+mn-cs"/>
              </a:rPr>
              <a:t>5</a:t>
            </a:r>
            <a:r>
              <a:rPr lang="zh-TW" altLang="zh-TW" sz="1200" kern="1200" dirty="0" smtClean="0">
                <a:solidFill>
                  <a:schemeClr val="tx1"/>
                </a:solidFill>
                <a:effectLst/>
                <a:latin typeface="+mn-lt"/>
                <a:ea typeface="+mn-ea"/>
                <a:cs typeface="+mn-cs"/>
              </a:rPr>
              <a:t>月</a:t>
            </a:r>
            <a:r>
              <a:rPr lang="en-US" altLang="zh-TW" sz="1200" kern="1200" dirty="0" smtClean="0">
                <a:solidFill>
                  <a:schemeClr val="tx1"/>
                </a:solidFill>
                <a:effectLst/>
                <a:latin typeface="+mn-lt"/>
                <a:ea typeface="+mn-ea"/>
                <a:cs typeface="+mn-cs"/>
              </a:rPr>
              <a:t>6</a:t>
            </a:r>
            <a:r>
              <a:rPr lang="zh-TW" altLang="zh-TW" sz="1200" kern="1200" dirty="0" smtClean="0">
                <a:solidFill>
                  <a:schemeClr val="tx1"/>
                </a:solidFill>
                <a:effectLst/>
                <a:latin typeface="+mn-lt"/>
                <a:ea typeface="+mn-ea"/>
                <a:cs typeface="+mn-cs"/>
              </a:rPr>
              <a:t>日</a:t>
            </a:r>
            <a:r>
              <a:rPr lang="en-US" altLang="zh-TW" sz="1200" kern="1200" dirty="0" smtClean="0">
                <a:solidFill>
                  <a:schemeClr val="tx1"/>
                </a:solidFill>
                <a:effectLst/>
                <a:latin typeface="+mn-lt"/>
                <a:ea typeface="+mn-ea"/>
                <a:cs typeface="+mn-cs"/>
              </a:rPr>
              <a:t>)(http://news.ltn.com.tw/news/local/paper/1100048)</a:t>
            </a:r>
            <a:endParaRPr lang="zh-TW" altLang="zh-TW" sz="1200" kern="1200" dirty="0" smtClean="0">
              <a:solidFill>
                <a:schemeClr val="tx1"/>
              </a:solidFill>
              <a:effectLst/>
              <a:latin typeface="+mn-lt"/>
              <a:ea typeface="+mn-ea"/>
              <a:cs typeface="+mn-cs"/>
            </a:endParaRPr>
          </a:p>
          <a:p>
            <a:r>
              <a:rPr lang="zh-TW" altLang="zh-TW" sz="1200" kern="1200" dirty="0" smtClean="0">
                <a:solidFill>
                  <a:schemeClr val="tx1"/>
                </a:solidFill>
                <a:effectLst/>
                <a:latin typeface="+mn-lt"/>
                <a:ea typeface="+mn-ea"/>
                <a:cs typeface="+mn-cs"/>
              </a:rPr>
              <a:t>③犯罪或詐騙手法介入</a:t>
            </a:r>
            <a:r>
              <a:rPr lang="en-US" altLang="zh-TW" sz="1200" kern="1200" dirty="0" smtClean="0">
                <a:solidFill>
                  <a:schemeClr val="tx1"/>
                </a:solidFill>
                <a:effectLst/>
                <a:latin typeface="+mn-lt"/>
                <a:ea typeface="+mn-ea"/>
                <a:cs typeface="+mn-cs"/>
              </a:rPr>
              <a:t>(</a:t>
            </a:r>
            <a:r>
              <a:rPr lang="zh-TW" altLang="zh-TW" sz="1200" kern="1200" dirty="0" smtClean="0">
                <a:solidFill>
                  <a:schemeClr val="tx1"/>
                </a:solidFill>
                <a:effectLst/>
                <a:latin typeface="+mn-lt"/>
                <a:ea typeface="+mn-ea"/>
                <a:cs typeface="+mn-cs"/>
              </a:rPr>
              <a:t>釣魚詐騙、違法交易、線上賭博</a:t>
            </a:r>
            <a:r>
              <a:rPr lang="en-US" altLang="zh-TW" sz="1200" kern="1200" dirty="0" smtClean="0">
                <a:solidFill>
                  <a:schemeClr val="tx1"/>
                </a:solidFill>
                <a:effectLst/>
                <a:latin typeface="+mn-lt"/>
                <a:ea typeface="+mn-ea"/>
                <a:cs typeface="+mn-cs"/>
              </a:rPr>
              <a:t>)</a:t>
            </a:r>
            <a:r>
              <a:rPr lang="zh-TW" altLang="zh-TW" sz="1200" kern="1200" dirty="0" smtClean="0">
                <a:solidFill>
                  <a:schemeClr val="tx1"/>
                </a:solidFill>
                <a:effectLst/>
                <a:latin typeface="+mn-lt"/>
                <a:ea typeface="+mn-ea"/>
                <a:cs typeface="+mn-cs"/>
              </a:rPr>
              <a:t>→</a:t>
            </a:r>
            <a:r>
              <a:rPr lang="en-US" altLang="zh-TW" sz="1200" u="sng" kern="1200" dirty="0" smtClean="0">
                <a:solidFill>
                  <a:schemeClr val="tx1"/>
                </a:solidFill>
                <a:effectLst/>
                <a:latin typeface="+mn-lt"/>
                <a:ea typeface="+mn-ea"/>
                <a:cs typeface="+mn-cs"/>
                <a:hlinkClick r:id="rId5"/>
              </a:rPr>
              <a:t>17直播與警方攜手合作　</a:t>
            </a:r>
            <a:r>
              <a:rPr lang="en-US" altLang="zh-TW" sz="1200" u="sng" kern="1200" dirty="0" err="1" smtClean="0">
                <a:solidFill>
                  <a:schemeClr val="tx1"/>
                </a:solidFill>
                <a:effectLst/>
                <a:latin typeface="+mn-lt"/>
                <a:ea typeface="+mn-ea"/>
                <a:cs typeface="+mn-cs"/>
                <a:hlinkClick r:id="rId5"/>
              </a:rPr>
              <a:t>積極防堵線上違法行為</a:t>
            </a:r>
            <a:r>
              <a:rPr lang="en-US" altLang="zh-TW" sz="1200" kern="1200" dirty="0" smtClean="0">
                <a:solidFill>
                  <a:schemeClr val="tx1"/>
                </a:solidFill>
                <a:effectLst/>
                <a:latin typeface="+mn-lt"/>
                <a:ea typeface="+mn-ea"/>
                <a:cs typeface="+mn-cs"/>
              </a:rPr>
              <a:t>(</a:t>
            </a:r>
            <a:r>
              <a:rPr lang="zh-TW" altLang="zh-TW" sz="1200" kern="1200" dirty="0" smtClean="0">
                <a:solidFill>
                  <a:schemeClr val="tx1"/>
                </a:solidFill>
                <a:effectLst/>
                <a:latin typeface="+mn-lt"/>
                <a:ea typeface="+mn-ea"/>
                <a:cs typeface="+mn-cs"/>
              </a:rPr>
              <a:t>三立新聞網，</a:t>
            </a:r>
            <a:r>
              <a:rPr lang="en-US" altLang="zh-TW" sz="1200" kern="1200" dirty="0" smtClean="0">
                <a:solidFill>
                  <a:schemeClr val="tx1"/>
                </a:solidFill>
                <a:effectLst/>
                <a:latin typeface="+mn-lt"/>
                <a:ea typeface="+mn-ea"/>
                <a:cs typeface="+mn-cs"/>
              </a:rPr>
              <a:t>2017</a:t>
            </a:r>
            <a:r>
              <a:rPr lang="zh-TW" altLang="zh-TW" sz="1200" kern="1200" dirty="0" smtClean="0">
                <a:solidFill>
                  <a:schemeClr val="tx1"/>
                </a:solidFill>
                <a:effectLst/>
                <a:latin typeface="+mn-lt"/>
                <a:ea typeface="+mn-ea"/>
                <a:cs typeface="+mn-cs"/>
              </a:rPr>
              <a:t>年</a:t>
            </a:r>
            <a:r>
              <a:rPr lang="en-US" altLang="zh-TW" sz="1200" kern="1200" dirty="0" smtClean="0">
                <a:solidFill>
                  <a:schemeClr val="tx1"/>
                </a:solidFill>
                <a:effectLst/>
                <a:latin typeface="+mn-lt"/>
                <a:ea typeface="+mn-ea"/>
                <a:cs typeface="+mn-cs"/>
              </a:rPr>
              <a:t>6</a:t>
            </a:r>
            <a:r>
              <a:rPr lang="zh-TW" altLang="zh-TW" sz="1200" kern="1200" dirty="0" smtClean="0">
                <a:solidFill>
                  <a:schemeClr val="tx1"/>
                </a:solidFill>
                <a:effectLst/>
                <a:latin typeface="+mn-lt"/>
                <a:ea typeface="+mn-ea"/>
                <a:cs typeface="+mn-cs"/>
              </a:rPr>
              <a:t>月</a:t>
            </a:r>
            <a:r>
              <a:rPr lang="en-US" altLang="zh-TW" sz="1200" kern="1200" dirty="0" smtClean="0">
                <a:solidFill>
                  <a:schemeClr val="tx1"/>
                </a:solidFill>
                <a:effectLst/>
                <a:latin typeface="+mn-lt"/>
                <a:ea typeface="+mn-ea"/>
                <a:cs typeface="+mn-cs"/>
              </a:rPr>
              <a:t>7</a:t>
            </a:r>
            <a:r>
              <a:rPr lang="zh-TW" altLang="zh-TW" sz="1200" kern="1200" dirty="0" smtClean="0">
                <a:solidFill>
                  <a:schemeClr val="tx1"/>
                </a:solidFill>
                <a:effectLst/>
                <a:latin typeface="+mn-lt"/>
                <a:ea typeface="+mn-ea"/>
                <a:cs typeface="+mn-cs"/>
              </a:rPr>
              <a:t>日</a:t>
            </a:r>
            <a:r>
              <a:rPr lang="en-US" altLang="zh-TW" sz="1200" kern="1200" dirty="0" smtClean="0">
                <a:solidFill>
                  <a:schemeClr val="tx1"/>
                </a:solidFill>
                <a:effectLst/>
                <a:latin typeface="+mn-lt"/>
                <a:ea typeface="+mn-ea"/>
                <a:cs typeface="+mn-cs"/>
              </a:rPr>
              <a:t>)(http://www.setn.com/News.aspx?NewsID=259966)</a:t>
            </a:r>
            <a:endParaRPr lang="zh-TW" altLang="zh-TW" sz="1200" kern="1200" dirty="0" smtClean="0">
              <a:solidFill>
                <a:schemeClr val="tx1"/>
              </a:solidFill>
              <a:effectLst/>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zh-TW" altLang="zh-TW" sz="1200" kern="1200" dirty="0" smtClean="0">
                <a:solidFill>
                  <a:schemeClr val="tx1"/>
                </a:solidFill>
                <a:effectLst/>
                <a:latin typeface="+mn-lt"/>
                <a:ea typeface="+mn-ea"/>
                <a:cs typeface="+mn-cs"/>
              </a:rPr>
              <a:t>④隱私被揭露→</a:t>
            </a:r>
            <a:r>
              <a:rPr lang="en-US" altLang="zh-TW" sz="1200" u="sng" kern="1200" dirty="0" err="1" smtClean="0">
                <a:solidFill>
                  <a:schemeClr val="tx1"/>
                </a:solidFill>
                <a:effectLst/>
                <a:latin typeface="+mn-lt"/>
                <a:ea typeface="+mn-ea"/>
                <a:cs typeface="+mn-cs"/>
                <a:hlinkClick r:id="rId6"/>
              </a:rPr>
              <a:t>陸多地學校宿舍被直播</a:t>
            </a:r>
            <a:r>
              <a:rPr lang="en-US" altLang="zh-TW" sz="1200" u="sng" kern="1200" dirty="0" smtClean="0">
                <a:solidFill>
                  <a:schemeClr val="tx1"/>
                </a:solidFill>
                <a:effectLst/>
                <a:latin typeface="+mn-lt"/>
                <a:ea typeface="+mn-ea"/>
                <a:cs typeface="+mn-cs"/>
                <a:hlinkClick r:id="rId6"/>
              </a:rPr>
              <a:t> </a:t>
            </a:r>
            <a:r>
              <a:rPr lang="en-US" altLang="zh-TW" sz="1200" u="sng" kern="1200" dirty="0" err="1" smtClean="0">
                <a:solidFill>
                  <a:schemeClr val="tx1"/>
                </a:solidFill>
                <a:effectLst/>
                <a:latin typeface="+mn-lt"/>
                <a:ea typeface="+mn-ea"/>
                <a:cs typeface="+mn-cs"/>
                <a:hlinkClick r:id="rId6"/>
              </a:rPr>
              <a:t>學生隱私全都露</a:t>
            </a:r>
            <a:r>
              <a:rPr lang="en-US" altLang="zh-TW" sz="1200" kern="1200" dirty="0" smtClean="0">
                <a:solidFill>
                  <a:schemeClr val="tx1"/>
                </a:solidFill>
                <a:effectLst/>
                <a:latin typeface="+mn-lt"/>
                <a:ea typeface="+mn-ea"/>
                <a:cs typeface="+mn-cs"/>
              </a:rPr>
              <a:t>(</a:t>
            </a:r>
            <a:r>
              <a:rPr lang="zh-TW" altLang="zh-TW" sz="1200" kern="1200" dirty="0" smtClean="0">
                <a:solidFill>
                  <a:schemeClr val="tx1"/>
                </a:solidFill>
                <a:effectLst/>
                <a:latin typeface="+mn-lt"/>
                <a:ea typeface="+mn-ea"/>
                <a:cs typeface="+mn-cs"/>
              </a:rPr>
              <a:t>汪莉絹，聯合報，</a:t>
            </a:r>
            <a:r>
              <a:rPr lang="en-US" altLang="zh-TW" sz="1200" kern="1200" dirty="0" smtClean="0">
                <a:solidFill>
                  <a:schemeClr val="tx1"/>
                </a:solidFill>
                <a:effectLst/>
                <a:latin typeface="+mn-lt"/>
                <a:ea typeface="+mn-ea"/>
                <a:cs typeface="+mn-cs"/>
              </a:rPr>
              <a:t>2017</a:t>
            </a:r>
            <a:r>
              <a:rPr lang="zh-TW" altLang="zh-TW" sz="1200" kern="1200" dirty="0" smtClean="0">
                <a:solidFill>
                  <a:schemeClr val="tx1"/>
                </a:solidFill>
                <a:effectLst/>
                <a:latin typeface="+mn-lt"/>
                <a:ea typeface="+mn-ea"/>
                <a:cs typeface="+mn-cs"/>
              </a:rPr>
              <a:t>年</a:t>
            </a:r>
            <a:r>
              <a:rPr lang="en-US" altLang="zh-TW" sz="1200" kern="1200" dirty="0" smtClean="0">
                <a:solidFill>
                  <a:schemeClr val="tx1"/>
                </a:solidFill>
                <a:effectLst/>
                <a:latin typeface="+mn-lt"/>
                <a:ea typeface="+mn-ea"/>
                <a:cs typeface="+mn-cs"/>
              </a:rPr>
              <a:t>04</a:t>
            </a:r>
            <a:r>
              <a:rPr lang="zh-TW" altLang="zh-TW" sz="1200" kern="1200" dirty="0" smtClean="0">
                <a:solidFill>
                  <a:schemeClr val="tx1"/>
                </a:solidFill>
                <a:effectLst/>
                <a:latin typeface="+mn-lt"/>
                <a:ea typeface="+mn-ea"/>
                <a:cs typeface="+mn-cs"/>
              </a:rPr>
              <a:t>月</a:t>
            </a:r>
            <a:r>
              <a:rPr lang="en-US" altLang="zh-TW" sz="1200" kern="1200" dirty="0" smtClean="0">
                <a:solidFill>
                  <a:schemeClr val="tx1"/>
                </a:solidFill>
                <a:effectLst/>
                <a:latin typeface="+mn-lt"/>
                <a:ea typeface="+mn-ea"/>
                <a:cs typeface="+mn-cs"/>
              </a:rPr>
              <a:t>25</a:t>
            </a:r>
            <a:r>
              <a:rPr lang="zh-TW" altLang="zh-TW" sz="1200" kern="1200" dirty="0" smtClean="0">
                <a:solidFill>
                  <a:schemeClr val="tx1"/>
                </a:solidFill>
                <a:effectLst/>
                <a:latin typeface="+mn-lt"/>
                <a:ea typeface="+mn-ea"/>
                <a:cs typeface="+mn-cs"/>
              </a:rPr>
              <a:t>日</a:t>
            </a:r>
            <a:r>
              <a:rPr lang="en-US" altLang="zh-TW" sz="1200" kern="1200" dirty="0" smtClean="0">
                <a:solidFill>
                  <a:schemeClr val="tx1"/>
                </a:solidFill>
                <a:effectLst/>
                <a:latin typeface="+mn-lt"/>
                <a:ea typeface="+mn-ea"/>
                <a:cs typeface="+mn-cs"/>
              </a:rPr>
              <a:t>)(https://udn.com/news/story/7332/2425309)</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zh-TW" sz="1200" kern="1200" dirty="0" smtClean="0">
                <a:solidFill>
                  <a:schemeClr val="tx1"/>
                </a:solidFill>
                <a:latin typeface="+mn-lt"/>
                <a:ea typeface="+mn-ea"/>
                <a:cs typeface="+mn-cs"/>
              </a:rPr>
              <a:t>※</a:t>
            </a:r>
            <a:r>
              <a:rPr lang="zh-TW" altLang="zh-TW" sz="1200" kern="1200" dirty="0" smtClean="0">
                <a:solidFill>
                  <a:schemeClr val="tx1"/>
                </a:solidFill>
                <a:effectLst/>
                <a:latin typeface="+mn-lt"/>
                <a:ea typeface="+mn-ea"/>
                <a:cs typeface="+mn-cs"/>
              </a:rPr>
              <a:t>教師說明，網路直播是一種近期相當流行的新興傳播方式，但是在內容及目的上依然要合乎既有媒體的規範，若學生要使用網路直播，也必須遵守這些規範，如果在網路上看到疑似違法或讓你不舒服的直播畫面，可向直播平臺或相關單位檢舉。</a:t>
            </a:r>
          </a:p>
          <a:p>
            <a:endParaRPr lang="zh-TW" altLang="zh-TW" sz="1200" kern="1200" dirty="0">
              <a:solidFill>
                <a:schemeClr val="tx1"/>
              </a:solidFill>
              <a:effectLst/>
              <a:latin typeface="+mn-lt"/>
              <a:ea typeface="+mn-ea"/>
              <a:cs typeface="+mn-cs"/>
            </a:endParaRPr>
          </a:p>
        </p:txBody>
      </p:sp>
      <p:sp>
        <p:nvSpPr>
          <p:cNvPr id="20484"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8DAC61E-12D3-44ED-968F-AF5C28BA6851}" type="slidenum">
              <a:rPr lang="zh-TW" altLang="en-US" smtClean="0">
                <a:ea typeface="新細明體" pitchFamily="18" charset="-120"/>
              </a:rPr>
              <a:pPr/>
              <a:t>10</a:t>
            </a:fld>
            <a:endParaRPr lang="zh-TW" altLang="en-US" smtClean="0">
              <a:ea typeface="新細明體" pitchFamily="18" charset="-12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25603" name="備忘稿版面配置區 2"/>
          <p:cNvSpPr>
            <a:spLocks noGrp="1"/>
          </p:cNvSpPr>
          <p:nvPr>
            <p:ph type="body" idx="1"/>
          </p:nvPr>
        </p:nvSpPr>
        <p:spPr bwMode="auto">
          <a:noFill/>
        </p:spPr>
        <p:txBody>
          <a:bodyPr wrap="square" numCol="1" anchor="t" anchorCtr="0" compatLnSpc="1">
            <a:prstTxWarp prst="textNoShape">
              <a:avLst/>
            </a:prstTxWarp>
          </a:bodyPr>
          <a:lstStyle/>
          <a:p>
            <a:pPr lvl="0"/>
            <a:r>
              <a:rPr lang="en-US" altLang="zh-TW" sz="1200" kern="1200" dirty="0" smtClean="0">
                <a:solidFill>
                  <a:schemeClr val="tx1"/>
                </a:solidFill>
                <a:latin typeface="+mn-lt"/>
                <a:ea typeface="+mn-ea"/>
                <a:cs typeface="+mn-cs"/>
              </a:rPr>
              <a:t>※</a:t>
            </a:r>
            <a:r>
              <a:rPr lang="zh-TW" altLang="zh-TW" sz="1200" kern="1200" dirty="0" smtClean="0">
                <a:solidFill>
                  <a:schemeClr val="tx1"/>
                </a:solidFill>
                <a:effectLst/>
                <a:latin typeface="+mn-lt"/>
                <a:ea typeface="+mn-ea"/>
                <a:cs typeface="+mn-cs"/>
              </a:rPr>
              <a:t>請學生以組為單位，設計一則</a:t>
            </a:r>
            <a:r>
              <a:rPr lang="en-US" altLang="zh-TW" sz="1200" kern="1200" dirty="0" smtClean="0">
                <a:solidFill>
                  <a:schemeClr val="tx1"/>
                </a:solidFill>
                <a:effectLst/>
                <a:latin typeface="+mn-lt"/>
                <a:ea typeface="+mn-ea"/>
                <a:cs typeface="+mn-cs"/>
              </a:rPr>
              <a:t>3</a:t>
            </a:r>
            <a:r>
              <a:rPr lang="zh-TW" altLang="zh-TW" sz="1200" kern="1200" dirty="0" smtClean="0">
                <a:solidFill>
                  <a:schemeClr val="tx1"/>
                </a:solidFill>
                <a:effectLst/>
                <a:latin typeface="+mn-lt"/>
                <a:ea typeface="+mn-ea"/>
                <a:cs typeface="+mn-cs"/>
              </a:rPr>
              <a:t>分鐘以內的直播腳本，主題為「我的這一班」，並請教師協助開設班級</a:t>
            </a:r>
            <a:r>
              <a:rPr lang="en-US" altLang="zh-TW" sz="1200" kern="1200" dirty="0" smtClean="0">
                <a:solidFill>
                  <a:schemeClr val="tx1"/>
                </a:solidFill>
                <a:effectLst/>
                <a:latin typeface="+mn-lt"/>
                <a:ea typeface="+mn-ea"/>
                <a:cs typeface="+mn-cs"/>
              </a:rPr>
              <a:t>FB</a:t>
            </a:r>
            <a:r>
              <a:rPr lang="zh-TW" altLang="zh-TW" sz="1200" kern="1200" dirty="0" smtClean="0">
                <a:solidFill>
                  <a:schemeClr val="tx1"/>
                </a:solidFill>
                <a:effectLst/>
                <a:latin typeface="+mn-lt"/>
                <a:ea typeface="+mn-ea"/>
                <a:cs typeface="+mn-cs"/>
              </a:rPr>
              <a:t>粉絲專頁</a:t>
            </a:r>
            <a:r>
              <a:rPr lang="en-US" altLang="zh-TW" sz="1200" kern="1200" dirty="0" smtClean="0">
                <a:solidFill>
                  <a:schemeClr val="tx1"/>
                </a:solidFill>
                <a:effectLst/>
                <a:latin typeface="+mn-lt"/>
                <a:ea typeface="+mn-ea"/>
                <a:cs typeface="+mn-cs"/>
              </a:rPr>
              <a:t>(</a:t>
            </a:r>
            <a:r>
              <a:rPr lang="zh-TW" altLang="zh-TW" sz="1200" kern="1200" dirty="0" smtClean="0">
                <a:solidFill>
                  <a:schemeClr val="tx1"/>
                </a:solidFill>
                <a:effectLst/>
                <a:latin typeface="+mn-lt"/>
                <a:ea typeface="+mn-ea"/>
                <a:cs typeface="+mn-cs"/>
              </a:rPr>
              <a:t>或其他可直播之平臺</a:t>
            </a:r>
            <a:r>
              <a:rPr lang="en-US" altLang="zh-TW" sz="1200" kern="1200" dirty="0" smtClean="0">
                <a:solidFill>
                  <a:schemeClr val="tx1"/>
                </a:solidFill>
                <a:effectLst/>
                <a:latin typeface="+mn-lt"/>
                <a:ea typeface="+mn-ea"/>
                <a:cs typeface="+mn-cs"/>
              </a:rPr>
              <a:t>)</a:t>
            </a:r>
            <a:r>
              <a:rPr lang="zh-TW" altLang="zh-TW" sz="1200" kern="1200" dirty="0" smtClean="0">
                <a:solidFill>
                  <a:schemeClr val="tx1"/>
                </a:solidFill>
                <a:effectLst/>
                <a:latin typeface="+mn-lt"/>
                <a:ea typeface="+mn-ea"/>
                <a:cs typeface="+mn-cs"/>
              </a:rPr>
              <a:t>，利用其中的直播功能，讓每一組分別用直播的方式讓大家認識自己的班級。</a:t>
            </a:r>
            <a:endParaRPr lang="en-US" altLang="zh-TW" sz="1200" kern="1200" dirty="0" smtClean="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zh-TW" sz="1200" kern="1200" dirty="0" smtClean="0">
                <a:solidFill>
                  <a:schemeClr val="tx1"/>
                </a:solidFill>
                <a:latin typeface="+mn-lt"/>
                <a:ea typeface="+mn-ea"/>
                <a:cs typeface="+mn-cs"/>
              </a:rPr>
              <a:t>※</a:t>
            </a:r>
            <a:r>
              <a:rPr lang="zh-TW" altLang="zh-TW" sz="1200" kern="1200" dirty="0" smtClean="0">
                <a:solidFill>
                  <a:schemeClr val="tx1"/>
                </a:solidFill>
                <a:effectLst/>
                <a:latin typeface="+mn-lt"/>
                <a:ea typeface="+mn-ea"/>
                <a:cs typeface="+mn-cs"/>
              </a:rPr>
              <a:t>與其他組的同學分享拍攝成果，並說說看拍攝過程中有沒有遇到那些問題，也跟大家分享拍攝心得。</a:t>
            </a:r>
          </a:p>
          <a:p>
            <a:pPr lvl="0"/>
            <a:endParaRPr lang="zh-TW" altLang="zh-TW" sz="1200" kern="1200" dirty="0" smtClean="0">
              <a:solidFill>
                <a:schemeClr val="tx1"/>
              </a:solidFill>
              <a:effectLst/>
              <a:latin typeface="+mn-lt"/>
              <a:ea typeface="+mn-ea"/>
              <a:cs typeface="+mn-cs"/>
            </a:endParaRPr>
          </a:p>
        </p:txBody>
      </p:sp>
      <p:sp>
        <p:nvSpPr>
          <p:cNvPr id="25604"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456590A-0DB7-44AB-81BB-6D80B4242F5B}" type="slidenum">
              <a:rPr lang="zh-TW" altLang="en-US" smtClean="0">
                <a:ea typeface="新細明體" pitchFamily="18" charset="-120"/>
              </a:rPr>
              <a:pPr/>
              <a:t>11</a:t>
            </a:fld>
            <a:endParaRPr lang="zh-TW" altLang="en-US" smtClean="0">
              <a:ea typeface="新細明體" pitchFamily="18" charset="-12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18435" name="備忘稿版面配置區 2"/>
          <p:cNvSpPr>
            <a:spLocks noGrp="1"/>
          </p:cNvSpPr>
          <p:nvPr>
            <p:ph type="body" idx="1"/>
          </p:nvPr>
        </p:nvSpPr>
        <p:spPr bwMode="auto">
          <a:noFill/>
        </p:spPr>
        <p:txBody>
          <a:bodyPr wrap="square" numCol="1" anchor="t" anchorCtr="0" compatLnSpc="1">
            <a:prstTxWarp prst="textNoShape">
              <a:avLst/>
            </a:prstTxWarp>
          </a:bodyPr>
          <a:lstStyle/>
          <a:p>
            <a:pPr lvl="0"/>
            <a:r>
              <a:rPr lang="en-US" altLang="zh-TW" sz="1200" kern="1200" dirty="0" smtClean="0">
                <a:solidFill>
                  <a:schemeClr val="tx1"/>
                </a:solidFill>
                <a:latin typeface="+mn-lt"/>
                <a:ea typeface="+mn-ea"/>
                <a:cs typeface="+mn-cs"/>
              </a:rPr>
              <a:t>※</a:t>
            </a:r>
            <a:r>
              <a:rPr lang="zh-TW" altLang="zh-TW" sz="1200" kern="1200" dirty="0" smtClean="0">
                <a:solidFill>
                  <a:schemeClr val="tx1"/>
                </a:solidFill>
                <a:effectLst/>
                <a:latin typeface="+mn-lt"/>
                <a:ea typeface="+mn-ea"/>
                <a:cs typeface="+mn-cs"/>
              </a:rPr>
              <a:t>請問學生蒐集此次課程影片前是否看過網路直播影片？從哪個平臺收看影片的？直播影片的內容為何？</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zh-TW" altLang="zh-TW" sz="1200" kern="1200" dirty="0" smtClean="0">
              <a:solidFill>
                <a:schemeClr val="tx1"/>
              </a:solidFill>
              <a:latin typeface="+mn-lt"/>
              <a:ea typeface="+mn-ea"/>
              <a:cs typeface="+mn-cs"/>
            </a:endParaRPr>
          </a:p>
          <a:p>
            <a:pPr lvl="0"/>
            <a:endParaRPr lang="zh-TW" altLang="zh-TW" sz="1200" kern="1200" dirty="0" smtClean="0">
              <a:solidFill>
                <a:schemeClr val="tx1"/>
              </a:solidFill>
              <a:latin typeface="+mn-lt"/>
              <a:ea typeface="+mn-ea"/>
              <a:cs typeface="+mn-cs"/>
            </a:endParaRPr>
          </a:p>
        </p:txBody>
      </p:sp>
      <p:sp>
        <p:nvSpPr>
          <p:cNvPr id="18436"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889C053-9325-419F-8375-E2B50227FAD6}" type="slidenum">
              <a:rPr lang="zh-TW" altLang="en-US" smtClean="0">
                <a:ea typeface="新細明體" pitchFamily="18" charset="-120"/>
              </a:rPr>
              <a:pPr/>
              <a:t>2</a:t>
            </a:fld>
            <a:endParaRPr lang="zh-TW" altLang="en-US" smtClean="0">
              <a:ea typeface="新細明體" pitchFamily="18" charset="-12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18435" name="備忘稿版面配置區 2"/>
          <p:cNvSpPr>
            <a:spLocks noGrp="1"/>
          </p:cNvSpPr>
          <p:nvPr>
            <p:ph type="body" idx="1"/>
          </p:nvPr>
        </p:nvSpPr>
        <p:spPr bwMode="auto">
          <a:noFill/>
        </p:spPr>
        <p:txBody>
          <a:bodyPr wrap="square" numCol="1" anchor="t" anchorCtr="0" compatLnSpc="1">
            <a:prstTxWarp prst="textNoShape">
              <a:avLst/>
            </a:prstTxWarp>
          </a:bodyPr>
          <a:lstStyle/>
          <a:p>
            <a:pPr lvl="0"/>
            <a:r>
              <a:rPr lang="en-US" altLang="zh-TW" sz="1200" kern="1200" dirty="0" smtClean="0">
                <a:solidFill>
                  <a:schemeClr val="tx1"/>
                </a:solidFill>
                <a:latin typeface="+mn-lt"/>
                <a:ea typeface="+mn-ea"/>
                <a:cs typeface="+mn-cs"/>
              </a:rPr>
              <a:t>※</a:t>
            </a:r>
            <a:r>
              <a:rPr lang="zh-TW" altLang="zh-TW" sz="1200" kern="1200" dirty="0" smtClean="0">
                <a:solidFill>
                  <a:schemeClr val="tx1"/>
                </a:solidFill>
                <a:effectLst/>
                <a:latin typeface="+mn-lt"/>
                <a:ea typeface="+mn-ea"/>
                <a:cs typeface="+mn-cs"/>
              </a:rPr>
              <a:t>請各組同學分享該組所選出的直播影片精華片段，並請說明以下事項</a:t>
            </a:r>
          </a:p>
          <a:p>
            <a:r>
              <a:rPr lang="zh-TW" altLang="zh-TW" sz="1200" kern="1200" dirty="0" smtClean="0">
                <a:solidFill>
                  <a:schemeClr val="tx1"/>
                </a:solidFill>
                <a:effectLst/>
                <a:latin typeface="+mn-lt"/>
                <a:ea typeface="+mn-ea"/>
                <a:cs typeface="+mn-cs"/>
              </a:rPr>
              <a:t>①這則直播影片的內容大意是什麼？</a:t>
            </a:r>
          </a:p>
          <a:p>
            <a:r>
              <a:rPr lang="zh-TW" altLang="zh-TW" sz="1200" kern="1200" dirty="0" smtClean="0">
                <a:solidFill>
                  <a:schemeClr val="tx1"/>
                </a:solidFill>
                <a:effectLst/>
                <a:latin typeface="+mn-lt"/>
                <a:ea typeface="+mn-ea"/>
                <a:cs typeface="+mn-cs"/>
              </a:rPr>
              <a:t>②選擇這則直播影片跟大家分享的原因是什麼？</a:t>
            </a:r>
          </a:p>
          <a:p>
            <a:r>
              <a:rPr lang="zh-TW" altLang="zh-TW" sz="1200" kern="1200" dirty="0" smtClean="0">
                <a:solidFill>
                  <a:schemeClr val="tx1"/>
                </a:solidFill>
                <a:effectLst/>
                <a:latin typeface="+mn-lt"/>
                <a:ea typeface="+mn-ea"/>
                <a:cs typeface="+mn-cs"/>
              </a:rPr>
              <a:t>③看完這則直播影片你得到了什麼</a:t>
            </a:r>
            <a:r>
              <a:rPr lang="en-US" altLang="zh-TW" sz="1200" kern="1200" dirty="0" smtClean="0">
                <a:solidFill>
                  <a:schemeClr val="tx1"/>
                </a:solidFill>
                <a:effectLst/>
                <a:latin typeface="+mn-lt"/>
                <a:ea typeface="+mn-ea"/>
                <a:cs typeface="+mn-cs"/>
              </a:rPr>
              <a:t>(</a:t>
            </a:r>
            <a:r>
              <a:rPr lang="zh-TW" altLang="zh-TW" sz="1200" kern="1200" dirty="0" smtClean="0">
                <a:solidFill>
                  <a:schemeClr val="tx1"/>
                </a:solidFill>
                <a:effectLst/>
                <a:latin typeface="+mn-lt"/>
                <a:ea typeface="+mn-ea"/>
                <a:cs typeface="+mn-cs"/>
              </a:rPr>
              <a:t>心情、知識、資訊、想法</a:t>
            </a:r>
            <a:r>
              <a:rPr lang="en-US" altLang="zh-TW" sz="1200" kern="1200" dirty="0" smtClean="0">
                <a:solidFill>
                  <a:schemeClr val="tx1"/>
                </a:solidFill>
                <a:effectLst/>
                <a:latin typeface="+mn-lt"/>
                <a:ea typeface="+mn-ea"/>
                <a:cs typeface="+mn-cs"/>
              </a:rPr>
              <a:t>)</a:t>
            </a:r>
            <a:r>
              <a:rPr lang="zh-TW" altLang="zh-TW" sz="1200" kern="1200" dirty="0" smtClean="0">
                <a:solidFill>
                  <a:schemeClr val="tx1"/>
                </a:solidFill>
                <a:effectLst/>
                <a:latin typeface="+mn-lt"/>
                <a:ea typeface="+mn-ea"/>
                <a:cs typeface="+mn-cs"/>
              </a:rPr>
              <a:t>？</a:t>
            </a:r>
          </a:p>
          <a:p>
            <a:r>
              <a:rPr lang="zh-TW" altLang="zh-TW" sz="1200" kern="1200" dirty="0" smtClean="0">
                <a:solidFill>
                  <a:schemeClr val="tx1"/>
                </a:solidFill>
                <a:effectLst/>
                <a:latin typeface="+mn-lt"/>
                <a:ea typeface="+mn-ea"/>
                <a:cs typeface="+mn-cs"/>
              </a:rPr>
              <a:t>④之後還會想要收看這個直播</a:t>
            </a:r>
            <a:r>
              <a:rPr lang="zh-TW" altLang="en-US" sz="1200" kern="1200" dirty="0" smtClean="0">
                <a:solidFill>
                  <a:schemeClr val="tx1"/>
                </a:solidFill>
                <a:effectLst/>
                <a:latin typeface="+mn-lt"/>
                <a:ea typeface="+mn-ea"/>
                <a:cs typeface="+mn-cs"/>
              </a:rPr>
              <a:t>主</a:t>
            </a:r>
            <a:r>
              <a:rPr lang="zh-TW" altLang="zh-TW" sz="1200" kern="1200" dirty="0" smtClean="0">
                <a:solidFill>
                  <a:schemeClr val="tx1"/>
                </a:solidFill>
                <a:effectLst/>
                <a:latin typeface="+mn-lt"/>
                <a:ea typeface="+mn-ea"/>
                <a:cs typeface="+mn-cs"/>
              </a:rPr>
              <a:t>的直播影片嗎？為什麼？</a:t>
            </a:r>
          </a:p>
          <a:p>
            <a:pPr lvl="0"/>
            <a:r>
              <a:rPr lang="en-US" altLang="zh-TW" sz="1200" kern="1200" dirty="0" smtClean="0">
                <a:solidFill>
                  <a:schemeClr val="tx1"/>
                </a:solidFill>
                <a:latin typeface="+mn-lt"/>
                <a:ea typeface="+mn-ea"/>
                <a:cs typeface="+mn-cs"/>
              </a:rPr>
              <a:t>※</a:t>
            </a:r>
            <a:r>
              <a:rPr lang="zh-TW" altLang="zh-TW" sz="1200" kern="1200" dirty="0" smtClean="0">
                <a:solidFill>
                  <a:schemeClr val="tx1"/>
                </a:solidFill>
                <a:effectLst/>
                <a:latin typeface="+mn-lt"/>
                <a:ea typeface="+mn-ea"/>
                <a:cs typeface="+mn-cs"/>
              </a:rPr>
              <a:t>教師說明今天的課程將帶大家來認識「網路直播」。</a:t>
            </a:r>
          </a:p>
          <a:p>
            <a:r>
              <a:rPr lang="en-US" altLang="zh-TW" sz="1200" kern="1200" dirty="0" smtClean="0">
                <a:solidFill>
                  <a:schemeClr val="tx1"/>
                </a:solidFill>
                <a:effectLst/>
                <a:latin typeface="+mn-lt"/>
                <a:ea typeface="+mn-ea"/>
                <a:cs typeface="+mn-cs"/>
              </a:rPr>
              <a:t> </a:t>
            </a:r>
            <a:endParaRPr lang="zh-TW" altLang="zh-TW" sz="1200" kern="1200" dirty="0" smtClean="0">
              <a:solidFill>
                <a:schemeClr val="tx1"/>
              </a:solidFill>
              <a:effectLst/>
              <a:latin typeface="+mn-lt"/>
              <a:ea typeface="+mn-ea"/>
              <a:cs typeface="+mn-cs"/>
            </a:endParaRPr>
          </a:p>
        </p:txBody>
      </p:sp>
      <p:sp>
        <p:nvSpPr>
          <p:cNvPr id="18436"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889C053-9325-419F-8375-E2B50227FAD6}" type="slidenum">
              <a:rPr lang="zh-TW" altLang="en-US" smtClean="0">
                <a:ea typeface="新細明體" pitchFamily="18" charset="-120"/>
              </a:rPr>
              <a:pPr/>
              <a:t>3</a:t>
            </a:fld>
            <a:endParaRPr lang="zh-TW" altLang="en-US" smtClean="0">
              <a:ea typeface="新細明體" pitchFamily="18" charset="-12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18435" name="備忘稿版面配置區 2"/>
          <p:cNvSpPr>
            <a:spLocks noGrp="1"/>
          </p:cNvSpPr>
          <p:nvPr>
            <p:ph type="body" idx="1"/>
          </p:nvPr>
        </p:nvSpPr>
        <p:spPr bwMode="auto">
          <a:noFill/>
        </p:spPr>
        <p:txBody>
          <a:bodyPr wrap="square" numCol="1" anchor="t" anchorCtr="0" compatLnSpc="1">
            <a:prstTxWarp prst="textNoShape">
              <a:avLst/>
            </a:prstTxWarp>
          </a:bodyPr>
          <a:lstStyle/>
          <a:p>
            <a:pPr lvl="0"/>
            <a:r>
              <a:rPr lang="en-US" altLang="zh-TW" sz="1200" kern="1200" dirty="0" smtClean="0">
                <a:solidFill>
                  <a:schemeClr val="tx1"/>
                </a:solidFill>
                <a:latin typeface="+mn-lt"/>
                <a:ea typeface="+mn-ea"/>
                <a:cs typeface="+mn-cs"/>
              </a:rPr>
              <a:t>※</a:t>
            </a:r>
            <a:r>
              <a:rPr lang="zh-TW" altLang="zh-TW" sz="1200" kern="1200" dirty="0" smtClean="0">
                <a:solidFill>
                  <a:schemeClr val="tx1"/>
                </a:solidFill>
                <a:effectLst/>
                <a:latin typeface="+mn-lt"/>
                <a:ea typeface="+mn-ea"/>
                <a:cs typeface="+mn-cs"/>
              </a:rPr>
              <a:t>來看看</a:t>
            </a:r>
            <a:r>
              <a:rPr lang="en-US" altLang="zh-TW" sz="1200" u="sng" kern="1200" dirty="0" err="1" smtClean="0">
                <a:solidFill>
                  <a:schemeClr val="tx1"/>
                </a:solidFill>
                <a:effectLst/>
                <a:latin typeface="+mn-lt"/>
                <a:ea typeface="+mn-ea"/>
                <a:cs typeface="+mn-cs"/>
                <a:hlinkClick r:id="rId3"/>
              </a:rPr>
              <a:t>獨立特派員</a:t>
            </a:r>
            <a:r>
              <a:rPr lang="en-US" altLang="zh-TW" sz="1200" u="sng" kern="1200" dirty="0" smtClean="0">
                <a:solidFill>
                  <a:schemeClr val="tx1"/>
                </a:solidFill>
                <a:effectLst/>
                <a:latin typeface="+mn-lt"/>
                <a:ea typeface="+mn-ea"/>
                <a:cs typeface="+mn-cs"/>
                <a:hlinkClick r:id="rId3"/>
              </a:rPr>
              <a:t> (第471集) </a:t>
            </a:r>
            <a:r>
              <a:rPr lang="en-US" altLang="zh-TW" sz="1200" u="sng" kern="1200" dirty="0" err="1" smtClean="0">
                <a:solidFill>
                  <a:schemeClr val="tx1"/>
                </a:solidFill>
                <a:effectLst/>
                <a:latin typeface="+mn-lt"/>
                <a:ea typeface="+mn-ea"/>
                <a:cs typeface="+mn-cs"/>
                <a:hlinkClick r:id="rId3"/>
              </a:rPr>
              <a:t>直播效應</a:t>
            </a:r>
            <a:r>
              <a:rPr lang="zh-TW" altLang="zh-TW" sz="1200" kern="1200" dirty="0" smtClean="0">
                <a:solidFill>
                  <a:schemeClr val="tx1"/>
                </a:solidFill>
                <a:effectLst/>
                <a:latin typeface="+mn-lt"/>
                <a:ea typeface="+mn-ea"/>
                <a:cs typeface="+mn-cs"/>
              </a:rPr>
              <a:t>新聞影片</a:t>
            </a:r>
            <a:r>
              <a:rPr lang="en-US" altLang="zh-TW" sz="1200" kern="1200" dirty="0" smtClean="0">
                <a:solidFill>
                  <a:schemeClr val="tx1"/>
                </a:solidFill>
                <a:effectLst/>
                <a:latin typeface="+mn-lt"/>
                <a:ea typeface="+mn-ea"/>
                <a:cs typeface="+mn-cs"/>
              </a:rPr>
              <a:t> (</a:t>
            </a:r>
            <a:r>
              <a:rPr lang="zh-TW" altLang="zh-TW" sz="1200" kern="1200" dirty="0" smtClean="0">
                <a:solidFill>
                  <a:schemeClr val="tx1"/>
                </a:solidFill>
                <a:effectLst/>
                <a:latin typeface="+mn-lt"/>
                <a:ea typeface="+mn-ea"/>
                <a:cs typeface="+mn-cs"/>
              </a:rPr>
              <a:t>欣賞開頭</a:t>
            </a:r>
            <a:r>
              <a:rPr lang="en-US" altLang="zh-TW" sz="1200" kern="1200" dirty="0" smtClean="0">
                <a:solidFill>
                  <a:schemeClr val="tx1"/>
                </a:solidFill>
                <a:effectLst/>
                <a:latin typeface="+mn-lt"/>
                <a:ea typeface="+mn-ea"/>
                <a:cs typeface="+mn-cs"/>
              </a:rPr>
              <a:t>~6</a:t>
            </a:r>
            <a:r>
              <a:rPr lang="zh-TW" altLang="zh-TW" sz="1200" kern="1200" dirty="0" smtClean="0">
                <a:solidFill>
                  <a:schemeClr val="tx1"/>
                </a:solidFill>
                <a:effectLst/>
                <a:latin typeface="+mn-lt"/>
                <a:ea typeface="+mn-ea"/>
                <a:cs typeface="+mn-cs"/>
              </a:rPr>
              <a:t>分</a:t>
            </a:r>
            <a:r>
              <a:rPr lang="en-US" altLang="zh-TW" sz="1200" kern="1200" dirty="0" smtClean="0">
                <a:solidFill>
                  <a:schemeClr val="tx1"/>
                </a:solidFill>
                <a:effectLst/>
                <a:latin typeface="+mn-lt"/>
                <a:ea typeface="+mn-ea"/>
                <a:cs typeface="+mn-cs"/>
              </a:rPr>
              <a:t>50</a:t>
            </a:r>
            <a:r>
              <a:rPr lang="zh-TW" altLang="zh-TW" sz="1200" kern="1200" dirty="0" smtClean="0">
                <a:solidFill>
                  <a:schemeClr val="tx1"/>
                </a:solidFill>
                <a:effectLst/>
                <a:latin typeface="+mn-lt"/>
                <a:ea typeface="+mn-ea"/>
                <a:cs typeface="+mn-cs"/>
              </a:rPr>
              <a:t>秒</a:t>
            </a:r>
            <a:r>
              <a:rPr lang="en-US" altLang="zh-TW" sz="1200" kern="1200" dirty="0" smtClean="0">
                <a:solidFill>
                  <a:schemeClr val="tx1"/>
                </a:solidFill>
                <a:effectLst/>
                <a:latin typeface="+mn-lt"/>
                <a:ea typeface="+mn-ea"/>
                <a:cs typeface="+mn-cs"/>
              </a:rPr>
              <a:t>) (http://vod.pts.org.tw/ptsvideo/20191116-%E7%8D%A8%E7%AB%8B%E7%89%B9%E6%B4%BE%E5%93%A1-%E7%AC%AC471%E9%9B%86-%E7%9B%B4%E6%92%AD%E6%95%88%E6%87%89/)</a:t>
            </a:r>
            <a:endParaRPr lang="zh-TW" altLang="zh-TW" sz="1200" kern="1200" dirty="0">
              <a:solidFill>
                <a:schemeClr val="tx1"/>
              </a:solidFill>
              <a:effectLst/>
              <a:latin typeface="+mn-lt"/>
              <a:ea typeface="+mn-ea"/>
              <a:cs typeface="+mn-cs"/>
            </a:endParaRPr>
          </a:p>
        </p:txBody>
      </p:sp>
      <p:sp>
        <p:nvSpPr>
          <p:cNvPr id="18436"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889C053-9325-419F-8375-E2B50227FAD6}" type="slidenum">
              <a:rPr lang="zh-TW" altLang="en-US" smtClean="0">
                <a:ea typeface="新細明體" pitchFamily="18" charset="-120"/>
              </a:rPr>
              <a:pPr/>
              <a:t>4</a:t>
            </a:fld>
            <a:endParaRPr lang="zh-TW" altLang="en-US" smtClean="0">
              <a:ea typeface="新細明體" pitchFamily="18" charset="-12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19459" name="備忘稿版面配置區 2"/>
          <p:cNvSpPr>
            <a:spLocks noGrp="1"/>
          </p:cNvSpPr>
          <p:nvPr>
            <p:ph type="body" idx="1"/>
          </p:nvPr>
        </p:nvSpPr>
        <p:spPr bwMode="auto">
          <a:noFill/>
        </p:spPr>
        <p:txBody>
          <a:bodyPr wrap="square" numCol="1" anchor="t" anchorCtr="0" compatLnSpc="1">
            <a:prstTxWarp prst="textNoShape">
              <a:avLst/>
            </a:prstTxWarp>
          </a:bodyPr>
          <a:lstStyle/>
          <a:p>
            <a:pPr lvl="0"/>
            <a:r>
              <a:rPr lang="en-US" altLang="zh-TW" sz="1200" kern="1200" dirty="0" smtClean="0">
                <a:solidFill>
                  <a:schemeClr val="tx1"/>
                </a:solidFill>
                <a:latin typeface="+mn-lt"/>
                <a:ea typeface="+mn-ea"/>
                <a:cs typeface="+mn-cs"/>
              </a:rPr>
              <a:t>※</a:t>
            </a:r>
            <a:r>
              <a:rPr lang="zh-TW" altLang="en-US" sz="1200" kern="1200" dirty="0" smtClean="0">
                <a:solidFill>
                  <a:schemeClr val="tx1"/>
                </a:solidFill>
                <a:effectLst/>
                <a:latin typeface="+mn-lt"/>
                <a:ea typeface="+mn-ea"/>
                <a:cs typeface="+mn-cs"/>
              </a:rPr>
              <a:t>看完影片後，</a:t>
            </a:r>
            <a:r>
              <a:rPr lang="zh-TW" altLang="zh-TW" sz="1200" kern="1200" dirty="0" smtClean="0">
                <a:solidFill>
                  <a:schemeClr val="tx1"/>
                </a:solidFill>
                <a:effectLst/>
                <a:latin typeface="+mn-lt"/>
                <a:ea typeface="+mn-ea"/>
                <a:cs typeface="+mn-cs"/>
              </a:rPr>
              <a:t>並請學生回答下列問題。</a:t>
            </a:r>
          </a:p>
          <a:p>
            <a:r>
              <a:rPr lang="zh-TW" altLang="zh-TW" sz="1200" kern="1200" dirty="0" smtClean="0">
                <a:solidFill>
                  <a:schemeClr val="tx1"/>
                </a:solidFill>
                <a:effectLst/>
                <a:latin typeface="+mn-lt"/>
                <a:ea typeface="+mn-ea"/>
                <a:cs typeface="+mn-cs"/>
              </a:rPr>
              <a:t>①直播影片造就了怎樣的媒體觀賞型態？</a:t>
            </a:r>
            <a:r>
              <a:rPr lang="en-US" altLang="zh-TW" sz="1200" kern="1200" dirty="0" smtClean="0">
                <a:solidFill>
                  <a:schemeClr val="tx1"/>
                </a:solidFill>
                <a:effectLst/>
                <a:latin typeface="+mn-lt"/>
                <a:ea typeface="+mn-ea"/>
                <a:cs typeface="+mn-cs"/>
              </a:rPr>
              <a:t>(</a:t>
            </a:r>
            <a:r>
              <a:rPr lang="zh-TW" altLang="zh-TW" sz="1200" kern="1200" dirty="0" smtClean="0">
                <a:solidFill>
                  <a:schemeClr val="tx1"/>
                </a:solidFill>
                <a:effectLst/>
                <a:latin typeface="+mn-lt"/>
                <a:ea typeface="+mn-ea"/>
                <a:cs typeface="+mn-cs"/>
              </a:rPr>
              <a:t>藉由網路可以直接用影片與觀眾互動甚至回應觀眾提出的問題</a:t>
            </a:r>
            <a:r>
              <a:rPr lang="en-US" altLang="zh-TW" sz="1200" kern="1200" dirty="0" smtClean="0">
                <a:solidFill>
                  <a:schemeClr val="tx1"/>
                </a:solidFill>
                <a:effectLst/>
                <a:latin typeface="+mn-lt"/>
                <a:ea typeface="+mn-ea"/>
                <a:cs typeface="+mn-cs"/>
              </a:rPr>
              <a:t>)</a:t>
            </a:r>
            <a:endParaRPr lang="zh-TW" altLang="zh-TW" sz="1200" kern="1200" dirty="0" smtClean="0">
              <a:solidFill>
                <a:schemeClr val="tx1"/>
              </a:solidFill>
              <a:effectLst/>
              <a:latin typeface="+mn-lt"/>
              <a:ea typeface="+mn-ea"/>
              <a:cs typeface="+mn-cs"/>
            </a:endParaRPr>
          </a:p>
          <a:p>
            <a:r>
              <a:rPr lang="zh-TW" altLang="zh-TW" sz="1200" kern="1200" dirty="0" smtClean="0">
                <a:solidFill>
                  <a:schemeClr val="tx1"/>
                </a:solidFill>
                <a:effectLst/>
                <a:latin typeface="+mn-lt"/>
                <a:ea typeface="+mn-ea"/>
                <a:cs typeface="+mn-cs"/>
              </a:rPr>
              <a:t>②台灣是在哪個事件之後開啟直播風潮？</a:t>
            </a:r>
            <a:r>
              <a:rPr lang="en-US" altLang="zh-TW" sz="1200" kern="1200" dirty="0" smtClean="0">
                <a:solidFill>
                  <a:schemeClr val="tx1"/>
                </a:solidFill>
                <a:effectLst/>
                <a:latin typeface="+mn-lt"/>
                <a:ea typeface="+mn-ea"/>
                <a:cs typeface="+mn-cs"/>
              </a:rPr>
              <a:t>(</a:t>
            </a:r>
            <a:r>
              <a:rPr lang="zh-TW" altLang="zh-TW" sz="1200" kern="1200" dirty="0" smtClean="0">
                <a:solidFill>
                  <a:schemeClr val="tx1"/>
                </a:solidFill>
                <a:effectLst/>
                <a:latin typeface="+mn-lt"/>
                <a:ea typeface="+mn-ea"/>
                <a:cs typeface="+mn-cs"/>
              </a:rPr>
              <a:t>太陽花學運</a:t>
            </a:r>
            <a:r>
              <a:rPr lang="en-US" altLang="zh-TW" sz="1200" kern="1200" dirty="0" smtClean="0">
                <a:solidFill>
                  <a:schemeClr val="tx1"/>
                </a:solidFill>
                <a:effectLst/>
                <a:latin typeface="+mn-lt"/>
                <a:ea typeface="+mn-ea"/>
                <a:cs typeface="+mn-cs"/>
              </a:rPr>
              <a:t>)</a:t>
            </a:r>
            <a:endParaRPr lang="zh-TW" altLang="zh-TW" sz="1200" kern="1200" dirty="0" smtClean="0">
              <a:solidFill>
                <a:schemeClr val="tx1"/>
              </a:solidFill>
              <a:effectLst/>
              <a:latin typeface="+mn-lt"/>
              <a:ea typeface="+mn-ea"/>
              <a:cs typeface="+mn-cs"/>
            </a:endParaRPr>
          </a:p>
          <a:p>
            <a:r>
              <a:rPr lang="zh-TW" altLang="zh-TW" sz="1200" kern="1200" dirty="0" smtClean="0">
                <a:solidFill>
                  <a:schemeClr val="tx1"/>
                </a:solidFill>
                <a:effectLst/>
                <a:latin typeface="+mn-lt"/>
                <a:ea typeface="+mn-ea"/>
                <a:cs typeface="+mn-cs"/>
              </a:rPr>
              <a:t>③根據報導內容，怎樣的直播內容會吸引人？</a:t>
            </a:r>
            <a:r>
              <a:rPr lang="en-US" altLang="zh-TW" sz="1200" kern="1200" dirty="0" smtClean="0">
                <a:solidFill>
                  <a:schemeClr val="tx1"/>
                </a:solidFill>
                <a:effectLst/>
                <a:latin typeface="+mn-lt"/>
                <a:ea typeface="+mn-ea"/>
                <a:cs typeface="+mn-cs"/>
              </a:rPr>
              <a:t>(</a:t>
            </a:r>
            <a:r>
              <a:rPr lang="zh-TW" altLang="zh-TW" sz="1200" kern="1200" dirty="0" smtClean="0">
                <a:solidFill>
                  <a:schemeClr val="tx1"/>
                </a:solidFill>
                <a:effectLst/>
                <a:latin typeface="+mn-lt"/>
                <a:ea typeface="+mn-ea"/>
                <a:cs typeface="+mn-cs"/>
              </a:rPr>
              <a:t>內容愈真實愈吸引人，因為愈真實愈凸槌，大家會覺得這是真的</a:t>
            </a:r>
            <a:r>
              <a:rPr lang="en-US" altLang="zh-TW" sz="1200" kern="1200" dirty="0" smtClean="0">
                <a:solidFill>
                  <a:schemeClr val="tx1"/>
                </a:solidFill>
                <a:effectLst/>
                <a:latin typeface="+mn-lt"/>
                <a:ea typeface="+mn-ea"/>
                <a:cs typeface="+mn-cs"/>
              </a:rPr>
              <a:t>)</a:t>
            </a:r>
            <a:endParaRPr lang="zh-TW" altLang="zh-TW" sz="1200" kern="1200" dirty="0" smtClean="0">
              <a:solidFill>
                <a:schemeClr val="tx1"/>
              </a:solidFill>
              <a:effectLst/>
              <a:latin typeface="+mn-lt"/>
              <a:ea typeface="+mn-ea"/>
              <a:cs typeface="+mn-cs"/>
            </a:endParaRPr>
          </a:p>
          <a:p>
            <a:r>
              <a:rPr lang="zh-TW" altLang="zh-TW" sz="1200" kern="1200" dirty="0" smtClean="0">
                <a:solidFill>
                  <a:schemeClr val="tx1"/>
                </a:solidFill>
                <a:effectLst/>
                <a:latin typeface="+mn-lt"/>
                <a:ea typeface="+mn-ea"/>
                <a:cs typeface="+mn-cs"/>
              </a:rPr>
              <a:t>④根據報導內容，在台灣擁有最多直播觀眾的是哪三類的直播影片？</a:t>
            </a:r>
            <a:r>
              <a:rPr lang="en-US" altLang="zh-TW" sz="1200" kern="1200" dirty="0" smtClean="0">
                <a:solidFill>
                  <a:schemeClr val="tx1"/>
                </a:solidFill>
                <a:effectLst/>
                <a:latin typeface="+mn-lt"/>
                <a:ea typeface="+mn-ea"/>
                <a:cs typeface="+mn-cs"/>
              </a:rPr>
              <a:t>(</a:t>
            </a:r>
            <a:r>
              <a:rPr lang="zh-TW" altLang="zh-TW" sz="1200" kern="1200" dirty="0" smtClean="0">
                <a:solidFill>
                  <a:schemeClr val="tx1"/>
                </a:solidFill>
                <a:effectLst/>
                <a:latin typeface="+mn-lt"/>
                <a:ea typeface="+mn-ea"/>
                <a:cs typeface="+mn-cs"/>
              </a:rPr>
              <a:t>遊戲、體育、政治</a:t>
            </a:r>
            <a:r>
              <a:rPr lang="en-US" altLang="zh-TW" sz="1200" kern="1200" dirty="0" smtClean="0">
                <a:solidFill>
                  <a:schemeClr val="tx1"/>
                </a:solidFill>
                <a:effectLst/>
                <a:latin typeface="+mn-lt"/>
                <a:ea typeface="+mn-ea"/>
                <a:cs typeface="+mn-cs"/>
              </a:rPr>
              <a:t>)</a:t>
            </a:r>
            <a:endParaRPr lang="zh-TW" altLang="zh-TW" sz="1200" kern="1200" dirty="0" smtClean="0">
              <a:solidFill>
                <a:schemeClr val="tx1"/>
              </a:solidFill>
              <a:effectLst/>
              <a:latin typeface="+mn-lt"/>
              <a:ea typeface="+mn-ea"/>
              <a:cs typeface="+mn-cs"/>
            </a:endParaRPr>
          </a:p>
          <a:p>
            <a:r>
              <a:rPr lang="zh-TW" altLang="zh-TW" sz="1200" kern="1200" dirty="0" smtClean="0">
                <a:solidFill>
                  <a:schemeClr val="tx1"/>
                </a:solidFill>
                <a:effectLst/>
                <a:latin typeface="+mn-lt"/>
                <a:ea typeface="+mn-ea"/>
                <a:cs typeface="+mn-cs"/>
              </a:rPr>
              <a:t>⑤根據報導內容，為什麼直播主會想要進行直播呢？</a:t>
            </a:r>
            <a:r>
              <a:rPr lang="en-US" altLang="zh-TW" sz="1200" kern="1200" dirty="0" smtClean="0">
                <a:solidFill>
                  <a:schemeClr val="tx1"/>
                </a:solidFill>
                <a:effectLst/>
                <a:latin typeface="+mn-lt"/>
                <a:ea typeface="+mn-ea"/>
                <a:cs typeface="+mn-cs"/>
              </a:rPr>
              <a:t>(</a:t>
            </a:r>
            <a:r>
              <a:rPr lang="zh-TW" altLang="zh-TW" sz="1200" kern="1200" dirty="0" smtClean="0">
                <a:solidFill>
                  <a:schemeClr val="tx1"/>
                </a:solidFill>
                <a:effectLst/>
                <a:latin typeface="+mn-lt"/>
                <a:ea typeface="+mn-ea"/>
                <a:cs typeface="+mn-cs"/>
              </a:rPr>
              <a:t>尋求陪伴、相中商機進行置入性行銷</a:t>
            </a:r>
            <a:r>
              <a:rPr lang="en-US" altLang="zh-TW" sz="1200" kern="1200" dirty="0" smtClean="0">
                <a:solidFill>
                  <a:schemeClr val="tx1"/>
                </a:solidFill>
                <a:effectLst/>
                <a:latin typeface="+mn-lt"/>
                <a:ea typeface="+mn-ea"/>
                <a:cs typeface="+mn-cs"/>
              </a:rPr>
              <a:t>)</a:t>
            </a:r>
            <a:endParaRPr lang="zh-TW" altLang="zh-TW" sz="1200" kern="1200" dirty="0">
              <a:solidFill>
                <a:schemeClr val="tx1"/>
              </a:solidFill>
              <a:effectLst/>
              <a:latin typeface="+mn-lt"/>
              <a:ea typeface="+mn-ea"/>
              <a:cs typeface="+mn-cs"/>
            </a:endParaRPr>
          </a:p>
        </p:txBody>
      </p:sp>
      <p:sp>
        <p:nvSpPr>
          <p:cNvPr id="19460"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160162B-8934-43A9-AD01-4150F240A886}" type="slidenum">
              <a:rPr lang="zh-TW" altLang="en-US" smtClean="0">
                <a:ea typeface="新細明體" pitchFamily="18" charset="-120"/>
              </a:rPr>
              <a:pPr/>
              <a:t>5</a:t>
            </a:fld>
            <a:endParaRPr lang="zh-TW" altLang="en-US" smtClean="0">
              <a:ea typeface="新細明體" pitchFamily="18" charset="-12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20483" name="備忘稿版面配置區 2"/>
          <p:cNvSpPr>
            <a:spLocks noGrp="1"/>
          </p:cNvSpPr>
          <p:nvPr>
            <p:ph type="body" idx="1"/>
          </p:nvPr>
        </p:nvSpPr>
        <p:spPr bwMode="auto">
          <a:noFill/>
        </p:spPr>
        <p:txBody>
          <a:bodyPr wrap="square" numCol="1" anchor="t" anchorCtr="0" compatLnSpc="1">
            <a:prstTxWarp prst="textNoShape">
              <a:avLst/>
            </a:prstTxWarp>
          </a:bodyPr>
          <a:lstStyle/>
          <a:p>
            <a:pPr lvl="0"/>
            <a:r>
              <a:rPr lang="en-US" altLang="zh-TW" sz="1200" kern="1200" dirty="0" smtClean="0">
                <a:solidFill>
                  <a:schemeClr val="tx1"/>
                </a:solidFill>
                <a:latin typeface="+mn-lt"/>
                <a:ea typeface="+mn-ea"/>
                <a:cs typeface="+mn-cs"/>
              </a:rPr>
              <a:t>※</a:t>
            </a:r>
            <a:r>
              <a:rPr lang="zh-TW" altLang="zh-TW" sz="1200" kern="1200" dirty="0" smtClean="0">
                <a:solidFill>
                  <a:schemeClr val="tx1"/>
                </a:solidFill>
                <a:effectLst/>
                <a:latin typeface="+mn-lt"/>
                <a:ea typeface="+mn-ea"/>
                <a:cs typeface="+mn-cs"/>
              </a:rPr>
              <a:t>閱讀</a:t>
            </a:r>
            <a:r>
              <a:rPr lang="en-US" altLang="zh-TW" sz="1200" u="sng" kern="1200" dirty="0" err="1" smtClean="0">
                <a:solidFill>
                  <a:schemeClr val="tx1"/>
                </a:solidFill>
                <a:effectLst/>
                <a:latin typeface="+mn-lt"/>
                <a:ea typeface="+mn-ea"/>
                <a:cs typeface="+mn-cs"/>
                <a:hlinkClick r:id="rId3"/>
              </a:rPr>
              <a:t>全民瘋臉書直播</a:t>
            </a:r>
            <a:r>
              <a:rPr lang="en-US" altLang="zh-TW" sz="1200" u="sng" kern="1200" dirty="0" smtClean="0">
                <a:solidFill>
                  <a:schemeClr val="tx1"/>
                </a:solidFill>
                <a:effectLst/>
                <a:latin typeface="+mn-lt"/>
                <a:ea typeface="+mn-ea"/>
                <a:cs typeface="+mn-cs"/>
                <a:hlinkClick r:id="rId3"/>
              </a:rPr>
              <a:t> 盤點5個直播的魅力！</a:t>
            </a:r>
            <a:r>
              <a:rPr lang="zh-TW" altLang="zh-TW" sz="1200" kern="1200" dirty="0" smtClean="0">
                <a:solidFill>
                  <a:schemeClr val="tx1"/>
                </a:solidFill>
                <a:effectLst/>
                <a:latin typeface="+mn-lt"/>
                <a:ea typeface="+mn-ea"/>
                <a:cs typeface="+mn-cs"/>
              </a:rPr>
              <a:t>新聞文本</a:t>
            </a:r>
            <a:r>
              <a:rPr lang="en-US" altLang="zh-TW" sz="1200" kern="1200" dirty="0" smtClean="0">
                <a:solidFill>
                  <a:schemeClr val="tx1"/>
                </a:solidFill>
                <a:effectLst/>
                <a:latin typeface="+mn-lt"/>
                <a:ea typeface="+mn-ea"/>
                <a:cs typeface="+mn-cs"/>
              </a:rPr>
              <a:t>(http://news.knowing.asia/news/b3179269-bbfc-4f0b-a052-a6b7bc8f4fff)</a:t>
            </a:r>
            <a:r>
              <a:rPr lang="zh-TW" altLang="zh-TW" sz="1200" kern="1200" dirty="0" smtClean="0">
                <a:solidFill>
                  <a:schemeClr val="tx1"/>
                </a:solidFill>
                <a:effectLst/>
                <a:latin typeface="+mn-lt"/>
                <a:ea typeface="+mn-ea"/>
                <a:cs typeface="+mn-cs"/>
              </a:rPr>
              <a:t>，並回答下列問題。</a:t>
            </a:r>
          </a:p>
          <a:p>
            <a:r>
              <a:rPr lang="zh-TW" altLang="zh-TW" sz="1200" kern="1200" dirty="0" smtClean="0">
                <a:solidFill>
                  <a:schemeClr val="tx1"/>
                </a:solidFill>
                <a:effectLst/>
                <a:latin typeface="+mn-lt"/>
                <a:ea typeface="+mn-ea"/>
                <a:cs typeface="+mn-cs"/>
              </a:rPr>
              <a:t>①新聞中提到直播之所以風行是因為有哪些魅力？</a:t>
            </a:r>
            <a:r>
              <a:rPr lang="en-US" altLang="zh-TW" sz="1200" kern="1200" dirty="0" smtClean="0">
                <a:solidFill>
                  <a:schemeClr val="tx1"/>
                </a:solidFill>
                <a:effectLst/>
                <a:latin typeface="+mn-lt"/>
                <a:ea typeface="+mn-ea"/>
                <a:cs typeface="+mn-cs"/>
              </a:rPr>
              <a:t>(</a:t>
            </a:r>
            <a:r>
              <a:rPr lang="zh-TW" altLang="zh-TW" sz="1200" kern="1200" dirty="0" smtClean="0">
                <a:solidFill>
                  <a:schemeClr val="tx1"/>
                </a:solidFill>
                <a:effectLst/>
                <a:latin typeface="+mn-lt"/>
                <a:ea typeface="+mn-ea"/>
                <a:cs typeface="+mn-cs"/>
              </a:rPr>
              <a:t>解答問題、尋求陪伴、分享新鮮事、分享心情、分享生活小撇步</a:t>
            </a:r>
            <a:r>
              <a:rPr lang="en-US" altLang="zh-TW" sz="1200" kern="1200" dirty="0" smtClean="0">
                <a:solidFill>
                  <a:schemeClr val="tx1"/>
                </a:solidFill>
                <a:effectLst/>
                <a:latin typeface="+mn-lt"/>
                <a:ea typeface="+mn-ea"/>
                <a:cs typeface="+mn-cs"/>
              </a:rPr>
              <a:t>)</a:t>
            </a:r>
            <a:endParaRPr lang="zh-TW" altLang="zh-TW" sz="1200" kern="1200" dirty="0" smtClean="0">
              <a:solidFill>
                <a:schemeClr val="tx1"/>
              </a:solidFill>
              <a:effectLst/>
              <a:latin typeface="+mn-lt"/>
              <a:ea typeface="+mn-ea"/>
              <a:cs typeface="+mn-cs"/>
            </a:endParaRPr>
          </a:p>
          <a:p>
            <a:r>
              <a:rPr lang="zh-TW" altLang="zh-TW" sz="1200" kern="1200" dirty="0" smtClean="0">
                <a:solidFill>
                  <a:schemeClr val="tx1"/>
                </a:solidFill>
                <a:effectLst/>
                <a:latin typeface="+mn-lt"/>
                <a:ea typeface="+mn-ea"/>
                <a:cs typeface="+mn-cs"/>
              </a:rPr>
              <a:t>②上述直播影片的魅力哪一個最吸引你呢？</a:t>
            </a:r>
          </a:p>
          <a:p>
            <a:r>
              <a:rPr lang="zh-TW" altLang="zh-TW" sz="1200" kern="1200" dirty="0" smtClean="0">
                <a:solidFill>
                  <a:schemeClr val="tx1"/>
                </a:solidFill>
                <a:effectLst/>
                <a:latin typeface="+mn-lt"/>
                <a:ea typeface="+mn-ea"/>
                <a:cs typeface="+mn-cs"/>
              </a:rPr>
              <a:t>③想一想，</a:t>
            </a:r>
            <a:r>
              <a:rPr lang="zh-TW" altLang="en-US" sz="800" kern="1200" dirty="0" smtClean="0">
                <a:solidFill>
                  <a:schemeClr val="tx1"/>
                </a:solidFill>
                <a:latin typeface="+mj-ea"/>
                <a:ea typeface="+mn-ea"/>
                <a:cs typeface="+mn-cs"/>
              </a:rPr>
              <a:t>你們那一組所選擇影片的魅力</a:t>
            </a:r>
            <a:r>
              <a:rPr lang="zh-TW" altLang="zh-TW" sz="1200" kern="1200" dirty="0" smtClean="0">
                <a:solidFill>
                  <a:schemeClr val="tx1"/>
                </a:solidFill>
                <a:effectLst/>
                <a:latin typeface="+mn-lt"/>
                <a:ea typeface="+mn-ea"/>
                <a:cs typeface="+mn-cs"/>
              </a:rPr>
              <a:t>，是屬於哪一類呢？</a:t>
            </a:r>
          </a:p>
          <a:p>
            <a:pPr lvl="0"/>
            <a:endParaRPr lang="zh-TW" altLang="zh-TW" sz="1200" kern="1200" dirty="0">
              <a:solidFill>
                <a:schemeClr val="tx1"/>
              </a:solidFill>
              <a:effectLst/>
              <a:latin typeface="+mn-lt"/>
              <a:ea typeface="+mn-ea"/>
              <a:cs typeface="+mn-cs"/>
            </a:endParaRPr>
          </a:p>
        </p:txBody>
      </p:sp>
      <p:sp>
        <p:nvSpPr>
          <p:cNvPr id="20484"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8DAC61E-12D3-44ED-968F-AF5C28BA6851}" type="slidenum">
              <a:rPr lang="zh-TW" altLang="en-US" smtClean="0">
                <a:ea typeface="新細明體" pitchFamily="18" charset="-120"/>
              </a:rPr>
              <a:pPr/>
              <a:t>6</a:t>
            </a:fld>
            <a:endParaRPr lang="zh-TW" altLang="en-US" smtClean="0">
              <a:ea typeface="新細明體" pitchFamily="18" charset="-12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20483" name="備忘稿版面配置區 2"/>
          <p:cNvSpPr>
            <a:spLocks noGrp="1"/>
          </p:cNvSpPr>
          <p:nvPr>
            <p:ph type="body" idx="1"/>
          </p:nvPr>
        </p:nvSpPr>
        <p:spPr bwMode="auto">
          <a:noFill/>
        </p:spPr>
        <p:txBody>
          <a:bodyPr wrap="square" numCol="1" anchor="t" anchorCtr="0" compatLnSpc="1">
            <a:prstTxWarp prst="textNoShape">
              <a:avLst/>
            </a:prstTxWarp>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zh-TW" sz="1200" kern="1200" dirty="0" smtClean="0">
                <a:solidFill>
                  <a:schemeClr val="tx1"/>
                </a:solidFill>
                <a:latin typeface="+mn-lt"/>
                <a:ea typeface="+mn-ea"/>
                <a:cs typeface="+mn-cs"/>
              </a:rPr>
              <a:t>※</a:t>
            </a:r>
            <a:r>
              <a:rPr lang="zh-TW" altLang="zh-TW" sz="1200" kern="1200" dirty="0" smtClean="0">
                <a:solidFill>
                  <a:schemeClr val="tx1"/>
                </a:solidFill>
                <a:effectLst/>
                <a:latin typeface="+mn-lt"/>
                <a:ea typeface="+mn-ea"/>
                <a:cs typeface="+mn-cs"/>
              </a:rPr>
              <a:t>請學生想想，直播影片跟非直播的影片有什麼</a:t>
            </a:r>
            <a:r>
              <a:rPr lang="zh-TW" altLang="en-US" sz="1200" kern="1200" dirty="0" smtClean="0">
                <a:solidFill>
                  <a:schemeClr val="tx1"/>
                </a:solidFill>
                <a:latin typeface="+mj-ea"/>
                <a:ea typeface="+mn-ea"/>
                <a:cs typeface="+mn-cs"/>
              </a:rPr>
              <a:t>什</a:t>
            </a:r>
            <a:r>
              <a:rPr lang="zh-TW" altLang="zh-TW" sz="1200" kern="1200" dirty="0" smtClean="0">
                <a:solidFill>
                  <a:schemeClr val="tx1"/>
                </a:solidFill>
                <a:effectLst/>
                <a:latin typeface="+mn-lt"/>
                <a:ea typeface="+mn-ea"/>
                <a:cs typeface="+mn-cs"/>
              </a:rPr>
              <a:t>別？</a:t>
            </a:r>
            <a:r>
              <a:rPr lang="en-US" altLang="zh-TW" sz="1200" kern="1200" dirty="0" smtClean="0">
                <a:solidFill>
                  <a:schemeClr val="tx1"/>
                </a:solidFill>
                <a:effectLst/>
                <a:latin typeface="+mn-lt"/>
                <a:ea typeface="+mn-ea"/>
                <a:cs typeface="+mn-cs"/>
              </a:rPr>
              <a:t>(</a:t>
            </a:r>
            <a:r>
              <a:rPr lang="zh-TW" altLang="zh-TW" sz="1200" kern="1200" dirty="0" smtClean="0">
                <a:solidFill>
                  <a:schemeClr val="tx1"/>
                </a:solidFill>
                <a:effectLst/>
                <a:latin typeface="+mn-lt"/>
                <a:ea typeface="+mn-ea"/>
                <a:cs typeface="+mn-cs"/>
              </a:rPr>
              <a:t>直播影片的無法後製特性與可以直接與觀眾互動或即時回應觀眾的特性，是非直播的影片難以辦到的</a:t>
            </a:r>
            <a:r>
              <a:rPr lang="en-US" altLang="zh-TW" sz="1200" kern="1200" dirty="0" smtClean="0">
                <a:solidFill>
                  <a:schemeClr val="tx1"/>
                </a:solidFill>
                <a:effectLst/>
                <a:latin typeface="+mn-lt"/>
                <a:ea typeface="+mn-ea"/>
                <a:cs typeface="+mn-cs"/>
              </a:rPr>
              <a:t>)</a:t>
            </a:r>
            <a:endParaRPr lang="en-US" altLang="zh-TW" sz="1200" kern="1200" dirty="0" smtClean="0">
              <a:solidFill>
                <a:schemeClr val="tx1"/>
              </a:solidFill>
              <a:latin typeface="+mn-lt"/>
              <a:ea typeface="+mn-ea"/>
              <a:cs typeface="+mn-cs"/>
            </a:endParaRPr>
          </a:p>
          <a:p>
            <a:pPr lvl="0"/>
            <a:r>
              <a:rPr lang="en-US" altLang="zh-TW" sz="1200" kern="1200" dirty="0" smtClean="0">
                <a:solidFill>
                  <a:schemeClr val="tx1"/>
                </a:solidFill>
                <a:latin typeface="+mn-lt"/>
                <a:ea typeface="+mn-ea"/>
                <a:cs typeface="+mn-cs"/>
              </a:rPr>
              <a:t>※</a:t>
            </a:r>
            <a:r>
              <a:rPr lang="zh-TW" altLang="zh-TW" sz="1200" kern="1200" dirty="0" smtClean="0">
                <a:solidFill>
                  <a:schemeClr val="tx1"/>
                </a:solidFill>
                <a:effectLst/>
                <a:latin typeface="+mn-lt"/>
                <a:ea typeface="+mn-ea"/>
                <a:cs typeface="+mn-cs"/>
              </a:rPr>
              <a:t>請學生想想，直播的興起跟傳播科技的演變有甚麼關係？</a:t>
            </a:r>
            <a:r>
              <a:rPr lang="en-US" altLang="zh-TW" sz="1200" kern="1200" dirty="0" smtClean="0">
                <a:solidFill>
                  <a:schemeClr val="tx1"/>
                </a:solidFill>
                <a:effectLst/>
                <a:latin typeface="+mn-lt"/>
                <a:ea typeface="+mn-ea"/>
                <a:cs typeface="+mn-cs"/>
              </a:rPr>
              <a:t>(</a:t>
            </a:r>
            <a:r>
              <a:rPr lang="zh-TW" altLang="zh-TW" sz="1200" kern="1200" dirty="0" smtClean="0">
                <a:solidFill>
                  <a:schemeClr val="tx1"/>
                </a:solidFill>
                <a:effectLst/>
                <a:latin typeface="+mn-lt"/>
                <a:ea typeface="+mn-ea"/>
                <a:cs typeface="+mn-cs"/>
              </a:rPr>
              <a:t>低成本的傳播科技普及，如手機、平板、筆記型電腦，以及各式網路直播平臺的出現，如</a:t>
            </a:r>
            <a:r>
              <a:rPr lang="en-US" altLang="zh-TW" sz="1200" kern="1200" dirty="0" smtClean="0">
                <a:solidFill>
                  <a:schemeClr val="tx1"/>
                </a:solidFill>
                <a:effectLst/>
                <a:latin typeface="+mn-lt"/>
                <a:ea typeface="+mn-ea"/>
                <a:cs typeface="+mn-cs"/>
              </a:rPr>
              <a:t>FB</a:t>
            </a:r>
            <a:r>
              <a:rPr lang="zh-TW" altLang="zh-TW" sz="1200" kern="1200" dirty="0" smtClean="0">
                <a:solidFill>
                  <a:schemeClr val="tx1"/>
                </a:solidFill>
                <a:effectLst/>
                <a:latin typeface="+mn-lt"/>
                <a:ea typeface="+mn-ea"/>
                <a:cs typeface="+mn-cs"/>
              </a:rPr>
              <a:t>、</a:t>
            </a:r>
            <a:r>
              <a:rPr lang="en-US" altLang="zh-TW" sz="1200" kern="1200" dirty="0" smtClean="0">
                <a:solidFill>
                  <a:schemeClr val="tx1"/>
                </a:solidFill>
                <a:effectLst/>
                <a:latin typeface="+mn-lt"/>
                <a:ea typeface="+mn-ea"/>
                <a:cs typeface="+mn-cs"/>
              </a:rPr>
              <a:t>YouTube</a:t>
            </a:r>
            <a:r>
              <a:rPr lang="zh-TW" altLang="zh-TW" sz="1200" kern="1200" dirty="0" smtClean="0">
                <a:solidFill>
                  <a:schemeClr val="tx1"/>
                </a:solidFill>
                <a:effectLst/>
                <a:latin typeface="+mn-lt"/>
                <a:ea typeface="+mn-ea"/>
                <a:cs typeface="+mn-cs"/>
              </a:rPr>
              <a:t>、</a:t>
            </a:r>
            <a:r>
              <a:rPr lang="en-US" altLang="zh-TW" sz="1200" kern="1200" dirty="0" smtClean="0">
                <a:solidFill>
                  <a:schemeClr val="tx1"/>
                </a:solidFill>
                <a:effectLst/>
                <a:latin typeface="+mn-lt"/>
                <a:ea typeface="+mn-ea"/>
                <a:cs typeface="+mn-cs"/>
              </a:rPr>
              <a:t>Live.me</a:t>
            </a:r>
            <a:r>
              <a:rPr lang="zh-TW" altLang="zh-TW" sz="1200" kern="1200" dirty="0" smtClean="0">
                <a:solidFill>
                  <a:schemeClr val="tx1"/>
                </a:solidFill>
                <a:effectLst/>
                <a:latin typeface="+mn-lt"/>
                <a:ea typeface="+mn-ea"/>
                <a:cs typeface="+mn-cs"/>
              </a:rPr>
              <a:t>、</a:t>
            </a:r>
            <a:r>
              <a:rPr lang="en-US" altLang="zh-TW" sz="1200" kern="1200" dirty="0" err="1" smtClean="0">
                <a:solidFill>
                  <a:schemeClr val="tx1"/>
                </a:solidFill>
                <a:effectLst/>
                <a:latin typeface="+mn-lt"/>
                <a:ea typeface="+mn-ea"/>
                <a:cs typeface="+mn-cs"/>
              </a:rPr>
              <a:t>MeMe</a:t>
            </a:r>
            <a:r>
              <a:rPr lang="zh-TW" altLang="zh-TW" sz="1200" kern="1200" dirty="0" smtClean="0">
                <a:solidFill>
                  <a:schemeClr val="tx1"/>
                </a:solidFill>
                <a:effectLst/>
                <a:latin typeface="+mn-lt"/>
                <a:ea typeface="+mn-ea"/>
                <a:cs typeface="+mn-cs"/>
              </a:rPr>
              <a:t>，讓每個人都可以成為直播影片的主角</a:t>
            </a:r>
            <a:r>
              <a:rPr lang="en-US" altLang="zh-TW" sz="1200" kern="1200" dirty="0" smtClean="0">
                <a:solidFill>
                  <a:schemeClr val="tx1"/>
                </a:solidFill>
                <a:effectLst/>
                <a:latin typeface="+mn-lt"/>
                <a:ea typeface="+mn-ea"/>
                <a:cs typeface="+mn-cs"/>
              </a:rPr>
              <a:t>)</a:t>
            </a:r>
            <a:endParaRPr lang="zh-TW" altLang="zh-TW" sz="1200" kern="1200" dirty="0" smtClean="0">
              <a:solidFill>
                <a:schemeClr val="tx1"/>
              </a:solidFill>
              <a:effectLst/>
              <a:latin typeface="+mn-lt"/>
              <a:ea typeface="+mn-ea"/>
              <a:cs typeface="+mn-cs"/>
            </a:endParaRPr>
          </a:p>
          <a:p>
            <a:pPr lvl="0"/>
            <a:endParaRPr lang="zh-TW" altLang="zh-TW" sz="1200" kern="1200" dirty="0">
              <a:solidFill>
                <a:schemeClr val="tx1"/>
              </a:solidFill>
              <a:effectLst/>
              <a:latin typeface="+mn-lt"/>
              <a:ea typeface="+mn-ea"/>
              <a:cs typeface="+mn-cs"/>
            </a:endParaRPr>
          </a:p>
        </p:txBody>
      </p:sp>
      <p:sp>
        <p:nvSpPr>
          <p:cNvPr id="20484"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8DAC61E-12D3-44ED-968F-AF5C28BA6851}" type="slidenum">
              <a:rPr lang="zh-TW" altLang="en-US" smtClean="0">
                <a:ea typeface="新細明體" pitchFamily="18" charset="-120"/>
              </a:rPr>
              <a:pPr/>
              <a:t>7</a:t>
            </a:fld>
            <a:endParaRPr lang="zh-TW" altLang="en-US" smtClean="0">
              <a:ea typeface="新細明體" pitchFamily="18" charset="-12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20483" name="備忘稿版面配置區 2"/>
          <p:cNvSpPr>
            <a:spLocks noGrp="1"/>
          </p:cNvSpPr>
          <p:nvPr>
            <p:ph type="body" idx="1"/>
          </p:nvPr>
        </p:nvSpPr>
        <p:spPr bwMode="auto">
          <a:noFill/>
        </p:spPr>
        <p:txBody>
          <a:bodyPr wrap="square" numCol="1" anchor="t" anchorCtr="0" compatLnSpc="1">
            <a:prstTxWarp prst="textNoShape">
              <a:avLst/>
            </a:prstTxWarp>
          </a:bodyPr>
          <a:lstStyle/>
          <a:p>
            <a:pPr lvl="0"/>
            <a:r>
              <a:rPr lang="en-US" altLang="zh-TW" sz="1200" kern="1200" dirty="0" smtClean="0">
                <a:solidFill>
                  <a:schemeClr val="tx1"/>
                </a:solidFill>
                <a:latin typeface="+mn-lt"/>
                <a:ea typeface="+mn-ea"/>
                <a:cs typeface="+mn-cs"/>
              </a:rPr>
              <a:t>※</a:t>
            </a:r>
            <a:r>
              <a:rPr lang="zh-TW" altLang="en-US" sz="1200" kern="1200" dirty="0" smtClean="0">
                <a:solidFill>
                  <a:schemeClr val="tx1"/>
                </a:solidFill>
                <a:effectLst/>
                <a:latin typeface="+mn-lt"/>
                <a:ea typeface="+mn-ea"/>
                <a:cs typeface="+mn-cs"/>
              </a:rPr>
              <a:t>教</a:t>
            </a:r>
            <a:r>
              <a:rPr lang="zh-TW" altLang="zh-TW" sz="1200" kern="1200" dirty="0" smtClean="0">
                <a:solidFill>
                  <a:schemeClr val="tx1"/>
                </a:solidFill>
                <a:effectLst/>
                <a:latin typeface="+mn-lt"/>
                <a:ea typeface="+mn-ea"/>
                <a:cs typeface="+mn-cs"/>
              </a:rPr>
              <a:t>師說明，正由於直播影片的即時性，所以許多需要如實呈現的重要事件，如頒獎典禮、體育賽事、電玩競賽戰況、公聽會等等議題都會使用直播的方式呈現在網路上。</a:t>
            </a:r>
            <a:endParaRPr lang="zh-TW" altLang="zh-TW" sz="1200" kern="1200" dirty="0">
              <a:solidFill>
                <a:schemeClr val="tx1"/>
              </a:solidFill>
              <a:effectLst/>
              <a:latin typeface="+mn-lt"/>
              <a:ea typeface="+mn-ea"/>
              <a:cs typeface="+mn-cs"/>
            </a:endParaRPr>
          </a:p>
        </p:txBody>
      </p:sp>
      <p:sp>
        <p:nvSpPr>
          <p:cNvPr id="20484"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8DAC61E-12D3-44ED-968F-AF5C28BA6851}" type="slidenum">
              <a:rPr lang="zh-TW" altLang="en-US" smtClean="0">
                <a:ea typeface="新細明體" pitchFamily="18" charset="-120"/>
              </a:rPr>
              <a:pPr/>
              <a:t>8</a:t>
            </a:fld>
            <a:endParaRPr lang="zh-TW" altLang="en-US" smtClean="0">
              <a:ea typeface="新細明體" pitchFamily="18" charset="-12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20483" name="備忘稿版面配置區 2"/>
          <p:cNvSpPr>
            <a:spLocks noGrp="1"/>
          </p:cNvSpPr>
          <p:nvPr>
            <p:ph type="body" idx="1"/>
          </p:nvPr>
        </p:nvSpPr>
        <p:spPr bwMode="auto">
          <a:noFill/>
        </p:spPr>
        <p:txBody>
          <a:bodyPr wrap="square" numCol="1" anchor="t" anchorCtr="0" compatLnSpc="1">
            <a:prstTxWarp prst="textNoShape">
              <a:avLst/>
            </a:prstTxWarp>
          </a:bodyPr>
          <a:lstStyle/>
          <a:p>
            <a:pPr lvl="0"/>
            <a:r>
              <a:rPr lang="en-US" altLang="zh-TW" sz="1200" kern="1200" dirty="0" smtClean="0">
                <a:solidFill>
                  <a:schemeClr val="tx1"/>
                </a:solidFill>
                <a:latin typeface="+mn-lt"/>
                <a:ea typeface="+mn-ea"/>
                <a:cs typeface="+mn-cs"/>
              </a:rPr>
              <a:t>※</a:t>
            </a:r>
            <a:r>
              <a:rPr lang="zh-TW" altLang="zh-TW" sz="1200" kern="1200" dirty="0" smtClean="0">
                <a:solidFill>
                  <a:schemeClr val="tx1"/>
                </a:solidFill>
                <a:effectLst/>
                <a:latin typeface="+mn-lt"/>
                <a:ea typeface="+mn-ea"/>
                <a:cs typeface="+mn-cs"/>
              </a:rPr>
              <a:t>由於直播的風潮的風行，也讓許多人嗅到商機，利用直播的特性開啟商業活動的進行，打造新型的商業模式及網路紅人。</a:t>
            </a:r>
            <a:r>
              <a:rPr lang="en-US" altLang="zh-TW" sz="1200" kern="1200" dirty="0" smtClean="0">
                <a:solidFill>
                  <a:schemeClr val="tx1"/>
                </a:solidFill>
                <a:effectLst/>
                <a:latin typeface="+mn-lt"/>
                <a:ea typeface="+mn-ea"/>
                <a:cs typeface="+mn-cs"/>
              </a:rPr>
              <a:t>(</a:t>
            </a:r>
            <a:r>
              <a:rPr lang="zh-TW" altLang="zh-TW" sz="1200" kern="1200" dirty="0" smtClean="0">
                <a:solidFill>
                  <a:schemeClr val="tx1"/>
                </a:solidFill>
                <a:effectLst/>
                <a:latin typeface="+mn-lt"/>
                <a:ea typeface="+mn-ea"/>
                <a:cs typeface="+mn-cs"/>
              </a:rPr>
              <a:t>教師可透過以下新聞及影片進行說明：</a:t>
            </a:r>
            <a:r>
              <a:rPr lang="en-US" altLang="zh-TW" sz="1200" u="sng" kern="1200" dirty="0" err="1" smtClean="0">
                <a:solidFill>
                  <a:schemeClr val="tx1"/>
                </a:solidFill>
                <a:effectLst/>
                <a:latin typeface="+mn-lt"/>
                <a:ea typeface="+mn-ea"/>
                <a:cs typeface="+mn-cs"/>
                <a:hlinkClick r:id="rId3"/>
              </a:rPr>
              <a:t>新聞深一度／直播「錢力」無窮</a:t>
            </a:r>
            <a:r>
              <a:rPr lang="en-US" altLang="zh-TW" sz="1200" u="sng" kern="1200" dirty="0" smtClean="0">
                <a:solidFill>
                  <a:schemeClr val="tx1"/>
                </a:solidFill>
                <a:effectLst/>
                <a:latin typeface="+mn-lt"/>
                <a:ea typeface="+mn-ea"/>
                <a:cs typeface="+mn-cs"/>
                <a:hlinkClick r:id="rId3"/>
              </a:rPr>
              <a:t>　商機年破10億</a:t>
            </a:r>
            <a:r>
              <a:rPr lang="zh-TW" altLang="zh-TW" sz="1200" kern="1200" dirty="0" smtClean="0">
                <a:solidFill>
                  <a:schemeClr val="tx1"/>
                </a:solidFill>
                <a:effectLst/>
                <a:latin typeface="+mn-lt"/>
                <a:ea typeface="+mn-ea"/>
                <a:cs typeface="+mn-cs"/>
              </a:rPr>
              <a:t>，高秋萍、張峻德，三立新聞網，</a:t>
            </a:r>
            <a:r>
              <a:rPr lang="en-US" altLang="zh-TW" sz="1200" kern="1200" dirty="0" smtClean="0">
                <a:solidFill>
                  <a:schemeClr val="tx1"/>
                </a:solidFill>
                <a:effectLst/>
                <a:latin typeface="+mn-lt"/>
                <a:ea typeface="+mn-ea"/>
                <a:cs typeface="+mn-cs"/>
              </a:rPr>
              <a:t>2016</a:t>
            </a:r>
            <a:r>
              <a:rPr lang="zh-TW" altLang="zh-TW" sz="1200" kern="1200" dirty="0" smtClean="0">
                <a:solidFill>
                  <a:schemeClr val="tx1"/>
                </a:solidFill>
                <a:effectLst/>
                <a:latin typeface="+mn-lt"/>
                <a:ea typeface="+mn-ea"/>
                <a:cs typeface="+mn-cs"/>
              </a:rPr>
              <a:t>年</a:t>
            </a:r>
            <a:r>
              <a:rPr lang="en-US" altLang="zh-TW" sz="1200" kern="1200" dirty="0" smtClean="0">
                <a:solidFill>
                  <a:schemeClr val="tx1"/>
                </a:solidFill>
                <a:effectLst/>
                <a:latin typeface="+mn-lt"/>
                <a:ea typeface="+mn-ea"/>
                <a:cs typeface="+mn-cs"/>
              </a:rPr>
              <a:t>12</a:t>
            </a:r>
            <a:r>
              <a:rPr lang="zh-TW" altLang="zh-TW" sz="1200" kern="1200" dirty="0" smtClean="0">
                <a:solidFill>
                  <a:schemeClr val="tx1"/>
                </a:solidFill>
                <a:effectLst/>
                <a:latin typeface="+mn-lt"/>
                <a:ea typeface="+mn-ea"/>
                <a:cs typeface="+mn-cs"/>
              </a:rPr>
              <a:t>月</a:t>
            </a:r>
            <a:r>
              <a:rPr lang="en-US" altLang="zh-TW" sz="1200" kern="1200" dirty="0" smtClean="0">
                <a:solidFill>
                  <a:schemeClr val="tx1"/>
                </a:solidFill>
                <a:effectLst/>
                <a:latin typeface="+mn-lt"/>
                <a:ea typeface="+mn-ea"/>
                <a:cs typeface="+mn-cs"/>
              </a:rPr>
              <a:t>27</a:t>
            </a:r>
            <a:r>
              <a:rPr lang="zh-TW" altLang="zh-TW" sz="1200" kern="1200" dirty="0" smtClean="0">
                <a:solidFill>
                  <a:schemeClr val="tx1"/>
                </a:solidFill>
                <a:effectLst/>
                <a:latin typeface="+mn-lt"/>
                <a:ea typeface="+mn-ea"/>
                <a:cs typeface="+mn-cs"/>
              </a:rPr>
              <a:t>日</a:t>
            </a:r>
            <a:r>
              <a:rPr lang="en-US" altLang="zh-TW" sz="1200" kern="1200" dirty="0" smtClean="0">
                <a:solidFill>
                  <a:schemeClr val="tx1"/>
                </a:solidFill>
                <a:effectLst/>
                <a:latin typeface="+mn-lt"/>
                <a:ea typeface="+mn-ea"/>
                <a:cs typeface="+mn-cs"/>
              </a:rPr>
              <a:t>)</a:t>
            </a:r>
            <a:r>
              <a:rPr lang="en-US" altLang="zh-TW" sz="1200" u="sng" kern="1200" dirty="0" smtClean="0">
                <a:solidFill>
                  <a:schemeClr val="tx1"/>
                </a:solidFill>
                <a:effectLst/>
                <a:latin typeface="+mn-lt"/>
                <a:ea typeface="+mn-ea"/>
                <a:cs typeface="+mn-cs"/>
              </a:rPr>
              <a:t> (http://www.setn.com/News.aspx?NewsID=210964)</a:t>
            </a:r>
            <a:endParaRPr lang="zh-TW" altLang="zh-TW" sz="1200" kern="1200" dirty="0" smtClean="0">
              <a:solidFill>
                <a:schemeClr val="tx1"/>
              </a:solidFill>
              <a:effectLst/>
              <a:latin typeface="+mn-lt"/>
              <a:ea typeface="+mn-ea"/>
              <a:cs typeface="+mn-cs"/>
            </a:endParaRPr>
          </a:p>
          <a:p>
            <a:pPr lvl="0"/>
            <a:endParaRPr lang="zh-TW" altLang="zh-TW" sz="1200" kern="1200" dirty="0">
              <a:solidFill>
                <a:schemeClr val="tx1"/>
              </a:solidFill>
              <a:effectLst/>
              <a:latin typeface="+mn-lt"/>
              <a:ea typeface="+mn-ea"/>
              <a:cs typeface="+mn-cs"/>
            </a:endParaRPr>
          </a:p>
        </p:txBody>
      </p:sp>
      <p:sp>
        <p:nvSpPr>
          <p:cNvPr id="20484"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8DAC61E-12D3-44ED-968F-AF5C28BA6851}" type="slidenum">
              <a:rPr lang="zh-TW" altLang="en-US" smtClean="0">
                <a:ea typeface="新細明體" pitchFamily="18" charset="-120"/>
              </a:rPr>
              <a:pPr/>
              <a:t>9</a:t>
            </a:fld>
            <a:endParaRPr lang="zh-TW" altLang="en-US" smtClean="0">
              <a:ea typeface="新細明體" pitchFamily="18" charset="-12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bg>
      <p:bgRef idx="1003">
        <a:schemeClr val="bg1"/>
      </p:bgRef>
    </p:bg>
    <p:spTree>
      <p:nvGrpSpPr>
        <p:cNvPr id="1" name=""/>
        <p:cNvGrpSpPr/>
        <p:nvPr/>
      </p:nvGrpSpPr>
      <p:grpSpPr>
        <a:xfrm>
          <a:off x="0" y="0"/>
          <a:ext cx="0" cy="0"/>
          <a:chOff x="0" y="0"/>
          <a:chExt cx="0" cy="0"/>
        </a:xfrm>
      </p:grpSpPr>
      <p:sp>
        <p:nvSpPr>
          <p:cNvPr id="4" name="矩形 3"/>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kumimoji="0" lang="en-US"/>
          </a:p>
        </p:txBody>
      </p:sp>
      <p:sp useBgFill="1">
        <p:nvSpPr>
          <p:cNvPr id="5" name="圓角矩形 4"/>
          <p:cNvSpPr/>
          <p:nvPr/>
        </p:nvSpPr>
        <p:spPr>
          <a:xfrm>
            <a:off x="65088" y="69850"/>
            <a:ext cx="9013825" cy="6691313"/>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defRPr/>
            </a:pPr>
            <a:endParaRPr kumimoji="0" lang="en-US"/>
          </a:p>
        </p:txBody>
      </p:sp>
      <p:sp>
        <p:nvSpPr>
          <p:cNvPr id="6" name="矩形 5"/>
          <p:cNvSpPr/>
          <p:nvPr/>
        </p:nvSpPr>
        <p:spPr>
          <a:xfrm>
            <a:off x="63500" y="1449388"/>
            <a:ext cx="9020175" cy="15271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p>
        </p:txBody>
      </p:sp>
      <p:sp>
        <p:nvSpPr>
          <p:cNvPr id="7" name="矩形 6"/>
          <p:cNvSpPr/>
          <p:nvPr/>
        </p:nvSpPr>
        <p:spPr>
          <a:xfrm>
            <a:off x="63500" y="1397000"/>
            <a:ext cx="9020175" cy="12065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p>
        </p:txBody>
      </p:sp>
      <p:sp>
        <p:nvSpPr>
          <p:cNvPr id="10" name="矩形 9"/>
          <p:cNvSpPr/>
          <p:nvPr/>
        </p:nvSpPr>
        <p:spPr>
          <a:xfrm>
            <a:off x="63500" y="2976563"/>
            <a:ext cx="9020175" cy="1111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p>
        </p:txBody>
      </p:sp>
      <p:sp>
        <p:nvSpPr>
          <p:cNvPr id="9" name="副標題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zh-TW" altLang="en-US" smtClean="0"/>
              <a:t>按一下以編輯母片副標題樣式</a:t>
            </a:r>
            <a:endParaRPr lang="en-US"/>
          </a:p>
        </p:txBody>
      </p:sp>
      <p:sp>
        <p:nvSpPr>
          <p:cNvPr id="8" name="標題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lang="zh-TW" altLang="en-US" smtClean="0"/>
              <a:t>按一下以編輯母片標題樣式</a:t>
            </a:r>
            <a:endParaRPr lang="en-US"/>
          </a:p>
        </p:txBody>
      </p:sp>
      <p:sp>
        <p:nvSpPr>
          <p:cNvPr id="11" name="日期版面配置區 27"/>
          <p:cNvSpPr>
            <a:spLocks noGrp="1"/>
          </p:cNvSpPr>
          <p:nvPr>
            <p:ph type="dt" sz="half" idx="10"/>
          </p:nvPr>
        </p:nvSpPr>
        <p:spPr/>
        <p:txBody>
          <a:bodyPr/>
          <a:lstStyle>
            <a:lvl1pPr>
              <a:defRPr/>
            </a:lvl1pPr>
          </a:lstStyle>
          <a:p>
            <a:pPr>
              <a:defRPr/>
            </a:pPr>
            <a:fld id="{0A7F215D-D90D-4439-89D2-A7512F25A2ED}" type="datetimeFigureOut">
              <a:rPr lang="zh-TW" altLang="en-US"/>
              <a:pPr>
                <a:defRPr/>
              </a:pPr>
              <a:t>2017/6/14</a:t>
            </a:fld>
            <a:endParaRPr lang="zh-TW" altLang="en-US"/>
          </a:p>
        </p:txBody>
      </p:sp>
      <p:sp>
        <p:nvSpPr>
          <p:cNvPr id="12" name="頁尾版面配置區 16"/>
          <p:cNvSpPr>
            <a:spLocks noGrp="1"/>
          </p:cNvSpPr>
          <p:nvPr>
            <p:ph type="ftr" sz="quarter" idx="11"/>
          </p:nvPr>
        </p:nvSpPr>
        <p:spPr/>
        <p:txBody>
          <a:bodyPr/>
          <a:lstStyle>
            <a:lvl1pPr>
              <a:defRPr/>
            </a:lvl1pPr>
          </a:lstStyle>
          <a:p>
            <a:pPr>
              <a:defRPr/>
            </a:pPr>
            <a:endParaRPr lang="zh-TW" altLang="en-US"/>
          </a:p>
        </p:txBody>
      </p:sp>
      <p:sp>
        <p:nvSpPr>
          <p:cNvPr id="13" name="投影片編號版面配置區 28"/>
          <p:cNvSpPr>
            <a:spLocks noGrp="1"/>
          </p:cNvSpPr>
          <p:nvPr>
            <p:ph type="sldNum" sz="quarter" idx="12"/>
          </p:nvPr>
        </p:nvSpPr>
        <p:spPr/>
        <p:txBody>
          <a:bodyPr/>
          <a:lstStyle>
            <a:lvl1pPr>
              <a:defRPr sz="1400">
                <a:solidFill>
                  <a:srgbClr val="FFFFFF"/>
                </a:solidFill>
              </a:defRPr>
            </a:lvl1pPr>
          </a:lstStyle>
          <a:p>
            <a:pPr>
              <a:defRPr/>
            </a:pPr>
            <a:fld id="{D7F4927D-CF67-4E93-87A6-57F71C23A527}" type="slidenum">
              <a:rPr lang="zh-TW" altLang="en-US"/>
              <a:pPr>
                <a:defRPr/>
              </a:pPr>
              <a:t>‹#›</a:t>
            </a:fld>
            <a:endParaRPr lang="zh-TW"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日期版面配置區 13"/>
          <p:cNvSpPr>
            <a:spLocks noGrp="1"/>
          </p:cNvSpPr>
          <p:nvPr>
            <p:ph type="dt" sz="half" idx="10"/>
          </p:nvPr>
        </p:nvSpPr>
        <p:spPr/>
        <p:txBody>
          <a:bodyPr/>
          <a:lstStyle>
            <a:lvl1pPr>
              <a:defRPr/>
            </a:lvl1pPr>
          </a:lstStyle>
          <a:p>
            <a:pPr>
              <a:defRPr/>
            </a:pPr>
            <a:fld id="{789610A8-3E66-449D-A576-F77B6B957C7E}" type="datetimeFigureOut">
              <a:rPr lang="zh-TW" altLang="en-US"/>
              <a:pPr>
                <a:defRPr/>
              </a:pPr>
              <a:t>2017/6/14</a:t>
            </a:fld>
            <a:endParaRPr lang="zh-TW" altLang="en-US"/>
          </a:p>
        </p:txBody>
      </p:sp>
      <p:sp>
        <p:nvSpPr>
          <p:cNvPr id="5" name="頁尾版面配置區 2"/>
          <p:cNvSpPr>
            <a:spLocks noGrp="1"/>
          </p:cNvSpPr>
          <p:nvPr>
            <p:ph type="ftr" sz="quarter" idx="11"/>
          </p:nvPr>
        </p:nvSpPr>
        <p:spPr/>
        <p:txBody>
          <a:bodyPr/>
          <a:lstStyle>
            <a:lvl1pPr>
              <a:defRPr/>
            </a:lvl1pPr>
          </a:lstStyle>
          <a:p>
            <a:pPr>
              <a:defRPr/>
            </a:pPr>
            <a:endParaRPr lang="zh-TW" altLang="en-US"/>
          </a:p>
        </p:txBody>
      </p:sp>
      <p:sp>
        <p:nvSpPr>
          <p:cNvPr id="6" name="投影片編號版面配置區 22"/>
          <p:cNvSpPr>
            <a:spLocks noGrp="1"/>
          </p:cNvSpPr>
          <p:nvPr>
            <p:ph type="sldNum" sz="quarter" idx="12"/>
          </p:nvPr>
        </p:nvSpPr>
        <p:spPr/>
        <p:txBody>
          <a:bodyPr/>
          <a:lstStyle>
            <a:lvl1pPr>
              <a:defRPr/>
            </a:lvl1pPr>
          </a:lstStyle>
          <a:p>
            <a:pPr>
              <a:defRPr/>
            </a:pPr>
            <a:fld id="{B7BEFF72-EE28-41DE-8D05-892F29830251}" type="slidenum">
              <a:rPr lang="zh-TW" altLang="en-US"/>
              <a:pPr>
                <a:defRPr/>
              </a:pPr>
              <a:t>‹#›</a:t>
            </a:fld>
            <a:endParaRPr lang="zh-TW"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41"/>
            <a:ext cx="2011680" cy="5851525"/>
          </a:xfrm>
        </p:spPr>
        <p:txBody>
          <a:bodyPr vert="eaVert"/>
          <a:lstStyle/>
          <a:p>
            <a:r>
              <a:rPr lang="zh-TW" altLang="en-US" smtClean="0"/>
              <a:t>按一下以編輯母片標題樣式</a:t>
            </a:r>
            <a:endParaRPr lang="en-US"/>
          </a:p>
        </p:txBody>
      </p:sp>
      <p:sp>
        <p:nvSpPr>
          <p:cNvPr id="3" name="直排文字版面配置區 2"/>
          <p:cNvSpPr>
            <a:spLocks noGrp="1"/>
          </p:cNvSpPr>
          <p:nvPr>
            <p:ph type="body" orient="vert" idx="1"/>
          </p:nvPr>
        </p:nvSpPr>
        <p:spPr>
          <a:xfrm>
            <a:off x="914400" y="274640"/>
            <a:ext cx="55626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日期版面配置區 13"/>
          <p:cNvSpPr>
            <a:spLocks noGrp="1"/>
          </p:cNvSpPr>
          <p:nvPr>
            <p:ph type="dt" sz="half" idx="10"/>
          </p:nvPr>
        </p:nvSpPr>
        <p:spPr/>
        <p:txBody>
          <a:bodyPr/>
          <a:lstStyle>
            <a:lvl1pPr>
              <a:defRPr/>
            </a:lvl1pPr>
          </a:lstStyle>
          <a:p>
            <a:pPr>
              <a:defRPr/>
            </a:pPr>
            <a:fld id="{A376104D-C71E-4B1F-889C-AC4613B4406A}" type="datetimeFigureOut">
              <a:rPr lang="zh-TW" altLang="en-US"/>
              <a:pPr>
                <a:defRPr/>
              </a:pPr>
              <a:t>2017/6/14</a:t>
            </a:fld>
            <a:endParaRPr lang="zh-TW" altLang="en-US"/>
          </a:p>
        </p:txBody>
      </p:sp>
      <p:sp>
        <p:nvSpPr>
          <p:cNvPr id="5" name="頁尾版面配置區 2"/>
          <p:cNvSpPr>
            <a:spLocks noGrp="1"/>
          </p:cNvSpPr>
          <p:nvPr>
            <p:ph type="ftr" sz="quarter" idx="11"/>
          </p:nvPr>
        </p:nvSpPr>
        <p:spPr/>
        <p:txBody>
          <a:bodyPr/>
          <a:lstStyle>
            <a:lvl1pPr>
              <a:defRPr/>
            </a:lvl1pPr>
          </a:lstStyle>
          <a:p>
            <a:pPr>
              <a:defRPr/>
            </a:pPr>
            <a:endParaRPr lang="zh-TW" altLang="en-US"/>
          </a:p>
        </p:txBody>
      </p:sp>
      <p:sp>
        <p:nvSpPr>
          <p:cNvPr id="6" name="投影片編號版面配置區 22"/>
          <p:cNvSpPr>
            <a:spLocks noGrp="1"/>
          </p:cNvSpPr>
          <p:nvPr>
            <p:ph type="sldNum" sz="quarter" idx="12"/>
          </p:nvPr>
        </p:nvSpPr>
        <p:spPr/>
        <p:txBody>
          <a:bodyPr/>
          <a:lstStyle>
            <a:lvl1pPr>
              <a:defRPr/>
            </a:lvl1pPr>
          </a:lstStyle>
          <a:p>
            <a:pPr>
              <a:defRPr/>
            </a:pPr>
            <a:fld id="{20BD704B-4F19-46AD-AED8-5A6E04BE41C0}" type="slidenum">
              <a:rPr lang="zh-TW" altLang="en-US"/>
              <a:pPr>
                <a:defRPr/>
              </a:pPr>
              <a:t>‹#›</a:t>
            </a:fld>
            <a:endParaRPr lang="zh-TW"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en-US"/>
          </a:p>
        </p:txBody>
      </p:sp>
      <p:sp>
        <p:nvSpPr>
          <p:cNvPr id="8" name="內容版面配置區 7"/>
          <p:cNvSpPr>
            <a:spLocks noGrp="1"/>
          </p:cNvSpPr>
          <p:nvPr>
            <p:ph sz="quarter" idx="1"/>
          </p:nvPr>
        </p:nvSpPr>
        <p:spPr>
          <a:xfrm>
            <a:off x="914400" y="1447800"/>
            <a:ext cx="7772400" cy="45720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日期版面配置區 13"/>
          <p:cNvSpPr>
            <a:spLocks noGrp="1"/>
          </p:cNvSpPr>
          <p:nvPr>
            <p:ph type="dt" sz="half" idx="10"/>
          </p:nvPr>
        </p:nvSpPr>
        <p:spPr/>
        <p:txBody>
          <a:bodyPr/>
          <a:lstStyle>
            <a:lvl1pPr>
              <a:defRPr/>
            </a:lvl1pPr>
          </a:lstStyle>
          <a:p>
            <a:pPr>
              <a:defRPr/>
            </a:pPr>
            <a:fld id="{FFFF514D-7A96-49F1-A54F-A2FBE3FCE9AD}" type="datetimeFigureOut">
              <a:rPr lang="zh-TW" altLang="en-US"/>
              <a:pPr>
                <a:defRPr/>
              </a:pPr>
              <a:t>2017/6/14</a:t>
            </a:fld>
            <a:endParaRPr lang="zh-TW" altLang="en-US"/>
          </a:p>
        </p:txBody>
      </p:sp>
      <p:sp>
        <p:nvSpPr>
          <p:cNvPr id="5" name="頁尾版面配置區 2"/>
          <p:cNvSpPr>
            <a:spLocks noGrp="1"/>
          </p:cNvSpPr>
          <p:nvPr>
            <p:ph type="ftr" sz="quarter" idx="11"/>
          </p:nvPr>
        </p:nvSpPr>
        <p:spPr/>
        <p:txBody>
          <a:bodyPr/>
          <a:lstStyle>
            <a:lvl1pPr>
              <a:defRPr/>
            </a:lvl1pPr>
          </a:lstStyle>
          <a:p>
            <a:pPr>
              <a:defRPr/>
            </a:pPr>
            <a:endParaRPr lang="zh-TW" altLang="en-US"/>
          </a:p>
        </p:txBody>
      </p:sp>
      <p:sp>
        <p:nvSpPr>
          <p:cNvPr id="6" name="投影片編號版面配置區 22"/>
          <p:cNvSpPr>
            <a:spLocks noGrp="1"/>
          </p:cNvSpPr>
          <p:nvPr>
            <p:ph type="sldNum" sz="quarter" idx="12"/>
          </p:nvPr>
        </p:nvSpPr>
        <p:spPr/>
        <p:txBody>
          <a:bodyPr/>
          <a:lstStyle>
            <a:lvl1pPr>
              <a:defRPr/>
            </a:lvl1pPr>
          </a:lstStyle>
          <a:p>
            <a:pPr>
              <a:defRPr/>
            </a:pPr>
            <a:fld id="{488423CD-32FA-4118-8592-A3710B85328C}" type="slidenum">
              <a:rPr lang="zh-TW" altLang="en-US"/>
              <a:pPr>
                <a:defRPr/>
              </a:pPr>
              <a:t>‹#›</a:t>
            </a:fld>
            <a:endParaRPr lang="zh-TW"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區段標題">
    <p:bg>
      <p:bgRef idx="1003">
        <a:schemeClr val="bg1"/>
      </p:bgRef>
    </p:bg>
    <p:spTree>
      <p:nvGrpSpPr>
        <p:cNvPr id="1" name=""/>
        <p:cNvGrpSpPr/>
        <p:nvPr/>
      </p:nvGrpSpPr>
      <p:grpSpPr>
        <a:xfrm>
          <a:off x="0" y="0"/>
          <a:ext cx="0" cy="0"/>
          <a:chOff x="0" y="0"/>
          <a:chExt cx="0" cy="0"/>
        </a:xfrm>
      </p:grpSpPr>
      <p:sp>
        <p:nvSpPr>
          <p:cNvPr id="4" name="矩形 3"/>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kumimoji="0" lang="en-US"/>
          </a:p>
        </p:txBody>
      </p:sp>
      <p:sp useBgFill="1">
        <p:nvSpPr>
          <p:cNvPr id="5" name="圓角矩形 4"/>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a:defRPr/>
            </a:pPr>
            <a:endParaRPr kumimoji="0" lang="en-US"/>
          </a:p>
        </p:txBody>
      </p:sp>
      <p:sp>
        <p:nvSpPr>
          <p:cNvPr id="6" name="矩形 5"/>
          <p:cNvSpPr/>
          <p:nvPr/>
        </p:nvSpPr>
        <p:spPr>
          <a:xfrm flipV="1">
            <a:off x="69850" y="2376488"/>
            <a:ext cx="9013825"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p>
        </p:txBody>
      </p:sp>
      <p:sp>
        <p:nvSpPr>
          <p:cNvPr id="7" name="矩形 6"/>
          <p:cNvSpPr/>
          <p:nvPr/>
        </p:nvSpPr>
        <p:spPr>
          <a:xfrm>
            <a:off x="69850" y="2341563"/>
            <a:ext cx="9013825"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p>
        </p:txBody>
      </p:sp>
      <p:sp>
        <p:nvSpPr>
          <p:cNvPr id="8" name="矩形 7"/>
          <p:cNvSpPr/>
          <p:nvPr/>
        </p:nvSpPr>
        <p:spPr>
          <a:xfrm>
            <a:off x="68263" y="2468563"/>
            <a:ext cx="9015412" cy="4603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p>
        </p:txBody>
      </p:sp>
      <p:sp>
        <p:nvSpPr>
          <p:cNvPr id="2" name="標題 1"/>
          <p:cNvSpPr>
            <a:spLocks noGrp="1"/>
          </p:cNvSpPr>
          <p:nvPr>
            <p:ph type="title"/>
          </p:nvPr>
        </p:nvSpPr>
        <p:spPr>
          <a:xfrm>
            <a:off x="722313" y="952500"/>
            <a:ext cx="7772400" cy="1362075"/>
          </a:xfrm>
        </p:spPr>
        <p:txBody>
          <a:bodyPr/>
          <a:lstStyle>
            <a:lvl1pPr algn="l">
              <a:buNone/>
              <a:defRPr sz="4000" b="0" cap="none"/>
            </a:lvl1pPr>
          </a:lstStyle>
          <a:p>
            <a:r>
              <a:rPr lang="zh-TW" altLang="en-US" smtClean="0"/>
              <a:t>按一下以編輯母片標題樣式</a:t>
            </a:r>
            <a:endParaRPr lang="en-US"/>
          </a:p>
        </p:txBody>
      </p:sp>
      <p:sp>
        <p:nvSpPr>
          <p:cNvPr id="3" name="文字版面配置區 2"/>
          <p:cNvSpPr>
            <a:spLocks noGrp="1"/>
          </p:cNvSpPr>
          <p:nvPr>
            <p:ph type="body" idx="1"/>
          </p:nvPr>
        </p:nvSpPr>
        <p:spPr>
          <a:xfrm>
            <a:off x="722313" y="2547938"/>
            <a:ext cx="7772400" cy="1338262"/>
          </a:xfrm>
        </p:spPr>
        <p:txBody>
          <a:bodyPr/>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zh-TW" altLang="en-US" smtClean="0"/>
              <a:t>按一下以編輯母片文字樣式</a:t>
            </a:r>
          </a:p>
        </p:txBody>
      </p:sp>
      <p:sp>
        <p:nvSpPr>
          <p:cNvPr id="9" name="日期版面配置區 3"/>
          <p:cNvSpPr>
            <a:spLocks noGrp="1"/>
          </p:cNvSpPr>
          <p:nvPr>
            <p:ph type="dt" sz="half" idx="10"/>
          </p:nvPr>
        </p:nvSpPr>
        <p:spPr/>
        <p:txBody>
          <a:bodyPr/>
          <a:lstStyle>
            <a:lvl1pPr>
              <a:defRPr/>
            </a:lvl1pPr>
          </a:lstStyle>
          <a:p>
            <a:pPr>
              <a:defRPr/>
            </a:pPr>
            <a:fld id="{2BE44BEE-369F-4F6C-885C-5B59C164F90F}" type="datetimeFigureOut">
              <a:rPr lang="zh-TW" altLang="en-US"/>
              <a:pPr>
                <a:defRPr/>
              </a:pPr>
              <a:t>2017/6/14</a:t>
            </a:fld>
            <a:endParaRPr lang="zh-TW" altLang="en-US"/>
          </a:p>
        </p:txBody>
      </p:sp>
      <p:sp>
        <p:nvSpPr>
          <p:cNvPr id="10" name="頁尾版面配置區 4"/>
          <p:cNvSpPr>
            <a:spLocks noGrp="1"/>
          </p:cNvSpPr>
          <p:nvPr>
            <p:ph type="ftr" sz="quarter" idx="11"/>
          </p:nvPr>
        </p:nvSpPr>
        <p:spPr>
          <a:xfrm>
            <a:off x="800100" y="6172200"/>
            <a:ext cx="4000500" cy="457200"/>
          </a:xfrm>
        </p:spPr>
        <p:txBody>
          <a:bodyPr/>
          <a:lstStyle>
            <a:lvl1pPr>
              <a:defRPr/>
            </a:lvl1pPr>
          </a:lstStyle>
          <a:p>
            <a:pPr>
              <a:defRPr/>
            </a:pPr>
            <a:endParaRPr lang="zh-TW" altLang="en-US"/>
          </a:p>
        </p:txBody>
      </p:sp>
      <p:sp>
        <p:nvSpPr>
          <p:cNvPr id="11" name="投影片編號版面配置區 5"/>
          <p:cNvSpPr>
            <a:spLocks noGrp="1"/>
          </p:cNvSpPr>
          <p:nvPr>
            <p:ph type="sldNum" sz="quarter" idx="12"/>
          </p:nvPr>
        </p:nvSpPr>
        <p:spPr>
          <a:xfrm>
            <a:off x="146050" y="6208713"/>
            <a:ext cx="457200" cy="457200"/>
          </a:xfrm>
        </p:spPr>
        <p:txBody>
          <a:bodyPr/>
          <a:lstStyle>
            <a:lvl1pPr>
              <a:defRPr/>
            </a:lvl1pPr>
          </a:lstStyle>
          <a:p>
            <a:pPr>
              <a:defRPr/>
            </a:pPr>
            <a:fld id="{925FCE19-ACE6-413C-B8D0-7DE7D534ACFB}" type="slidenum">
              <a:rPr lang="zh-TW" altLang="en-US"/>
              <a:pPr>
                <a:defRPr/>
              </a:pPr>
              <a:t>‹#›</a:t>
            </a:fld>
            <a:endParaRPr lang="zh-TW"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en-US"/>
          </a:p>
        </p:txBody>
      </p:sp>
      <p:sp>
        <p:nvSpPr>
          <p:cNvPr id="9" name="內容版面配置區 8"/>
          <p:cNvSpPr>
            <a:spLocks noGrp="1"/>
          </p:cNvSpPr>
          <p:nvPr>
            <p:ph sz="quarter" idx="1"/>
          </p:nvPr>
        </p:nvSpPr>
        <p:spPr>
          <a:xfrm>
            <a:off x="914400" y="1447800"/>
            <a:ext cx="3749040" cy="45720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11" name="內容版面配置區 10"/>
          <p:cNvSpPr>
            <a:spLocks noGrp="1"/>
          </p:cNvSpPr>
          <p:nvPr>
            <p:ph sz="quarter" idx="2"/>
          </p:nvPr>
        </p:nvSpPr>
        <p:spPr>
          <a:xfrm>
            <a:off x="4933950" y="1447800"/>
            <a:ext cx="3749040" cy="45720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5" name="日期版面配置區 13"/>
          <p:cNvSpPr>
            <a:spLocks noGrp="1"/>
          </p:cNvSpPr>
          <p:nvPr>
            <p:ph type="dt" sz="half" idx="10"/>
          </p:nvPr>
        </p:nvSpPr>
        <p:spPr/>
        <p:txBody>
          <a:bodyPr/>
          <a:lstStyle>
            <a:lvl1pPr>
              <a:defRPr/>
            </a:lvl1pPr>
          </a:lstStyle>
          <a:p>
            <a:pPr>
              <a:defRPr/>
            </a:pPr>
            <a:fld id="{78BBFD63-1E8B-4D76-B1CB-0557810A2670}" type="datetimeFigureOut">
              <a:rPr lang="zh-TW" altLang="en-US"/>
              <a:pPr>
                <a:defRPr/>
              </a:pPr>
              <a:t>2017/6/14</a:t>
            </a:fld>
            <a:endParaRPr lang="zh-TW" altLang="en-US"/>
          </a:p>
        </p:txBody>
      </p:sp>
      <p:sp>
        <p:nvSpPr>
          <p:cNvPr id="6" name="頁尾版面配置區 2"/>
          <p:cNvSpPr>
            <a:spLocks noGrp="1"/>
          </p:cNvSpPr>
          <p:nvPr>
            <p:ph type="ftr" sz="quarter" idx="11"/>
          </p:nvPr>
        </p:nvSpPr>
        <p:spPr/>
        <p:txBody>
          <a:bodyPr/>
          <a:lstStyle>
            <a:lvl1pPr>
              <a:defRPr/>
            </a:lvl1pPr>
          </a:lstStyle>
          <a:p>
            <a:pPr>
              <a:defRPr/>
            </a:pPr>
            <a:endParaRPr lang="zh-TW" altLang="en-US"/>
          </a:p>
        </p:txBody>
      </p:sp>
      <p:sp>
        <p:nvSpPr>
          <p:cNvPr id="7" name="投影片編號版面配置區 22"/>
          <p:cNvSpPr>
            <a:spLocks noGrp="1"/>
          </p:cNvSpPr>
          <p:nvPr>
            <p:ph type="sldNum" sz="quarter" idx="12"/>
          </p:nvPr>
        </p:nvSpPr>
        <p:spPr/>
        <p:txBody>
          <a:bodyPr/>
          <a:lstStyle>
            <a:lvl1pPr>
              <a:defRPr/>
            </a:lvl1pPr>
          </a:lstStyle>
          <a:p>
            <a:pPr>
              <a:defRPr/>
            </a:pPr>
            <a:fld id="{CF742F2A-488E-4DEF-8363-1EE667BED123}" type="slidenum">
              <a:rPr lang="zh-TW" altLang="en-US"/>
              <a:pPr>
                <a:defRPr/>
              </a:pPr>
              <a:t>‹#›</a:t>
            </a:fld>
            <a:endParaRPr lang="zh-TW"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914400" y="273050"/>
            <a:ext cx="7772400" cy="1143000"/>
          </a:xfrm>
        </p:spPr>
        <p:txBody>
          <a:bodyPr/>
          <a:lstStyle>
            <a:lvl1pPr>
              <a:defRPr/>
            </a:lvl1pPr>
          </a:lstStyle>
          <a:p>
            <a:r>
              <a:rPr lang="zh-TW" altLang="en-US" smtClean="0"/>
              <a:t>按一下以編輯母片標題樣式</a:t>
            </a:r>
            <a:endParaRPr lang="en-US"/>
          </a:p>
        </p:txBody>
      </p:sp>
      <p:sp>
        <p:nvSpPr>
          <p:cNvPr id="3" name="文字版面配置區 2"/>
          <p:cNvSpPr>
            <a:spLocks noGrp="1"/>
          </p:cNvSpPr>
          <p:nvPr>
            <p:ph type="body" idx="1"/>
          </p:nvPr>
        </p:nvSpPr>
        <p:spPr>
          <a:xfrm>
            <a:off x="914400" y="1447800"/>
            <a:ext cx="37338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zh-TW" altLang="en-US" smtClean="0"/>
              <a:t>按一下以編輯母片文字樣式</a:t>
            </a:r>
          </a:p>
        </p:txBody>
      </p:sp>
      <p:sp>
        <p:nvSpPr>
          <p:cNvPr id="4" name="文字版面配置區 3"/>
          <p:cNvSpPr>
            <a:spLocks noGrp="1"/>
          </p:cNvSpPr>
          <p:nvPr>
            <p:ph type="body" sz="half" idx="3"/>
          </p:nvPr>
        </p:nvSpPr>
        <p:spPr>
          <a:xfrm>
            <a:off x="4953000" y="1447800"/>
            <a:ext cx="37338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zh-TW" altLang="en-US" smtClean="0"/>
              <a:t>按一下以編輯母片文字樣式</a:t>
            </a:r>
          </a:p>
        </p:txBody>
      </p:sp>
      <p:sp>
        <p:nvSpPr>
          <p:cNvPr id="11" name="內容版面配置區 10"/>
          <p:cNvSpPr>
            <a:spLocks noGrp="1"/>
          </p:cNvSpPr>
          <p:nvPr>
            <p:ph sz="half" idx="2"/>
          </p:nvPr>
        </p:nvSpPr>
        <p:spPr>
          <a:xfrm>
            <a:off x="914400" y="2247900"/>
            <a:ext cx="3733800" cy="38862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13" name="內容版面配置區 12"/>
          <p:cNvSpPr>
            <a:spLocks noGrp="1"/>
          </p:cNvSpPr>
          <p:nvPr>
            <p:ph sz="half" idx="4"/>
          </p:nvPr>
        </p:nvSpPr>
        <p:spPr>
          <a:xfrm>
            <a:off x="4953000" y="2247900"/>
            <a:ext cx="3733800" cy="38862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7" name="日期版面配置區 13"/>
          <p:cNvSpPr>
            <a:spLocks noGrp="1"/>
          </p:cNvSpPr>
          <p:nvPr>
            <p:ph type="dt" sz="half" idx="10"/>
          </p:nvPr>
        </p:nvSpPr>
        <p:spPr/>
        <p:txBody>
          <a:bodyPr/>
          <a:lstStyle>
            <a:lvl1pPr>
              <a:defRPr/>
            </a:lvl1pPr>
          </a:lstStyle>
          <a:p>
            <a:pPr>
              <a:defRPr/>
            </a:pPr>
            <a:fld id="{764D7C01-326E-43D2-98FB-E250C68304F8}" type="datetimeFigureOut">
              <a:rPr lang="zh-TW" altLang="en-US"/>
              <a:pPr>
                <a:defRPr/>
              </a:pPr>
              <a:t>2017/6/14</a:t>
            </a:fld>
            <a:endParaRPr lang="zh-TW" altLang="en-US"/>
          </a:p>
        </p:txBody>
      </p:sp>
      <p:sp>
        <p:nvSpPr>
          <p:cNvPr id="8" name="頁尾版面配置區 2"/>
          <p:cNvSpPr>
            <a:spLocks noGrp="1"/>
          </p:cNvSpPr>
          <p:nvPr>
            <p:ph type="ftr" sz="quarter" idx="11"/>
          </p:nvPr>
        </p:nvSpPr>
        <p:spPr/>
        <p:txBody>
          <a:bodyPr/>
          <a:lstStyle>
            <a:lvl1pPr>
              <a:defRPr/>
            </a:lvl1pPr>
          </a:lstStyle>
          <a:p>
            <a:pPr>
              <a:defRPr/>
            </a:pPr>
            <a:endParaRPr lang="zh-TW" altLang="en-US"/>
          </a:p>
        </p:txBody>
      </p:sp>
      <p:sp>
        <p:nvSpPr>
          <p:cNvPr id="9" name="投影片編號版面配置區 22"/>
          <p:cNvSpPr>
            <a:spLocks noGrp="1"/>
          </p:cNvSpPr>
          <p:nvPr>
            <p:ph type="sldNum" sz="quarter" idx="12"/>
          </p:nvPr>
        </p:nvSpPr>
        <p:spPr/>
        <p:txBody>
          <a:bodyPr/>
          <a:lstStyle>
            <a:lvl1pPr>
              <a:defRPr/>
            </a:lvl1pPr>
          </a:lstStyle>
          <a:p>
            <a:pPr>
              <a:defRPr/>
            </a:pPr>
            <a:fld id="{36A583C2-17D3-4A2F-961E-3614C9502EB0}" type="slidenum">
              <a:rPr lang="zh-TW" altLang="en-US"/>
              <a:pPr>
                <a:defRPr/>
              </a:pPr>
              <a:t>‹#›</a:t>
            </a:fld>
            <a:endParaRPr lang="zh-TW"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en-US"/>
          </a:p>
        </p:txBody>
      </p:sp>
      <p:sp>
        <p:nvSpPr>
          <p:cNvPr id="3" name="日期版面配置區 13"/>
          <p:cNvSpPr>
            <a:spLocks noGrp="1"/>
          </p:cNvSpPr>
          <p:nvPr>
            <p:ph type="dt" sz="half" idx="10"/>
          </p:nvPr>
        </p:nvSpPr>
        <p:spPr/>
        <p:txBody>
          <a:bodyPr/>
          <a:lstStyle>
            <a:lvl1pPr>
              <a:defRPr/>
            </a:lvl1pPr>
          </a:lstStyle>
          <a:p>
            <a:pPr>
              <a:defRPr/>
            </a:pPr>
            <a:fld id="{E332F72A-E4E4-4D37-BE49-7A7790FCA952}" type="datetimeFigureOut">
              <a:rPr lang="zh-TW" altLang="en-US"/>
              <a:pPr>
                <a:defRPr/>
              </a:pPr>
              <a:t>2017/6/14</a:t>
            </a:fld>
            <a:endParaRPr lang="zh-TW" altLang="en-US"/>
          </a:p>
        </p:txBody>
      </p:sp>
      <p:sp>
        <p:nvSpPr>
          <p:cNvPr id="4" name="頁尾版面配置區 2"/>
          <p:cNvSpPr>
            <a:spLocks noGrp="1"/>
          </p:cNvSpPr>
          <p:nvPr>
            <p:ph type="ftr" sz="quarter" idx="11"/>
          </p:nvPr>
        </p:nvSpPr>
        <p:spPr/>
        <p:txBody>
          <a:bodyPr/>
          <a:lstStyle>
            <a:lvl1pPr>
              <a:defRPr/>
            </a:lvl1pPr>
          </a:lstStyle>
          <a:p>
            <a:pPr>
              <a:defRPr/>
            </a:pPr>
            <a:endParaRPr lang="zh-TW" altLang="en-US"/>
          </a:p>
        </p:txBody>
      </p:sp>
      <p:sp>
        <p:nvSpPr>
          <p:cNvPr id="5" name="投影片編號版面配置區 22"/>
          <p:cNvSpPr>
            <a:spLocks noGrp="1"/>
          </p:cNvSpPr>
          <p:nvPr>
            <p:ph type="sldNum" sz="quarter" idx="12"/>
          </p:nvPr>
        </p:nvSpPr>
        <p:spPr/>
        <p:txBody>
          <a:bodyPr/>
          <a:lstStyle>
            <a:lvl1pPr>
              <a:defRPr/>
            </a:lvl1pPr>
          </a:lstStyle>
          <a:p>
            <a:pPr>
              <a:defRPr/>
            </a:pPr>
            <a:fld id="{3F795B3F-FAF4-4184-9AE1-023B8DF11B4C}" type="slidenum">
              <a:rPr lang="zh-TW" altLang="en-US"/>
              <a:pPr>
                <a:defRPr/>
              </a:pPr>
              <a:t>‹#›</a:t>
            </a:fld>
            <a:endParaRPr lang="zh-TW"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3"/>
          <p:cNvSpPr>
            <a:spLocks noGrp="1"/>
          </p:cNvSpPr>
          <p:nvPr>
            <p:ph type="dt" sz="half" idx="10"/>
          </p:nvPr>
        </p:nvSpPr>
        <p:spPr/>
        <p:txBody>
          <a:bodyPr/>
          <a:lstStyle>
            <a:lvl1pPr>
              <a:defRPr/>
            </a:lvl1pPr>
          </a:lstStyle>
          <a:p>
            <a:pPr>
              <a:defRPr/>
            </a:pPr>
            <a:fld id="{0D98DDF2-82FA-4050-A9A0-4FC8136C97E8}" type="datetimeFigureOut">
              <a:rPr lang="zh-TW" altLang="en-US"/>
              <a:pPr>
                <a:defRPr/>
              </a:pPr>
              <a:t>2017/6/14</a:t>
            </a:fld>
            <a:endParaRPr lang="zh-TW" altLang="en-US"/>
          </a:p>
        </p:txBody>
      </p:sp>
      <p:sp>
        <p:nvSpPr>
          <p:cNvPr id="3" name="頁尾版面配置區 2"/>
          <p:cNvSpPr>
            <a:spLocks noGrp="1"/>
          </p:cNvSpPr>
          <p:nvPr>
            <p:ph type="ftr" sz="quarter" idx="11"/>
          </p:nvPr>
        </p:nvSpPr>
        <p:spPr/>
        <p:txBody>
          <a:bodyPr/>
          <a:lstStyle>
            <a:lvl1pPr>
              <a:defRPr/>
            </a:lvl1pPr>
          </a:lstStyle>
          <a:p>
            <a:pPr>
              <a:defRPr/>
            </a:pPr>
            <a:endParaRPr lang="zh-TW" altLang="en-US"/>
          </a:p>
        </p:txBody>
      </p:sp>
      <p:sp>
        <p:nvSpPr>
          <p:cNvPr id="4" name="投影片編號版面配置區 22"/>
          <p:cNvSpPr>
            <a:spLocks noGrp="1"/>
          </p:cNvSpPr>
          <p:nvPr>
            <p:ph type="sldNum" sz="quarter" idx="12"/>
          </p:nvPr>
        </p:nvSpPr>
        <p:spPr/>
        <p:txBody>
          <a:bodyPr/>
          <a:lstStyle>
            <a:lvl1pPr>
              <a:defRPr/>
            </a:lvl1pPr>
          </a:lstStyle>
          <a:p>
            <a:pPr>
              <a:defRPr/>
            </a:pPr>
            <a:fld id="{432C7AD3-1DC3-4CAF-AACC-4F9D6729FBAB}" type="slidenum">
              <a:rPr lang="zh-TW" altLang="en-US"/>
              <a:pPr>
                <a:defRPr/>
              </a:pPr>
              <a:t>‹#›</a:t>
            </a:fld>
            <a:endParaRPr lang="zh-TW"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5" name="矩形 4"/>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p>
        </p:txBody>
      </p:sp>
      <p:sp useBgFill="1">
        <p:nvSpPr>
          <p:cNvPr id="6" name="圓角矩形 5"/>
          <p:cNvSpPr/>
          <p:nvPr/>
        </p:nvSpPr>
        <p:spPr>
          <a:xfrm>
            <a:off x="63500" y="69850"/>
            <a:ext cx="9013825"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defRPr/>
            </a:pPr>
            <a:endParaRPr kumimoji="0" lang="en-US"/>
          </a:p>
        </p:txBody>
      </p:sp>
      <p:sp>
        <p:nvSpPr>
          <p:cNvPr id="2" name="標題 1"/>
          <p:cNvSpPr>
            <a:spLocks noGrp="1"/>
          </p:cNvSpPr>
          <p:nvPr>
            <p:ph type="title"/>
          </p:nvPr>
        </p:nvSpPr>
        <p:spPr>
          <a:xfrm>
            <a:off x="914400" y="273050"/>
            <a:ext cx="7772400" cy="1143000"/>
          </a:xfrm>
        </p:spPr>
        <p:txBody>
          <a:bodyPr/>
          <a:lstStyle>
            <a:lvl1pPr algn="l">
              <a:buNone/>
              <a:defRPr sz="4000" b="0"/>
            </a:lvl1pPr>
          </a:lstStyle>
          <a:p>
            <a:r>
              <a:rPr lang="zh-TW" altLang="en-US" smtClean="0"/>
              <a:t>按一下以編輯母片標題樣式</a:t>
            </a:r>
            <a:endParaRPr lang="en-US"/>
          </a:p>
        </p:txBody>
      </p:sp>
      <p:sp>
        <p:nvSpPr>
          <p:cNvPr id="3" name="文字版面配置區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a:r>
              <a:rPr lang="zh-TW" altLang="en-US" smtClean="0"/>
              <a:t>按一下以編輯母片文字樣式</a:t>
            </a:r>
          </a:p>
        </p:txBody>
      </p:sp>
      <p:sp>
        <p:nvSpPr>
          <p:cNvPr id="11" name="內容版面配置區 10"/>
          <p:cNvSpPr>
            <a:spLocks noGrp="1"/>
          </p:cNvSpPr>
          <p:nvPr>
            <p:ph sz="quarter" idx="1"/>
          </p:nvPr>
        </p:nvSpPr>
        <p:spPr>
          <a:xfrm>
            <a:off x="2971800" y="1600200"/>
            <a:ext cx="5715000" cy="44958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7" name="日期版面配置區 4"/>
          <p:cNvSpPr>
            <a:spLocks noGrp="1"/>
          </p:cNvSpPr>
          <p:nvPr>
            <p:ph type="dt" sz="half" idx="10"/>
          </p:nvPr>
        </p:nvSpPr>
        <p:spPr/>
        <p:txBody>
          <a:bodyPr/>
          <a:lstStyle>
            <a:lvl1pPr>
              <a:defRPr/>
            </a:lvl1pPr>
          </a:lstStyle>
          <a:p>
            <a:pPr>
              <a:defRPr/>
            </a:pPr>
            <a:fld id="{7CC0782E-B000-40B2-AEC2-1F314CB9C479}" type="datetimeFigureOut">
              <a:rPr lang="zh-TW" altLang="en-US"/>
              <a:pPr>
                <a:defRPr/>
              </a:pPr>
              <a:t>2017/6/14</a:t>
            </a:fld>
            <a:endParaRPr lang="zh-TW" altLang="en-US"/>
          </a:p>
        </p:txBody>
      </p:sp>
      <p:sp>
        <p:nvSpPr>
          <p:cNvPr id="8" name="頁尾版面配置區 5"/>
          <p:cNvSpPr>
            <a:spLocks noGrp="1"/>
          </p:cNvSpPr>
          <p:nvPr>
            <p:ph type="ftr" sz="quarter" idx="11"/>
          </p:nvPr>
        </p:nvSpPr>
        <p:spPr/>
        <p:txBody>
          <a:bodyPr/>
          <a:lstStyle>
            <a:lvl1pPr>
              <a:defRPr/>
            </a:lvl1pPr>
          </a:lstStyle>
          <a:p>
            <a:pPr>
              <a:defRPr/>
            </a:pPr>
            <a:endParaRPr lang="zh-TW" altLang="en-US"/>
          </a:p>
        </p:txBody>
      </p:sp>
      <p:sp>
        <p:nvSpPr>
          <p:cNvPr id="9" name="投影片編號版面配置區 6"/>
          <p:cNvSpPr>
            <a:spLocks noGrp="1"/>
          </p:cNvSpPr>
          <p:nvPr>
            <p:ph type="sldNum" sz="quarter" idx="12"/>
          </p:nvPr>
        </p:nvSpPr>
        <p:spPr/>
        <p:txBody>
          <a:bodyPr/>
          <a:lstStyle>
            <a:lvl1pPr>
              <a:defRPr/>
            </a:lvl1pPr>
          </a:lstStyle>
          <a:p>
            <a:pPr>
              <a:defRPr/>
            </a:pPr>
            <a:fld id="{CD4ED497-D55B-4C09-B3D0-CBB5421F5DA3}" type="slidenum">
              <a:rPr lang="zh-TW" altLang="en-US"/>
              <a:pPr>
                <a:defRPr/>
              </a:pPr>
              <a:t>‹#›</a:t>
            </a:fld>
            <a:endParaRPr lang="zh-TW"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5" name="矩形 4"/>
          <p:cNvSpPr/>
          <p:nvPr/>
        </p:nvSpPr>
        <p:spPr>
          <a:xfrm flipV="1">
            <a:off x="68263" y="4683125"/>
            <a:ext cx="9007475"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p>
        </p:txBody>
      </p:sp>
      <p:sp>
        <p:nvSpPr>
          <p:cNvPr id="6" name="矩形 5"/>
          <p:cNvSpPr/>
          <p:nvPr/>
        </p:nvSpPr>
        <p:spPr>
          <a:xfrm>
            <a:off x="68263" y="4649788"/>
            <a:ext cx="9007475"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p>
        </p:txBody>
      </p:sp>
      <p:sp>
        <p:nvSpPr>
          <p:cNvPr id="7" name="矩形 6"/>
          <p:cNvSpPr/>
          <p:nvPr/>
        </p:nvSpPr>
        <p:spPr>
          <a:xfrm>
            <a:off x="68263" y="4773613"/>
            <a:ext cx="9007475" cy="476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p>
        </p:txBody>
      </p:sp>
      <p:sp>
        <p:nvSpPr>
          <p:cNvPr id="2" name="標題 1"/>
          <p:cNvSpPr>
            <a:spLocks noGrp="1"/>
          </p:cNvSpPr>
          <p:nvPr>
            <p:ph type="title"/>
          </p:nvPr>
        </p:nvSpPr>
        <p:spPr>
          <a:xfrm>
            <a:off x="914400" y="4900550"/>
            <a:ext cx="7315200" cy="522288"/>
          </a:xfrm>
        </p:spPr>
        <p:txBody>
          <a:bodyPr anchor="ctr">
            <a:noAutofit/>
          </a:bodyPr>
          <a:lstStyle>
            <a:lvl1pPr algn="l">
              <a:buNone/>
              <a:defRPr sz="2800" b="0"/>
            </a:lvl1pPr>
          </a:lstStyle>
          <a:p>
            <a:r>
              <a:rPr lang="zh-TW" altLang="en-US" smtClean="0"/>
              <a:t>按一下以編輯母片標題樣式</a:t>
            </a:r>
            <a:endParaRPr lang="en-US"/>
          </a:p>
        </p:txBody>
      </p:sp>
      <p:sp>
        <p:nvSpPr>
          <p:cNvPr id="4" name="文字版面配置區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a:r>
              <a:rPr lang="zh-TW" altLang="en-US" smtClean="0"/>
              <a:t>按一下以編輯母片文字樣式</a:t>
            </a:r>
          </a:p>
        </p:txBody>
      </p:sp>
      <p:sp>
        <p:nvSpPr>
          <p:cNvPr id="3" name="圖片版面配置區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normAutofit/>
          </a:bodyPr>
          <a:lstStyle>
            <a:lvl1pPr marL="0" indent="0">
              <a:buNone/>
              <a:defRPr sz="3200"/>
            </a:lvl1pPr>
          </a:lstStyle>
          <a:p>
            <a:pPr lvl="0"/>
            <a:r>
              <a:rPr lang="zh-TW" altLang="en-US" noProof="0" smtClean="0"/>
              <a:t>按一下圖示以新增圖片</a:t>
            </a:r>
            <a:endParaRPr lang="en-US" noProof="0" dirty="0"/>
          </a:p>
        </p:txBody>
      </p:sp>
      <p:sp>
        <p:nvSpPr>
          <p:cNvPr id="8" name="日期版面配置區 4"/>
          <p:cNvSpPr>
            <a:spLocks noGrp="1"/>
          </p:cNvSpPr>
          <p:nvPr>
            <p:ph type="dt" sz="half" idx="10"/>
          </p:nvPr>
        </p:nvSpPr>
        <p:spPr/>
        <p:txBody>
          <a:bodyPr/>
          <a:lstStyle>
            <a:lvl1pPr>
              <a:defRPr/>
            </a:lvl1pPr>
          </a:lstStyle>
          <a:p>
            <a:pPr>
              <a:defRPr/>
            </a:pPr>
            <a:fld id="{5259666C-9F3C-4201-B677-C47393857B2D}" type="datetimeFigureOut">
              <a:rPr lang="zh-TW" altLang="en-US"/>
              <a:pPr>
                <a:defRPr/>
              </a:pPr>
              <a:t>2017/6/14</a:t>
            </a:fld>
            <a:endParaRPr lang="zh-TW" altLang="en-US"/>
          </a:p>
        </p:txBody>
      </p:sp>
      <p:sp>
        <p:nvSpPr>
          <p:cNvPr id="9" name="頁尾版面配置區 5"/>
          <p:cNvSpPr>
            <a:spLocks noGrp="1"/>
          </p:cNvSpPr>
          <p:nvPr>
            <p:ph type="ftr" sz="quarter" idx="11"/>
          </p:nvPr>
        </p:nvSpPr>
        <p:spPr>
          <a:xfrm>
            <a:off x="914400" y="6172200"/>
            <a:ext cx="3886200" cy="457200"/>
          </a:xfrm>
        </p:spPr>
        <p:txBody>
          <a:bodyPr/>
          <a:lstStyle>
            <a:lvl1pPr>
              <a:defRPr/>
            </a:lvl1pPr>
          </a:lstStyle>
          <a:p>
            <a:pPr>
              <a:defRPr/>
            </a:pPr>
            <a:endParaRPr lang="zh-TW" altLang="en-US"/>
          </a:p>
        </p:txBody>
      </p:sp>
      <p:sp>
        <p:nvSpPr>
          <p:cNvPr id="10" name="投影片編號版面配置區 6"/>
          <p:cNvSpPr>
            <a:spLocks noGrp="1"/>
          </p:cNvSpPr>
          <p:nvPr>
            <p:ph type="sldNum" sz="quarter" idx="12"/>
          </p:nvPr>
        </p:nvSpPr>
        <p:spPr>
          <a:xfrm>
            <a:off x="146050" y="6208713"/>
            <a:ext cx="457200" cy="457200"/>
          </a:xfrm>
        </p:spPr>
        <p:txBody>
          <a:bodyPr/>
          <a:lstStyle>
            <a:lvl1pPr>
              <a:defRPr/>
            </a:lvl1pPr>
          </a:lstStyle>
          <a:p>
            <a:pPr>
              <a:defRPr/>
            </a:pPr>
            <a:fld id="{8446A19D-65A0-41B9-B0E3-70588B5A6268}" type="slidenum">
              <a:rPr lang="zh-TW" altLang="en-US"/>
              <a:pPr>
                <a:defRPr/>
              </a:pPr>
              <a:t>‹#›</a:t>
            </a:fld>
            <a:endParaRPr lang="zh-TW"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矩形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kumimoji="0" lang="en-US"/>
          </a:p>
        </p:txBody>
      </p:sp>
      <p:sp useBgFill="1">
        <p:nvSpPr>
          <p:cNvPr id="8" name="圓角矩形 7"/>
          <p:cNvSpPr/>
          <p:nvPr/>
        </p:nvSpPr>
        <p:spPr>
          <a:xfrm>
            <a:off x="63500" y="69850"/>
            <a:ext cx="9013825"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defRPr/>
            </a:pPr>
            <a:endParaRPr kumimoji="0" lang="en-US"/>
          </a:p>
        </p:txBody>
      </p:sp>
      <p:sp>
        <p:nvSpPr>
          <p:cNvPr id="1028" name="標題版面配置區 21"/>
          <p:cNvSpPr>
            <a:spLocks noGrp="1"/>
          </p:cNvSpPr>
          <p:nvPr>
            <p:ph type="title"/>
          </p:nvPr>
        </p:nvSpPr>
        <p:spPr bwMode="auto">
          <a:xfrm>
            <a:off x="914400" y="274638"/>
            <a:ext cx="7772400" cy="1143000"/>
          </a:xfrm>
          <a:prstGeom prst="rect">
            <a:avLst/>
          </a:prstGeom>
          <a:noFill/>
          <a:ln w="9525">
            <a:noFill/>
            <a:miter lim="800000"/>
            <a:headEnd/>
            <a:tailEnd/>
          </a:ln>
        </p:spPr>
        <p:txBody>
          <a:bodyPr vert="horz" wrap="square" lIns="91440" tIns="45720" rIns="91440" bIns="91440" numCol="1" anchor="b" anchorCtr="0" compatLnSpc="1">
            <a:prstTxWarp prst="textNoShape">
              <a:avLst/>
            </a:prstTxWarp>
          </a:bodyPr>
          <a:lstStyle/>
          <a:p>
            <a:pPr lvl="0"/>
            <a:r>
              <a:rPr lang="zh-TW" altLang="en-US" smtClean="0"/>
              <a:t>按一下以編輯母片標題樣式</a:t>
            </a:r>
            <a:endParaRPr lang="en-US" smtClean="0"/>
          </a:p>
        </p:txBody>
      </p:sp>
      <p:sp>
        <p:nvSpPr>
          <p:cNvPr id="1029" name="文字版面配置區 12"/>
          <p:cNvSpPr>
            <a:spLocks noGrp="1"/>
          </p:cNvSpPr>
          <p:nvPr>
            <p:ph type="body" idx="1"/>
          </p:nvPr>
        </p:nvSpPr>
        <p:spPr bwMode="auto">
          <a:xfrm>
            <a:off x="914400" y="1447800"/>
            <a:ext cx="77724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smtClean="0"/>
          </a:p>
        </p:txBody>
      </p:sp>
      <p:sp>
        <p:nvSpPr>
          <p:cNvPr id="14" name="日期版面配置區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ea typeface="新細明體" charset="-120"/>
              </a:defRPr>
            </a:lvl1pPr>
          </a:lstStyle>
          <a:p>
            <a:pPr>
              <a:defRPr/>
            </a:pPr>
            <a:fld id="{A48D62D5-E55F-450E-A5AC-D39F6741C759}" type="datetimeFigureOut">
              <a:rPr lang="zh-TW" altLang="en-US"/>
              <a:pPr>
                <a:defRPr/>
              </a:pPr>
              <a:t>2017/6/14</a:t>
            </a:fld>
            <a:endParaRPr lang="zh-TW" altLang="en-US"/>
          </a:p>
        </p:txBody>
      </p:sp>
      <p:sp>
        <p:nvSpPr>
          <p:cNvPr id="3" name="頁尾版面配置區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ea typeface="新細明體" charset="-120"/>
              </a:defRPr>
            </a:lvl1pPr>
          </a:lstStyle>
          <a:p>
            <a:pPr>
              <a:defRPr/>
            </a:pPr>
            <a:endParaRPr lang="zh-TW" altLang="en-US"/>
          </a:p>
        </p:txBody>
      </p:sp>
      <p:sp>
        <p:nvSpPr>
          <p:cNvPr id="23" name="投影片編號版面配置區 22"/>
          <p:cNvSpPr>
            <a:spLocks noGrp="1"/>
          </p:cNvSpPr>
          <p:nvPr>
            <p:ph type="sldNum" sz="quarter" idx="4"/>
          </p:nvPr>
        </p:nvSpPr>
        <p:spPr>
          <a:xfrm>
            <a:off x="146050"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pPr>
              <a:defRPr/>
            </a:pPr>
            <a:fld id="{7ED5097F-3B26-4234-B211-ADA6CB008576}" type="slidenum">
              <a:rPr lang="zh-TW" altLang="en-US"/>
              <a:pPr>
                <a:defRPr/>
              </a:pPr>
              <a:t>‹#›</a:t>
            </a:fld>
            <a:endParaRPr lang="zh-TW" altLang="en-US"/>
          </a:p>
        </p:txBody>
      </p:sp>
    </p:spTree>
  </p:cSld>
  <p:clrMap bg1="lt1" tx1="dk1" bg2="lt2" tx2="dk2" accent1="accent1" accent2="accent2" accent3="accent3" accent4="accent4" accent5="accent5" accent6="accent6" hlink="hlink" folHlink="folHlink"/>
  <p:sldLayoutIdLst>
    <p:sldLayoutId id="2147483920" r:id="rId1"/>
    <p:sldLayoutId id="2147483913" r:id="rId2"/>
    <p:sldLayoutId id="2147483921" r:id="rId3"/>
    <p:sldLayoutId id="2147483914" r:id="rId4"/>
    <p:sldLayoutId id="2147483915" r:id="rId5"/>
    <p:sldLayoutId id="2147483916" r:id="rId6"/>
    <p:sldLayoutId id="2147483917" r:id="rId7"/>
    <p:sldLayoutId id="2147483922" r:id="rId8"/>
    <p:sldLayoutId id="2147483923" r:id="rId9"/>
    <p:sldLayoutId id="2147483918" r:id="rId10"/>
    <p:sldLayoutId id="2147483919" r:id="rId11"/>
  </p:sldLayoutIdLst>
  <p:txStyles>
    <p:titleStyle>
      <a:lvl1pPr algn="l" rtl="0" eaLnBrk="0" fontAlgn="base" hangingPunct="0">
        <a:spcBef>
          <a:spcPct val="0"/>
        </a:spcBef>
        <a:spcAft>
          <a:spcPct val="0"/>
        </a:spcAft>
        <a:defRPr sz="4000" kern="12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Franklin Gothic Book" pitchFamily="34" charset="0"/>
          <a:ea typeface="微軟正黑體" pitchFamily="34" charset="-120"/>
        </a:defRPr>
      </a:lvl2pPr>
      <a:lvl3pPr algn="l" rtl="0" eaLnBrk="0" fontAlgn="base" hangingPunct="0">
        <a:spcBef>
          <a:spcPct val="0"/>
        </a:spcBef>
        <a:spcAft>
          <a:spcPct val="0"/>
        </a:spcAft>
        <a:defRPr sz="4000">
          <a:solidFill>
            <a:schemeClr val="tx2"/>
          </a:solidFill>
          <a:latin typeface="Franklin Gothic Book" pitchFamily="34" charset="0"/>
          <a:ea typeface="微軟正黑體" pitchFamily="34" charset="-120"/>
        </a:defRPr>
      </a:lvl3pPr>
      <a:lvl4pPr algn="l" rtl="0" eaLnBrk="0" fontAlgn="base" hangingPunct="0">
        <a:spcBef>
          <a:spcPct val="0"/>
        </a:spcBef>
        <a:spcAft>
          <a:spcPct val="0"/>
        </a:spcAft>
        <a:defRPr sz="4000">
          <a:solidFill>
            <a:schemeClr val="tx2"/>
          </a:solidFill>
          <a:latin typeface="Franklin Gothic Book" pitchFamily="34" charset="0"/>
          <a:ea typeface="微軟正黑體" pitchFamily="34" charset="-120"/>
        </a:defRPr>
      </a:lvl4pPr>
      <a:lvl5pPr algn="l" rtl="0" eaLnBrk="0" fontAlgn="base" hangingPunct="0">
        <a:spcBef>
          <a:spcPct val="0"/>
        </a:spcBef>
        <a:spcAft>
          <a:spcPct val="0"/>
        </a:spcAft>
        <a:defRPr sz="4000">
          <a:solidFill>
            <a:schemeClr val="tx2"/>
          </a:solidFill>
          <a:latin typeface="Franklin Gothic Book" pitchFamily="34" charset="0"/>
          <a:ea typeface="微軟正黑體" pitchFamily="34" charset="-120"/>
        </a:defRPr>
      </a:lvl5pPr>
      <a:lvl6pPr marL="457200" algn="l" rtl="0" fontAlgn="base">
        <a:spcBef>
          <a:spcPct val="0"/>
        </a:spcBef>
        <a:spcAft>
          <a:spcPct val="0"/>
        </a:spcAft>
        <a:defRPr sz="4000">
          <a:solidFill>
            <a:schemeClr val="tx2"/>
          </a:solidFill>
          <a:latin typeface="Franklin Gothic Book" pitchFamily="34" charset="0"/>
          <a:ea typeface="微軟正黑體" pitchFamily="34" charset="-120"/>
        </a:defRPr>
      </a:lvl6pPr>
      <a:lvl7pPr marL="914400" algn="l" rtl="0" fontAlgn="base">
        <a:spcBef>
          <a:spcPct val="0"/>
        </a:spcBef>
        <a:spcAft>
          <a:spcPct val="0"/>
        </a:spcAft>
        <a:defRPr sz="4000">
          <a:solidFill>
            <a:schemeClr val="tx2"/>
          </a:solidFill>
          <a:latin typeface="Franklin Gothic Book" pitchFamily="34" charset="0"/>
          <a:ea typeface="微軟正黑體" pitchFamily="34" charset="-120"/>
        </a:defRPr>
      </a:lvl7pPr>
      <a:lvl8pPr marL="1371600" algn="l" rtl="0" fontAlgn="base">
        <a:spcBef>
          <a:spcPct val="0"/>
        </a:spcBef>
        <a:spcAft>
          <a:spcPct val="0"/>
        </a:spcAft>
        <a:defRPr sz="4000">
          <a:solidFill>
            <a:schemeClr val="tx2"/>
          </a:solidFill>
          <a:latin typeface="Franklin Gothic Book" pitchFamily="34" charset="0"/>
          <a:ea typeface="微軟正黑體" pitchFamily="34" charset="-120"/>
        </a:defRPr>
      </a:lvl8pPr>
      <a:lvl9pPr marL="1828800" algn="l" rtl="0" fontAlgn="base">
        <a:spcBef>
          <a:spcPct val="0"/>
        </a:spcBef>
        <a:spcAft>
          <a:spcPct val="0"/>
        </a:spcAft>
        <a:defRPr sz="4000">
          <a:solidFill>
            <a:schemeClr val="tx2"/>
          </a:solidFill>
          <a:latin typeface="Franklin Gothic Book" pitchFamily="34" charset="0"/>
          <a:ea typeface="微軟正黑體" pitchFamily="34" charset="-120"/>
        </a:defRPr>
      </a:lvl9pPr>
    </p:titleStyle>
    <p:bodyStyle>
      <a:lvl1pPr marL="273050" indent="-273050" algn="l" rtl="0" eaLnBrk="0" fontAlgn="base" hangingPunct="0">
        <a:spcBef>
          <a:spcPts val="575"/>
        </a:spcBef>
        <a:spcAft>
          <a:spcPct val="0"/>
        </a:spcAft>
        <a:buClr>
          <a:schemeClr val="accent1"/>
        </a:buClr>
        <a:buSzPct val="85000"/>
        <a:buFont typeface="Wingdings 2" pitchFamily="18" charset="2"/>
        <a:buChar char=""/>
        <a:defRPr sz="2600" kern="1200">
          <a:solidFill>
            <a:schemeClr val="tx1"/>
          </a:solidFill>
          <a:latin typeface="+mn-lt"/>
          <a:ea typeface="+mn-ea"/>
          <a:cs typeface="+mn-cs"/>
        </a:defRPr>
      </a:lvl1pPr>
      <a:lvl2pPr marL="547688" indent="-228600" algn="l" rtl="0" eaLnBrk="0" fontAlgn="base" hangingPunct="0">
        <a:spcBef>
          <a:spcPts val="375"/>
        </a:spcBef>
        <a:spcAft>
          <a:spcPct val="0"/>
        </a:spcAft>
        <a:buClr>
          <a:schemeClr val="accent2"/>
        </a:buClr>
        <a:buSzPct val="85000"/>
        <a:buFont typeface="Wingdings 2" pitchFamily="18" charset="2"/>
        <a:buChar char=""/>
        <a:defRPr sz="2400" kern="1200">
          <a:solidFill>
            <a:schemeClr val="tx1"/>
          </a:solidFill>
          <a:latin typeface="+mn-lt"/>
          <a:ea typeface="+mn-ea"/>
          <a:cs typeface="+mn-cs"/>
        </a:defRPr>
      </a:lvl2pPr>
      <a:lvl3pPr marL="822325" indent="-228600" algn="l" rtl="0" eaLnBrk="0" fontAlgn="base" hangingPunct="0">
        <a:spcBef>
          <a:spcPts val="375"/>
        </a:spcBef>
        <a:spcAft>
          <a:spcPct val="0"/>
        </a:spcAft>
        <a:buClr>
          <a:srgbClr val="E6B1AB"/>
        </a:buClr>
        <a:buSzPct val="85000"/>
        <a:buFont typeface="Wingdings 2" pitchFamily="18" charset="2"/>
        <a:buChar char=""/>
        <a:defRPr sz="2000" kern="1200">
          <a:solidFill>
            <a:schemeClr val="tx1"/>
          </a:solidFill>
          <a:latin typeface="+mn-lt"/>
          <a:ea typeface="+mn-ea"/>
          <a:cs typeface="+mn-cs"/>
        </a:defRPr>
      </a:lvl3pPr>
      <a:lvl4pPr marL="1096963" indent="-228600" algn="l" rtl="0" eaLnBrk="0" fontAlgn="base" hangingPunct="0">
        <a:spcBef>
          <a:spcPts val="375"/>
        </a:spcBef>
        <a:spcAft>
          <a:spcPct val="0"/>
        </a:spcAft>
        <a:buClr>
          <a:srgbClr val="A28E6A"/>
        </a:buClr>
        <a:buSzPct val="80000"/>
        <a:buFont typeface="Wingdings 2" pitchFamily="18" charset="2"/>
        <a:buChar char=""/>
        <a:defRPr sz="2000" kern="1200">
          <a:solidFill>
            <a:schemeClr val="tx1"/>
          </a:solidFill>
          <a:latin typeface="+mn-lt"/>
          <a:ea typeface="+mn-ea"/>
          <a:cs typeface="+mn-cs"/>
        </a:defRPr>
      </a:lvl4pPr>
      <a:lvl5pPr marL="1371600" indent="-228600" algn="l" rtl="0" eaLnBrk="0" fontAlgn="base" hangingPunct="0">
        <a:spcBef>
          <a:spcPts val="375"/>
        </a:spcBef>
        <a:spcAft>
          <a:spcPct val="0"/>
        </a:spcAft>
        <a:buClr>
          <a:srgbClr val="A28E6A"/>
        </a:buClr>
        <a:buChar char="o"/>
        <a:defRPr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feja.org.tw/"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hyperlink" Target="https://udn.com/news/story/7332/2425309" TargetMode="External"/><Relationship Id="rId3" Type="http://schemas.openxmlformats.org/officeDocument/2006/relationships/hyperlink" Target="http://www.feja.org.tw/" TargetMode="External"/><Relationship Id="rId7" Type="http://schemas.openxmlformats.org/officeDocument/2006/relationships/hyperlink" Target="http://www.taiwannews.com.tw/ch/news/2955885"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hyperlink" Target="http://www.feja.org.tw/"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jpe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feja.org.tw/" TargetMode="Externa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hyperlink" Target="http://www.feja.org.tw/"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hyperlink" Target="http://ent.ltn.com.tw/news/breakingnews/1752773" TargetMode="Externa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hyperlink" Target="http://www.feja.org.tw/"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hyperlink" Target="http://www.feja.org.tw/" TargetMode="External"/><Relationship Id="rId7"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hyperlink" Target="http://vod.pts.org.tw/ptsvideo/20191116-%E7%8D%A8%E7%AB%8B%E7%89%B9%E6%B4%BE%E5%93%A1-%E7%AC%AC471%E9%9B%86-%E7%9B%B4%E6%92%AD%E6%95%88%E6%87%89/" TargetMode="Externa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hyperlink" Target="http://www.feja.org.tw/"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hyperlink" Target="http://www.feja.org.tw/"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hyperlink" Target="http://news.knowing.asia/news/b3179269-bbfc-4f0b-a052-a6b7bc8f4fff" TargetMode="Externa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hyperlink" Target="http://www.feja.org.tw/" TargetMode="External"/><Relationship Id="rId7"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https://www.meme.chat/" TargetMode="External"/><Relationship Id="rId5" Type="http://schemas.openxmlformats.org/officeDocument/2006/relationships/hyperlink" Target="https://www.youtube.com/live?hl=zh-TW&amp;gl=TW" TargetMode="Externa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8" Type="http://schemas.openxmlformats.org/officeDocument/2006/relationships/hyperlink" Target="https://www.twitch.tv/videos/131755960" TargetMode="External"/><Relationship Id="rId3" Type="http://schemas.openxmlformats.org/officeDocument/2006/relationships/hyperlink" Target="http://www.feja.org.tw/" TargetMode="External"/><Relationship Id="rId7" Type="http://schemas.openxmlformats.org/officeDocument/2006/relationships/hyperlink" Target="https://www.facebook.com/bamid.goldenbell/videos/1809558599322642/" TargetMode="External"/><Relationship Id="rId12"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s://www.facebook.com/ey.gov.tw/videos/1632622926765580/" TargetMode="External"/><Relationship Id="rId11" Type="http://schemas.openxmlformats.org/officeDocument/2006/relationships/image" Target="../media/image13.png"/><Relationship Id="rId5" Type="http://schemas.openxmlformats.org/officeDocument/2006/relationships/hyperlink" Target="https://www.facebook.com/ESPN/videos/1676202712426478/" TargetMode="External"/><Relationship Id="rId10" Type="http://schemas.openxmlformats.org/officeDocument/2006/relationships/image" Target="../media/image12.png"/><Relationship Id="rId4" Type="http://schemas.openxmlformats.org/officeDocument/2006/relationships/image" Target="../media/image2.png"/><Relationship Id="rId9"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hyperlink" Target="http://www.feja.org.tw/" TargetMode="External"/><Relationship Id="rId7"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hyperlink" Target="http://www.setn.com/News.aspx?NewsID=210964" TargetMode="Externa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ChangeArrowheads="1"/>
          </p:cNvSpPr>
          <p:nvPr/>
        </p:nvSpPr>
        <p:spPr bwMode="auto">
          <a:xfrm>
            <a:off x="0" y="0"/>
            <a:ext cx="9144000" cy="6858000"/>
          </a:xfrm>
          <a:prstGeom prst="rect">
            <a:avLst/>
          </a:prstGeom>
          <a:solidFill>
            <a:srgbClr val="FF0000"/>
          </a:solidFill>
          <a:ln w="9525">
            <a:solidFill>
              <a:schemeClr val="tx1"/>
            </a:solidFill>
            <a:miter lim="800000"/>
            <a:headEnd/>
            <a:tailEnd/>
          </a:ln>
        </p:spPr>
        <p:txBody>
          <a:bodyPr wrap="none" anchor="ctr"/>
          <a:lstStyle/>
          <a:p>
            <a:endParaRPr kumimoji="0" lang="zh-TW" altLang="zh-TW">
              <a:latin typeface="Trebuchet MS" pitchFamily="34" charset="0"/>
            </a:endParaRPr>
          </a:p>
        </p:txBody>
      </p:sp>
      <p:sp>
        <p:nvSpPr>
          <p:cNvPr id="3" name="副標題 2"/>
          <p:cNvSpPr>
            <a:spLocks noGrp="1"/>
          </p:cNvSpPr>
          <p:nvPr>
            <p:ph type="subTitle" idx="1"/>
          </p:nvPr>
        </p:nvSpPr>
        <p:spPr>
          <a:xfrm>
            <a:off x="1403350" y="3213100"/>
            <a:ext cx="6400800" cy="1752600"/>
          </a:xfrm>
        </p:spPr>
        <p:txBody>
          <a:bodyPr rtlCol="0">
            <a:normAutofit/>
          </a:bodyPr>
          <a:lstStyle/>
          <a:p>
            <a:pPr eaLnBrk="1" fontAlgn="auto" hangingPunct="1">
              <a:spcBef>
                <a:spcPts val="580"/>
              </a:spcBef>
              <a:spcAft>
                <a:spcPts val="0"/>
              </a:spcAft>
              <a:buFont typeface="Arial" pitchFamily="34" charset="0"/>
              <a:buNone/>
              <a:defRPr/>
            </a:pPr>
            <a:r>
              <a:rPr lang="zh-TW" altLang="en-US" sz="3600" b="1" dirty="0" smtClean="0">
                <a:solidFill>
                  <a:schemeClr val="bg1"/>
                </a:solidFill>
                <a:latin typeface="+mj-ea"/>
                <a:ea typeface="+mj-ea"/>
              </a:rPr>
              <a:t>授課老師：（</a:t>
            </a:r>
            <a:r>
              <a:rPr lang="zh-TW" altLang="en-US" sz="3600" b="1" dirty="0" smtClean="0">
                <a:solidFill>
                  <a:schemeClr val="bg1"/>
                </a:solidFill>
                <a:latin typeface="+mj-ea"/>
                <a:ea typeface="+mj-ea"/>
                <a:sym typeface="Wingdings" pitchFamily="2" charset="2"/>
              </a:rPr>
              <a:t>空白</a:t>
            </a:r>
            <a:r>
              <a:rPr lang="zh-TW" altLang="en-US" sz="3600" b="1" dirty="0" smtClean="0">
                <a:solidFill>
                  <a:schemeClr val="bg1"/>
                </a:solidFill>
                <a:latin typeface="+mj-ea"/>
                <a:ea typeface="+mj-ea"/>
              </a:rPr>
              <a:t>）</a:t>
            </a:r>
          </a:p>
        </p:txBody>
      </p:sp>
      <p:sp>
        <p:nvSpPr>
          <p:cNvPr id="2" name="標題 1"/>
          <p:cNvSpPr>
            <a:spLocks noGrp="1"/>
          </p:cNvSpPr>
          <p:nvPr>
            <p:ph type="ctrTitle"/>
          </p:nvPr>
        </p:nvSpPr>
        <p:spPr>
          <a:xfrm>
            <a:off x="755576" y="1628800"/>
            <a:ext cx="7772400" cy="1582737"/>
          </a:xfrm>
        </p:spPr>
        <p:txBody>
          <a:bodyPr rtlCol="0">
            <a:normAutofit fontScale="90000"/>
          </a:bodyPr>
          <a:lstStyle/>
          <a:p>
            <a:pPr eaLnBrk="1" fontAlgn="auto" hangingPunct="1">
              <a:spcAft>
                <a:spcPts val="0"/>
              </a:spcAft>
              <a:defRPr/>
            </a:pPr>
            <a:r>
              <a:rPr lang="zh-TW" altLang="en-US" sz="4900" b="1" dirty="0" smtClean="0"/>
              <a:t>教案名稱：</a:t>
            </a:r>
            <a:r>
              <a:rPr lang="en-US" altLang="zh-TW" sz="4900" b="1" dirty="0" smtClean="0"/>
              <a:t/>
            </a:r>
            <a:br>
              <a:rPr lang="en-US" altLang="zh-TW" sz="4900" b="1" dirty="0" smtClean="0"/>
            </a:br>
            <a:r>
              <a:rPr lang="zh-TW" altLang="zh-TW" sz="4400" dirty="0" smtClean="0"/>
              <a:t>「</a:t>
            </a:r>
            <a:r>
              <a:rPr lang="zh-TW" altLang="en-US" sz="4400" dirty="0"/>
              <a:t>你今天</a:t>
            </a:r>
            <a:r>
              <a:rPr lang="en-US" altLang="zh-TW" sz="4400" dirty="0"/>
              <a:t>『</a:t>
            </a:r>
            <a:r>
              <a:rPr lang="zh-TW" altLang="en-US" sz="4400" dirty="0"/>
              <a:t>直播</a:t>
            </a:r>
            <a:r>
              <a:rPr lang="en-US" altLang="zh-TW" sz="4400" dirty="0"/>
              <a:t>』</a:t>
            </a:r>
            <a:r>
              <a:rPr lang="zh-TW" altLang="en-US" sz="4400" dirty="0"/>
              <a:t>了嗎？</a:t>
            </a:r>
            <a:r>
              <a:rPr lang="zh-TW" altLang="zh-TW" sz="4400" dirty="0" smtClean="0"/>
              <a:t>」</a:t>
            </a:r>
            <a:r>
              <a:rPr lang="en-US" altLang="zh-TW" sz="4400" dirty="0" smtClean="0"/>
              <a:t/>
            </a:r>
            <a:br>
              <a:rPr lang="en-US" altLang="zh-TW" sz="4400" dirty="0" smtClean="0"/>
            </a:br>
            <a:r>
              <a:rPr lang="zh-TW" altLang="en-US" sz="3600" b="1" dirty="0" smtClean="0">
                <a:solidFill>
                  <a:schemeClr val="bg1"/>
                </a:solidFill>
                <a:latin typeface="+mn-ea"/>
              </a:rPr>
              <a:t>本教案製作者：</a:t>
            </a:r>
            <a:r>
              <a:rPr lang="zh-TW" altLang="en-US" sz="3100" b="1" dirty="0" smtClean="0">
                <a:solidFill>
                  <a:schemeClr val="bg1"/>
                </a:solidFill>
                <a:latin typeface="+mn-ea"/>
              </a:rPr>
              <a:t>毛俞婷</a:t>
            </a:r>
            <a:r>
              <a:rPr altLang="zh-TW" b="1" dirty="0" smtClean="0">
                <a:solidFill>
                  <a:schemeClr val="bg1"/>
                </a:solidFill>
                <a:latin typeface="+mn-ea"/>
              </a:rPr>
              <a:t/>
            </a:r>
            <a:br>
              <a:rPr altLang="zh-TW" b="1" dirty="0" smtClean="0">
                <a:solidFill>
                  <a:schemeClr val="bg1"/>
                </a:solidFill>
                <a:latin typeface="+mn-ea"/>
              </a:rPr>
            </a:br>
            <a:endParaRPr lang="zh-TW" altLang="en-US" b="1" dirty="0" smtClean="0"/>
          </a:p>
        </p:txBody>
      </p:sp>
      <p:pic>
        <p:nvPicPr>
          <p:cNvPr id="6149" name="Picture 4" descr="http://www.feja.org.tw/themes/liger/images/logo.gif">
            <a:hlinkClick r:id="rId3"/>
          </p:cNvPr>
          <p:cNvPicPr>
            <a:picLocks noChangeAspect="1" noChangeArrowheads="1"/>
          </p:cNvPicPr>
          <p:nvPr/>
        </p:nvPicPr>
        <p:blipFill>
          <a:blip r:embed="rId4" cstate="print"/>
          <a:srcRect/>
          <a:stretch>
            <a:fillRect/>
          </a:stretch>
        </p:blipFill>
        <p:spPr bwMode="auto">
          <a:xfrm>
            <a:off x="0" y="5761038"/>
            <a:ext cx="2268538" cy="10969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4" descr="http://www.feja.org.tw/themes/liger/images/logo.gif">
            <a:hlinkClick r:id="rId3"/>
          </p:cNvPr>
          <p:cNvPicPr>
            <a:picLocks noChangeAspect="1" noChangeArrowheads="1"/>
          </p:cNvPicPr>
          <p:nvPr/>
        </p:nvPicPr>
        <p:blipFill>
          <a:blip r:embed="rId4" cstate="print"/>
          <a:srcRect/>
          <a:stretch>
            <a:fillRect/>
          </a:stretch>
        </p:blipFill>
        <p:spPr bwMode="auto">
          <a:xfrm>
            <a:off x="0" y="6003925"/>
            <a:ext cx="1763713" cy="854075"/>
          </a:xfrm>
          <a:prstGeom prst="rect">
            <a:avLst/>
          </a:prstGeom>
          <a:noFill/>
          <a:ln w="9525">
            <a:noFill/>
            <a:miter lim="800000"/>
            <a:headEnd/>
            <a:tailEnd/>
          </a:ln>
        </p:spPr>
      </p:pic>
      <p:sp>
        <p:nvSpPr>
          <p:cNvPr id="9219" name="標題 6"/>
          <p:cNvSpPr>
            <a:spLocks noGrp="1"/>
          </p:cNvSpPr>
          <p:nvPr>
            <p:ph type="title"/>
          </p:nvPr>
        </p:nvSpPr>
        <p:spPr>
          <a:xfrm>
            <a:off x="971550" y="332656"/>
            <a:ext cx="7772400" cy="1143000"/>
          </a:xfrm>
        </p:spPr>
        <p:txBody>
          <a:bodyPr/>
          <a:lstStyle/>
          <a:p>
            <a:pPr algn="ctr"/>
            <a:r>
              <a:rPr lang="zh-TW" altLang="en-US" dirty="0" smtClean="0"/>
              <a:t>活動二</a:t>
            </a:r>
            <a:r>
              <a:rPr lang="zh-TW" altLang="en-US" dirty="0"/>
              <a:t>：新聞怎麼說</a:t>
            </a:r>
            <a:r>
              <a:rPr lang="zh-TW" altLang="en-US" dirty="0">
                <a:latin typeface="新細明體"/>
                <a:ea typeface="新細明體"/>
              </a:rPr>
              <a:t>？</a:t>
            </a:r>
            <a:endParaRPr lang="zh-TW" altLang="en-US" dirty="0" smtClean="0"/>
          </a:p>
        </p:txBody>
      </p:sp>
      <p:sp>
        <p:nvSpPr>
          <p:cNvPr id="15" name="內容版面配置區 5"/>
          <p:cNvSpPr>
            <a:spLocks noGrp="1"/>
          </p:cNvSpPr>
          <p:nvPr>
            <p:ph sz="quarter" idx="1"/>
          </p:nvPr>
        </p:nvSpPr>
        <p:spPr>
          <a:xfrm>
            <a:off x="755576" y="1628800"/>
            <a:ext cx="8136904" cy="4802162"/>
          </a:xfrm>
        </p:spPr>
        <p:txBody>
          <a:bodyPr/>
          <a:lstStyle/>
          <a:p>
            <a:r>
              <a:rPr lang="zh-TW" altLang="en-US" sz="2800" dirty="0">
                <a:latin typeface="+mj-ea"/>
                <a:ea typeface="+mj-ea"/>
              </a:rPr>
              <a:t>網路直播是否全然帶來正面的影響呢，</a:t>
            </a:r>
            <a:r>
              <a:rPr lang="zh-TW" altLang="en-US" sz="2800" dirty="0" smtClean="0">
                <a:latin typeface="+mj-ea"/>
                <a:ea typeface="+mj-ea"/>
              </a:rPr>
              <a:t>有沒有哪</a:t>
            </a:r>
            <a:r>
              <a:rPr lang="zh-TW" altLang="en-US" sz="2800" dirty="0">
                <a:latin typeface="+mj-ea"/>
                <a:ea typeface="+mj-ea"/>
              </a:rPr>
              <a:t>些負面的影響隨之而起</a:t>
            </a:r>
            <a:r>
              <a:rPr lang="zh-TW" altLang="en-US" sz="2800" dirty="0" smtClean="0">
                <a:latin typeface="+mj-ea"/>
                <a:ea typeface="+mj-ea"/>
              </a:rPr>
              <a:t>？</a:t>
            </a:r>
            <a:endParaRPr lang="en-US" altLang="zh-TW" sz="2800" dirty="0" smtClean="0">
              <a:latin typeface="+mj-ea"/>
              <a:ea typeface="+mj-ea"/>
            </a:endParaRPr>
          </a:p>
          <a:p>
            <a:pPr lvl="1">
              <a:buFont typeface="Wingdings" pitchFamily="2" charset="2"/>
              <a:buChar char="ü"/>
            </a:pPr>
            <a:r>
              <a:rPr lang="zh-TW" altLang="zh-TW" dirty="0">
                <a:latin typeface="+mj-ea"/>
                <a:ea typeface="+mj-ea"/>
              </a:rPr>
              <a:t>不良及危險行為的</a:t>
            </a:r>
            <a:r>
              <a:rPr lang="zh-TW" altLang="zh-TW" dirty="0" smtClean="0">
                <a:latin typeface="+mj-ea"/>
                <a:ea typeface="+mj-ea"/>
              </a:rPr>
              <a:t>模仿</a:t>
            </a:r>
            <a:endParaRPr lang="en-US" altLang="zh-TW" dirty="0" smtClean="0">
              <a:latin typeface="+mj-ea"/>
              <a:ea typeface="+mj-ea"/>
            </a:endParaRPr>
          </a:p>
          <a:p>
            <a:pPr lvl="1">
              <a:buFont typeface="Wingdings" pitchFamily="2" charset="2"/>
              <a:buChar char="ü"/>
            </a:pPr>
            <a:r>
              <a:rPr lang="zh-TW" altLang="zh-TW" dirty="0">
                <a:latin typeface="+mj-ea"/>
                <a:ea typeface="+mj-ea"/>
              </a:rPr>
              <a:t>販賣的東西產地來源、是否通過檢驗等都令人</a:t>
            </a:r>
            <a:r>
              <a:rPr lang="zh-TW" altLang="zh-TW" dirty="0" smtClean="0">
                <a:latin typeface="+mj-ea"/>
                <a:ea typeface="+mj-ea"/>
              </a:rPr>
              <a:t>存疑</a:t>
            </a:r>
            <a:endParaRPr lang="en-US" altLang="zh-TW" dirty="0" smtClean="0">
              <a:latin typeface="+mj-ea"/>
              <a:ea typeface="+mj-ea"/>
            </a:endParaRPr>
          </a:p>
          <a:p>
            <a:pPr lvl="1">
              <a:buFont typeface="Wingdings" pitchFamily="2" charset="2"/>
              <a:buChar char="ü"/>
            </a:pPr>
            <a:r>
              <a:rPr lang="zh-TW" altLang="en-US" dirty="0">
                <a:latin typeface="+mj-ea"/>
                <a:ea typeface="+mj-ea"/>
              </a:rPr>
              <a:t>犯罪或詐騙手法</a:t>
            </a:r>
            <a:r>
              <a:rPr lang="zh-TW" altLang="en-US" dirty="0" smtClean="0">
                <a:latin typeface="+mj-ea"/>
                <a:ea typeface="+mj-ea"/>
              </a:rPr>
              <a:t>介入</a:t>
            </a:r>
            <a:endParaRPr lang="en-US" altLang="zh-TW" dirty="0" smtClean="0">
              <a:latin typeface="+mj-ea"/>
              <a:ea typeface="+mj-ea"/>
            </a:endParaRPr>
          </a:p>
          <a:p>
            <a:pPr lvl="1">
              <a:buFont typeface="Wingdings" pitchFamily="2" charset="2"/>
              <a:buChar char="ü"/>
            </a:pPr>
            <a:r>
              <a:rPr lang="zh-TW" altLang="zh-TW" dirty="0">
                <a:latin typeface="+mj-ea"/>
                <a:ea typeface="+mj-ea"/>
              </a:rPr>
              <a:t>隱私被揭露</a:t>
            </a:r>
            <a:endParaRPr lang="zh-TW" altLang="en-US" dirty="0">
              <a:latin typeface="+mj-ea"/>
              <a:ea typeface="+mj-ea"/>
            </a:endParaRPr>
          </a:p>
          <a:p>
            <a:endParaRPr lang="en-US" altLang="zh-TW" sz="2800" dirty="0" smtClean="0">
              <a:latin typeface="+mj-ea"/>
              <a:ea typeface="+mj-ea"/>
            </a:endParaRPr>
          </a:p>
          <a:p>
            <a:endParaRPr lang="en-US" altLang="zh-TW" sz="2800" dirty="0">
              <a:latin typeface="+mj-ea"/>
              <a:ea typeface="+mj-ea"/>
            </a:endParaRPr>
          </a:p>
          <a:p>
            <a:endParaRPr lang="en-US" altLang="zh-TW" sz="1600" dirty="0" smtClean="0">
              <a:latin typeface="+mj-ea"/>
              <a:ea typeface="+mj-ea"/>
            </a:endParaRPr>
          </a:p>
          <a:p>
            <a:r>
              <a:rPr lang="zh-TW" altLang="en-US" sz="2800" dirty="0" smtClean="0">
                <a:latin typeface="+mj-ea"/>
                <a:ea typeface="+mj-ea"/>
              </a:rPr>
              <a:t>如果</a:t>
            </a:r>
            <a:r>
              <a:rPr lang="zh-TW" altLang="en-US" sz="2800" dirty="0">
                <a:latin typeface="+mj-ea"/>
                <a:ea typeface="+mj-ea"/>
              </a:rPr>
              <a:t>在網路上看到疑似違法或讓你不舒服的直播</a:t>
            </a:r>
            <a:r>
              <a:rPr lang="zh-TW" altLang="en-US" sz="2800" dirty="0">
                <a:latin typeface="+mj-ea"/>
                <a:ea typeface="+mj-ea"/>
              </a:rPr>
              <a:t>畫面，該怎麼辦？</a:t>
            </a:r>
            <a:endParaRPr lang="en-US" altLang="zh-TW" sz="2800" dirty="0">
              <a:latin typeface="+mj-ea"/>
              <a:ea typeface="+mj-ea"/>
            </a:endParaRPr>
          </a:p>
          <a:p>
            <a:endParaRPr lang="en-US" altLang="zh-TW" sz="2800" dirty="0" smtClean="0">
              <a:latin typeface="+mj-ea"/>
              <a:ea typeface="+mj-ea"/>
            </a:endParaRPr>
          </a:p>
          <a:p>
            <a:endParaRPr lang="en-US" altLang="zh-TW" sz="2800" dirty="0">
              <a:latin typeface="+mj-ea"/>
              <a:ea typeface="+mj-ea"/>
            </a:endParaRPr>
          </a:p>
          <a:p>
            <a:pPr marL="0" indent="0">
              <a:buNone/>
            </a:pPr>
            <a:endParaRPr lang="en-US" altLang="zh-TW" sz="1400" dirty="0">
              <a:latin typeface="+mj-ea"/>
              <a:ea typeface="+mj-ea"/>
            </a:endParaRPr>
          </a:p>
          <a:p>
            <a:pPr marL="0" indent="0">
              <a:buNone/>
            </a:pPr>
            <a:endParaRPr lang="zh-TW" altLang="en-US" sz="2800" dirty="0">
              <a:latin typeface="+mj-ea"/>
              <a:ea typeface="+mj-ea"/>
            </a:endParaRPr>
          </a:p>
          <a:p>
            <a:endParaRPr lang="zh-TW" altLang="zh-TW" sz="2400" dirty="0"/>
          </a:p>
          <a:p>
            <a:pPr lvl="0"/>
            <a:endParaRPr lang="zh-TW" altLang="zh-TW" dirty="0">
              <a:latin typeface="+mj-ea"/>
              <a:ea typeface="+mj-ea"/>
            </a:endParaRPr>
          </a:p>
        </p:txBody>
      </p:sp>
      <p:pic>
        <p:nvPicPr>
          <p:cNvPr id="6148" name="Picture 4"/>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843808" y="4221088"/>
            <a:ext cx="2121037" cy="12315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9" name="Picture 5"/>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979125" y="3645024"/>
            <a:ext cx="2320926" cy="13507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文字方塊 11"/>
          <p:cNvSpPr txBox="1"/>
          <p:nvPr/>
        </p:nvSpPr>
        <p:spPr>
          <a:xfrm>
            <a:off x="4964845" y="5008023"/>
            <a:ext cx="3168352" cy="584775"/>
          </a:xfrm>
          <a:prstGeom prst="rect">
            <a:avLst/>
          </a:prstGeom>
          <a:noFill/>
        </p:spPr>
        <p:txBody>
          <a:bodyPr wrap="square" rtlCol="0">
            <a:spAutoFit/>
          </a:bodyPr>
          <a:lstStyle/>
          <a:p>
            <a:r>
              <a:rPr lang="zh-TW" altLang="en-US" sz="800" dirty="0" smtClean="0"/>
              <a:t>圖片來源：</a:t>
            </a:r>
            <a:r>
              <a:rPr lang="en-US" altLang="zh-TW" sz="800" dirty="0" smtClean="0"/>
              <a:t> </a:t>
            </a:r>
          </a:p>
          <a:p>
            <a:r>
              <a:rPr lang="en-US" altLang="zh-TW" sz="800" dirty="0">
                <a:hlinkClick r:id="rId7"/>
              </a:rPr>
              <a:t>http://</a:t>
            </a:r>
            <a:r>
              <a:rPr lang="en-US" altLang="zh-TW" sz="800" dirty="0" smtClean="0">
                <a:hlinkClick r:id="rId7"/>
              </a:rPr>
              <a:t>www.taiwannews.com.tw/ch/news/2955885</a:t>
            </a:r>
            <a:endParaRPr lang="en-US" altLang="zh-TW" sz="800" dirty="0" smtClean="0"/>
          </a:p>
          <a:p>
            <a:r>
              <a:rPr lang="en-US" altLang="zh-TW" sz="800" dirty="0">
                <a:hlinkClick r:id="rId8"/>
              </a:rPr>
              <a:t>https://</a:t>
            </a:r>
            <a:r>
              <a:rPr lang="en-US" altLang="zh-TW" sz="800" dirty="0" smtClean="0">
                <a:hlinkClick r:id="rId8"/>
              </a:rPr>
              <a:t>udn.com/news/story/7332/2425309</a:t>
            </a:r>
            <a:endParaRPr lang="en-US" altLang="zh-TW" sz="800" dirty="0" smtClean="0"/>
          </a:p>
          <a:p>
            <a:endParaRPr lang="en-US" altLang="zh-TW" sz="800" dirty="0" smtClean="0"/>
          </a:p>
        </p:txBody>
      </p:sp>
    </p:spTree>
    <p:extLst>
      <p:ext uri="{BB962C8B-B14F-4D97-AF65-F5344CB8AC3E}">
        <p14:creationId xmlns:p14="http://schemas.microsoft.com/office/powerpoint/2010/main" val="12204114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4" descr="http://www.feja.org.tw/themes/liger/images/logo.gif">
            <a:hlinkClick r:id="rId3"/>
          </p:cNvPr>
          <p:cNvPicPr>
            <a:picLocks noChangeAspect="1" noChangeArrowheads="1"/>
          </p:cNvPicPr>
          <p:nvPr/>
        </p:nvPicPr>
        <p:blipFill>
          <a:blip r:embed="rId4" cstate="print"/>
          <a:srcRect/>
          <a:stretch>
            <a:fillRect/>
          </a:stretch>
        </p:blipFill>
        <p:spPr bwMode="auto">
          <a:xfrm>
            <a:off x="0" y="6003925"/>
            <a:ext cx="1763713" cy="854075"/>
          </a:xfrm>
          <a:prstGeom prst="rect">
            <a:avLst/>
          </a:prstGeom>
          <a:noFill/>
          <a:ln w="9525">
            <a:noFill/>
            <a:miter lim="800000"/>
            <a:headEnd/>
            <a:tailEnd/>
          </a:ln>
        </p:spPr>
      </p:pic>
      <p:sp>
        <p:nvSpPr>
          <p:cNvPr id="14339" name="標題 6"/>
          <p:cNvSpPr>
            <a:spLocks noGrp="1"/>
          </p:cNvSpPr>
          <p:nvPr>
            <p:ph type="title"/>
          </p:nvPr>
        </p:nvSpPr>
        <p:spPr>
          <a:xfrm>
            <a:off x="971550" y="476250"/>
            <a:ext cx="7772400" cy="1143000"/>
          </a:xfrm>
        </p:spPr>
        <p:txBody>
          <a:bodyPr/>
          <a:lstStyle/>
          <a:p>
            <a:pPr algn="ctr"/>
            <a:r>
              <a:rPr lang="zh-TW" altLang="en-US" dirty="0" smtClean="0"/>
              <a:t>活動三</a:t>
            </a:r>
            <a:r>
              <a:rPr lang="zh-TW" altLang="en-US" dirty="0"/>
              <a:t>：你今天直播了嗎</a:t>
            </a:r>
            <a:r>
              <a:rPr lang="zh-TW" altLang="en-US" dirty="0">
                <a:latin typeface="新細明體"/>
                <a:ea typeface="新細明體"/>
              </a:rPr>
              <a:t>？</a:t>
            </a:r>
            <a:endParaRPr lang="zh-TW" altLang="en-US" dirty="0" smtClean="0"/>
          </a:p>
        </p:txBody>
      </p:sp>
      <p:sp>
        <p:nvSpPr>
          <p:cNvPr id="2" name="內容版面配置區 1"/>
          <p:cNvSpPr>
            <a:spLocks noGrp="1"/>
          </p:cNvSpPr>
          <p:nvPr>
            <p:ph sz="quarter" idx="1"/>
          </p:nvPr>
        </p:nvSpPr>
        <p:spPr>
          <a:xfrm>
            <a:off x="611559" y="1844824"/>
            <a:ext cx="7701971" cy="1944216"/>
          </a:xfrm>
        </p:spPr>
        <p:txBody>
          <a:bodyPr/>
          <a:lstStyle/>
          <a:p>
            <a:r>
              <a:rPr lang="zh-TW" altLang="en-US" sz="2800" dirty="0">
                <a:latin typeface="+mj-ea"/>
                <a:ea typeface="+mj-ea"/>
              </a:rPr>
              <a:t>以組為單位，設計一則</a:t>
            </a:r>
            <a:r>
              <a:rPr lang="en-US" altLang="zh-TW" sz="2800" dirty="0">
                <a:latin typeface="+mj-ea"/>
                <a:ea typeface="+mj-ea"/>
              </a:rPr>
              <a:t>3</a:t>
            </a:r>
            <a:r>
              <a:rPr lang="zh-TW" altLang="en-US" sz="2800" dirty="0">
                <a:latin typeface="+mj-ea"/>
                <a:ea typeface="+mj-ea"/>
              </a:rPr>
              <a:t>分鐘以內的直播腳本，主題為「我的這一班」。</a:t>
            </a:r>
          </a:p>
          <a:p>
            <a:endParaRPr lang="zh-TW" altLang="en-US" sz="800" dirty="0">
              <a:latin typeface="+mj-ea"/>
              <a:ea typeface="+mj-ea"/>
            </a:endParaRPr>
          </a:p>
          <a:p>
            <a:r>
              <a:rPr lang="zh-TW" altLang="en-US" sz="2800" dirty="0">
                <a:latin typeface="+mj-ea"/>
                <a:ea typeface="+mj-ea"/>
              </a:rPr>
              <a:t>實際拍攝直播影片，並與其他組的同學分享拍攝成果。</a:t>
            </a:r>
          </a:p>
          <a:p>
            <a:endParaRPr lang="zh-TW" altLang="en-US" sz="800" dirty="0">
              <a:latin typeface="+mj-ea"/>
              <a:ea typeface="+mj-ea"/>
            </a:endParaRPr>
          </a:p>
          <a:p>
            <a:r>
              <a:rPr lang="zh-TW" altLang="en-US" sz="2800" dirty="0">
                <a:latin typeface="+mj-ea"/>
                <a:ea typeface="+mj-ea"/>
              </a:rPr>
              <a:t>說說看，拍攝過程中有沒有遇到那些問題，並分享拍攝心得。</a:t>
            </a:r>
          </a:p>
          <a:p>
            <a:endParaRPr lang="en-US" altLang="zh-TW" dirty="0" smtClean="0">
              <a:latin typeface="+mj-ea"/>
              <a:ea typeface="+mj-ea"/>
            </a:endParaRPr>
          </a:p>
          <a:p>
            <a:endParaRPr lang="en-US" altLang="zh-TW" dirty="0">
              <a:latin typeface="+mj-ea"/>
              <a:ea typeface="+mj-ea"/>
            </a:endParaRPr>
          </a:p>
          <a:p>
            <a:endParaRPr lang="en-US" altLang="zh-TW" dirty="0" smtClean="0">
              <a:latin typeface="+mj-ea"/>
              <a:ea typeface="+mj-ea"/>
            </a:endParaRPr>
          </a:p>
          <a:p>
            <a:endParaRPr lang="en-US" altLang="zh-TW" dirty="0">
              <a:latin typeface="+mj-ea"/>
              <a:ea typeface="+mj-ea"/>
            </a:endParaRPr>
          </a:p>
          <a:p>
            <a:endParaRPr lang="en-US" altLang="zh-TW" dirty="0" smtClean="0">
              <a:latin typeface="+mj-ea"/>
              <a:ea typeface="+mj-ea"/>
            </a:endParaRPr>
          </a:p>
          <a:p>
            <a:endParaRPr lang="en-US" altLang="zh-TW" sz="2800" dirty="0" smtClean="0"/>
          </a:p>
          <a:p>
            <a:endParaRPr lang="en-US" altLang="zh-TW" dirty="0" smtClean="0">
              <a:latin typeface="+mj-ea"/>
              <a:ea typeface="+mj-ea"/>
            </a:endParaRPr>
          </a:p>
          <a:p>
            <a:endParaRPr lang="en-US" altLang="zh-TW" dirty="0">
              <a:latin typeface="+mj-ea"/>
              <a:ea typeface="+mj-ea"/>
            </a:endParaRPr>
          </a:p>
          <a:p>
            <a:endParaRPr lang="en-US" altLang="zh-TW" dirty="0" smtClean="0">
              <a:latin typeface="+mj-ea"/>
              <a:ea typeface="+mj-ea"/>
            </a:endParaRPr>
          </a:p>
          <a:p>
            <a:endParaRPr lang="en-US" altLang="zh-TW" dirty="0">
              <a:latin typeface="+mj-ea"/>
              <a:ea typeface="+mj-ea"/>
            </a:endParaRPr>
          </a:p>
          <a:p>
            <a:endParaRPr lang="en-US" altLang="zh-TW" dirty="0" smtClean="0">
              <a:latin typeface="+mj-ea"/>
              <a:ea typeface="+mj-ea"/>
            </a:endParaRPr>
          </a:p>
          <a:p>
            <a:endParaRPr lang="en-US" altLang="zh-TW" dirty="0">
              <a:latin typeface="+mj-ea"/>
              <a:ea typeface="+mj-ea"/>
            </a:endParaRPr>
          </a:p>
          <a:p>
            <a:endParaRPr lang="en-US" altLang="zh-TW" dirty="0" smtClean="0">
              <a:latin typeface="+mj-ea"/>
              <a:ea typeface="+mj-ea"/>
            </a:endParaRPr>
          </a:p>
          <a:p>
            <a:endParaRPr lang="zh-TW" altLang="en-US" dirty="0">
              <a:latin typeface="+mj-ea"/>
              <a:ea typeface="+mj-ea"/>
            </a:endParaRPr>
          </a:p>
        </p:txBody>
      </p:sp>
      <p:pic>
        <p:nvPicPr>
          <p:cNvPr id="7" name="Picture 2" descr="檢視詳細資料"/>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876256" y="4849671"/>
            <a:ext cx="1581291" cy="1581291"/>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8" name="Picture 3"/>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4139952" y="4725916"/>
            <a:ext cx="1828800" cy="18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543584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標題 1"/>
          <p:cNvSpPr>
            <a:spLocks noGrp="1"/>
          </p:cNvSpPr>
          <p:nvPr>
            <p:ph type="title"/>
          </p:nvPr>
        </p:nvSpPr>
        <p:spPr>
          <a:xfrm>
            <a:off x="611188" y="549275"/>
            <a:ext cx="7772400" cy="1362075"/>
          </a:xfrm>
        </p:spPr>
        <p:txBody>
          <a:bodyPr/>
          <a:lstStyle/>
          <a:p>
            <a:pPr algn="ctr" eaLnBrk="1" hangingPunct="1"/>
            <a:r>
              <a:rPr lang="zh-TW" altLang="en-US" smtClean="0"/>
              <a:t>本教案結束，謝謝</a:t>
            </a:r>
            <a:r>
              <a:rPr lang="en-US" altLang="zh-TW" smtClean="0"/>
              <a:t/>
            </a:r>
            <a:br>
              <a:rPr lang="en-US" altLang="zh-TW" smtClean="0"/>
            </a:br>
            <a:r>
              <a:rPr lang="en-US" altLang="zh-TW" smtClean="0">
                <a:sym typeface="Wingdings" pitchFamily="2" charset="2"/>
              </a:rPr>
              <a:t></a:t>
            </a:r>
            <a:endParaRPr lang="zh-TW" altLang="en-US" smtClean="0"/>
          </a:p>
        </p:txBody>
      </p:sp>
      <p:pic>
        <p:nvPicPr>
          <p:cNvPr id="16388" name="Picture 4" descr="http://www.feja.org.tw/themes/liger/images/logo.gif">
            <a:hlinkClick r:id="rId2"/>
          </p:cNvPr>
          <p:cNvPicPr>
            <a:picLocks noChangeAspect="1" noChangeArrowheads="1"/>
          </p:cNvPicPr>
          <p:nvPr/>
        </p:nvPicPr>
        <p:blipFill>
          <a:blip r:embed="rId3" cstate="print"/>
          <a:srcRect/>
          <a:stretch>
            <a:fillRect/>
          </a:stretch>
        </p:blipFill>
        <p:spPr bwMode="auto">
          <a:xfrm>
            <a:off x="482600" y="4983163"/>
            <a:ext cx="2808288" cy="1358900"/>
          </a:xfrm>
          <a:prstGeom prst="rect">
            <a:avLst/>
          </a:prstGeom>
          <a:noFill/>
          <a:ln w="9525">
            <a:noFill/>
            <a:miter lim="800000"/>
            <a:headEnd/>
            <a:tailEnd/>
          </a:ln>
        </p:spPr>
      </p:pic>
      <p:sp>
        <p:nvSpPr>
          <p:cNvPr id="6" name="文字版面配置區 5"/>
          <p:cNvSpPr>
            <a:spLocks noGrp="1"/>
          </p:cNvSpPr>
          <p:nvPr>
            <p:ph type="body" idx="1"/>
          </p:nvPr>
        </p:nvSpPr>
        <p:spPr/>
        <p:txBody>
          <a:bodyPr/>
          <a:lstStyle/>
          <a:p>
            <a:endParaRPr lang="zh-TW" alt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7170" name="Picture 4" descr="http://www.feja.org.tw/themes/liger/images/logo.gif">
            <a:hlinkClick r:id="rId3"/>
          </p:cNvPr>
          <p:cNvPicPr>
            <a:picLocks noChangeAspect="1" noChangeArrowheads="1"/>
          </p:cNvPicPr>
          <p:nvPr/>
        </p:nvPicPr>
        <p:blipFill>
          <a:blip r:embed="rId4" cstate="print"/>
          <a:srcRect/>
          <a:stretch>
            <a:fillRect/>
          </a:stretch>
        </p:blipFill>
        <p:spPr bwMode="auto">
          <a:xfrm>
            <a:off x="0" y="6003925"/>
            <a:ext cx="1763713" cy="854075"/>
          </a:xfrm>
          <a:prstGeom prst="rect">
            <a:avLst/>
          </a:prstGeom>
          <a:noFill/>
          <a:ln w="9525">
            <a:noFill/>
            <a:miter lim="800000"/>
            <a:headEnd/>
            <a:tailEnd/>
          </a:ln>
        </p:spPr>
      </p:pic>
      <p:sp>
        <p:nvSpPr>
          <p:cNvPr id="7172" name="標題 6"/>
          <p:cNvSpPr>
            <a:spLocks noGrp="1"/>
          </p:cNvSpPr>
          <p:nvPr>
            <p:ph type="title"/>
          </p:nvPr>
        </p:nvSpPr>
        <p:spPr>
          <a:xfrm>
            <a:off x="899592" y="260648"/>
            <a:ext cx="7772400" cy="1143000"/>
          </a:xfrm>
        </p:spPr>
        <p:txBody>
          <a:bodyPr/>
          <a:lstStyle/>
          <a:p>
            <a:pPr algn="ctr"/>
            <a:r>
              <a:rPr lang="zh-TW" altLang="en-US" dirty="0" smtClean="0"/>
              <a:t>活動一</a:t>
            </a:r>
            <a:r>
              <a:rPr lang="zh-TW" altLang="en-US" dirty="0" smtClean="0"/>
              <a:t>：直播</a:t>
            </a:r>
            <a:r>
              <a:rPr lang="zh-TW" altLang="en-US" dirty="0" smtClean="0">
                <a:latin typeface="微軟正黑體"/>
              </a:rPr>
              <a:t>？</a:t>
            </a:r>
            <a:r>
              <a:rPr lang="zh-TW" altLang="en-US" dirty="0">
                <a:latin typeface="微軟正黑體"/>
              </a:rPr>
              <a:t>播什麼？</a:t>
            </a:r>
            <a:endParaRPr lang="zh-TW" altLang="en-US" dirty="0" smtClean="0"/>
          </a:p>
        </p:txBody>
      </p:sp>
      <p:sp>
        <p:nvSpPr>
          <p:cNvPr id="14" name="內容版面配置區 5"/>
          <p:cNvSpPr>
            <a:spLocks noGrp="1"/>
          </p:cNvSpPr>
          <p:nvPr>
            <p:ph sz="quarter" idx="1"/>
          </p:nvPr>
        </p:nvSpPr>
        <p:spPr>
          <a:xfrm>
            <a:off x="251520" y="3525927"/>
            <a:ext cx="7560840" cy="2592288"/>
          </a:xfrm>
        </p:spPr>
        <p:txBody>
          <a:bodyPr/>
          <a:lstStyle/>
          <a:p>
            <a:r>
              <a:rPr lang="zh-TW" altLang="en-US" sz="2400" dirty="0" smtClean="0">
                <a:latin typeface="+mj-ea"/>
                <a:ea typeface="+mj-ea"/>
              </a:rPr>
              <a:t>你</a:t>
            </a:r>
            <a:r>
              <a:rPr lang="zh-TW" altLang="en-US" sz="2400" dirty="0">
                <a:latin typeface="+mj-ea"/>
                <a:ea typeface="+mj-ea"/>
              </a:rPr>
              <a:t>看過</a:t>
            </a:r>
            <a:r>
              <a:rPr lang="zh-TW" altLang="zh-TW" sz="2400" dirty="0" smtClean="0">
                <a:latin typeface="+mj-ea"/>
                <a:ea typeface="+mj-ea"/>
              </a:rPr>
              <a:t>「</a:t>
            </a:r>
            <a:r>
              <a:rPr lang="zh-TW" altLang="en-US" sz="2400" dirty="0">
                <a:latin typeface="+mj-ea"/>
                <a:ea typeface="+mj-ea"/>
              </a:rPr>
              <a:t>網路直播影片</a:t>
            </a:r>
            <a:r>
              <a:rPr lang="zh-TW" altLang="zh-TW" sz="2400" dirty="0" smtClean="0">
                <a:latin typeface="+mj-ea"/>
                <a:ea typeface="+mj-ea"/>
              </a:rPr>
              <a:t>」</a:t>
            </a:r>
            <a:r>
              <a:rPr lang="zh-TW" altLang="en-US" sz="2400" dirty="0" smtClean="0">
                <a:latin typeface="+mj-ea"/>
                <a:ea typeface="+mj-ea"/>
              </a:rPr>
              <a:t>嗎</a:t>
            </a:r>
            <a:r>
              <a:rPr lang="zh-TW" altLang="zh-TW" sz="2400" dirty="0" smtClean="0">
                <a:latin typeface="+mj-ea"/>
                <a:ea typeface="+mj-ea"/>
              </a:rPr>
              <a:t>？</a:t>
            </a:r>
            <a:endParaRPr lang="en-US" altLang="zh-TW" sz="2400" dirty="0" smtClean="0">
              <a:latin typeface="+mj-ea"/>
              <a:ea typeface="+mj-ea"/>
            </a:endParaRPr>
          </a:p>
          <a:p>
            <a:r>
              <a:rPr lang="zh-TW" altLang="en-US" sz="2400" dirty="0">
                <a:latin typeface="+mj-ea"/>
                <a:ea typeface="+mj-ea"/>
              </a:rPr>
              <a:t>從哪個平臺收看影片的</a:t>
            </a:r>
            <a:r>
              <a:rPr lang="zh-TW" altLang="zh-TW" sz="2400" dirty="0" smtClean="0">
                <a:latin typeface="+mj-ea"/>
                <a:ea typeface="+mj-ea"/>
              </a:rPr>
              <a:t>？</a:t>
            </a:r>
            <a:endParaRPr lang="en-US" altLang="zh-TW" sz="2400" dirty="0" smtClean="0">
              <a:latin typeface="+mj-ea"/>
              <a:ea typeface="+mj-ea"/>
            </a:endParaRPr>
          </a:p>
          <a:p>
            <a:r>
              <a:rPr lang="zh-TW" altLang="en-US" sz="2400" dirty="0" smtClean="0">
                <a:latin typeface="+mj-ea"/>
                <a:ea typeface="+mj-ea"/>
              </a:rPr>
              <a:t>跟大家分享你看的直播影片內容</a:t>
            </a:r>
            <a:r>
              <a:rPr lang="zh-TW" altLang="en-US" sz="2400" dirty="0">
                <a:latin typeface="+mj-ea"/>
                <a:ea typeface="+mj-ea"/>
              </a:rPr>
              <a:t>。</a:t>
            </a:r>
            <a:endParaRPr lang="en-US" altLang="zh-TW" sz="2400" dirty="0" smtClean="0">
              <a:latin typeface="+mj-ea"/>
              <a:ea typeface="+mj-ea"/>
            </a:endParaRPr>
          </a:p>
          <a:p>
            <a:endParaRPr lang="en-US" altLang="zh-TW" sz="2400" dirty="0">
              <a:latin typeface="+mj-ea"/>
              <a:ea typeface="+mj-ea"/>
            </a:endParaRPr>
          </a:p>
          <a:p>
            <a:pPr lvl="0"/>
            <a:endParaRPr lang="zh-TW" altLang="zh-TW" sz="2400" dirty="0">
              <a:latin typeface="+mj-ea"/>
              <a:ea typeface="+mj-ea"/>
            </a:endParaRPr>
          </a:p>
          <a:p>
            <a:pPr marL="0" lvl="0" indent="0">
              <a:buNone/>
            </a:pPr>
            <a:endParaRPr lang="en-US" altLang="zh-TW" sz="2400" dirty="0" smtClean="0">
              <a:latin typeface="+mj-ea"/>
              <a:ea typeface="+mj-ea"/>
            </a:endParaRPr>
          </a:p>
          <a:p>
            <a:pPr marL="0" lvl="0" indent="0">
              <a:buNone/>
            </a:pPr>
            <a:endParaRPr lang="en-US" altLang="zh-TW" dirty="0" smtClean="0">
              <a:latin typeface="+mj-ea"/>
              <a:ea typeface="+mj-ea"/>
            </a:endParaRPr>
          </a:p>
          <a:p>
            <a:pPr lvl="0">
              <a:buNone/>
            </a:pPr>
            <a:endParaRPr lang="en-US" altLang="zh-TW" dirty="0" smtClean="0">
              <a:latin typeface="+mj-ea"/>
              <a:ea typeface="+mj-ea"/>
            </a:endParaRPr>
          </a:p>
        </p:txBody>
      </p:sp>
      <p:sp>
        <p:nvSpPr>
          <p:cNvPr id="11" name="文字方塊 10"/>
          <p:cNvSpPr txBox="1"/>
          <p:nvPr/>
        </p:nvSpPr>
        <p:spPr>
          <a:xfrm>
            <a:off x="5508104" y="5887383"/>
            <a:ext cx="2520280" cy="461665"/>
          </a:xfrm>
          <a:prstGeom prst="rect">
            <a:avLst/>
          </a:prstGeom>
          <a:noFill/>
        </p:spPr>
        <p:txBody>
          <a:bodyPr wrap="square" rtlCol="0">
            <a:spAutoFit/>
          </a:bodyPr>
          <a:lstStyle/>
          <a:p>
            <a:r>
              <a:rPr lang="zh-TW" altLang="en-US" sz="800" dirty="0" smtClean="0"/>
              <a:t>圖片來源：</a:t>
            </a:r>
            <a:r>
              <a:rPr lang="en-US" altLang="zh-TW" sz="800" dirty="0" smtClean="0"/>
              <a:t> </a:t>
            </a:r>
          </a:p>
          <a:p>
            <a:r>
              <a:rPr lang="en-US" altLang="zh-TW" sz="800" dirty="0">
                <a:hlinkClick r:id="rId5"/>
              </a:rPr>
              <a:t>http://</a:t>
            </a:r>
            <a:r>
              <a:rPr lang="en-US" altLang="zh-TW" sz="800" dirty="0" smtClean="0">
                <a:hlinkClick r:id="rId5"/>
              </a:rPr>
              <a:t>ent.ltn.com.tw/news/breakingnews/1752773</a:t>
            </a:r>
            <a:endParaRPr lang="en-US" altLang="zh-TW" sz="800" dirty="0" smtClean="0"/>
          </a:p>
          <a:p>
            <a:endParaRPr lang="en-US" altLang="zh-TW" sz="800" dirty="0" smtClean="0"/>
          </a:p>
        </p:txBody>
      </p:sp>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20072" y="2204864"/>
            <a:ext cx="3410593" cy="3312368"/>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4" descr="http://www.feja.org.tw/themes/liger/images/logo.gif">
            <a:hlinkClick r:id="rId3"/>
          </p:cNvPr>
          <p:cNvPicPr>
            <a:picLocks noChangeAspect="1" noChangeArrowheads="1"/>
          </p:cNvPicPr>
          <p:nvPr/>
        </p:nvPicPr>
        <p:blipFill>
          <a:blip r:embed="rId4" cstate="print"/>
          <a:srcRect/>
          <a:stretch>
            <a:fillRect/>
          </a:stretch>
        </p:blipFill>
        <p:spPr bwMode="auto">
          <a:xfrm>
            <a:off x="0" y="6003925"/>
            <a:ext cx="1763713" cy="854075"/>
          </a:xfrm>
          <a:prstGeom prst="rect">
            <a:avLst/>
          </a:prstGeom>
          <a:noFill/>
          <a:ln w="9525">
            <a:noFill/>
            <a:miter lim="800000"/>
            <a:headEnd/>
            <a:tailEnd/>
          </a:ln>
        </p:spPr>
      </p:pic>
      <p:sp>
        <p:nvSpPr>
          <p:cNvPr id="7172" name="標題 6"/>
          <p:cNvSpPr>
            <a:spLocks noGrp="1"/>
          </p:cNvSpPr>
          <p:nvPr>
            <p:ph type="title"/>
          </p:nvPr>
        </p:nvSpPr>
        <p:spPr>
          <a:xfrm>
            <a:off x="880122" y="260648"/>
            <a:ext cx="7772400" cy="1143000"/>
          </a:xfrm>
        </p:spPr>
        <p:txBody>
          <a:bodyPr/>
          <a:lstStyle/>
          <a:p>
            <a:pPr algn="ctr"/>
            <a:r>
              <a:rPr lang="zh-TW" altLang="en-US" dirty="0" smtClean="0"/>
              <a:t>活動一</a:t>
            </a:r>
            <a:r>
              <a:rPr lang="zh-TW" altLang="en-US" dirty="0"/>
              <a:t>：直播</a:t>
            </a:r>
            <a:r>
              <a:rPr lang="zh-TW" altLang="en-US" dirty="0">
                <a:latin typeface="微軟正黑體"/>
              </a:rPr>
              <a:t>？播什麼？</a:t>
            </a:r>
            <a:endParaRPr lang="zh-TW" altLang="en-US" dirty="0" smtClean="0"/>
          </a:p>
        </p:txBody>
      </p:sp>
      <p:sp>
        <p:nvSpPr>
          <p:cNvPr id="14" name="內容版面配置區 5"/>
          <p:cNvSpPr>
            <a:spLocks noGrp="1"/>
          </p:cNvSpPr>
          <p:nvPr>
            <p:ph sz="quarter" idx="1"/>
          </p:nvPr>
        </p:nvSpPr>
        <p:spPr>
          <a:xfrm>
            <a:off x="1115616" y="1700808"/>
            <a:ext cx="6930504" cy="576064"/>
          </a:xfrm>
          <a:ln>
            <a:noFill/>
          </a:ln>
        </p:spPr>
        <p:txBody>
          <a:bodyPr/>
          <a:lstStyle/>
          <a:p>
            <a:pPr lvl="0"/>
            <a:r>
              <a:rPr lang="zh-TW" altLang="en-US" sz="2800" dirty="0" smtClean="0">
                <a:latin typeface="+mj-ea"/>
                <a:ea typeface="+mj-ea"/>
              </a:rPr>
              <a:t>請跟大家分享你們蒐集的直播</a:t>
            </a:r>
            <a:r>
              <a:rPr lang="zh-TW" altLang="en-US" sz="2800" dirty="0">
                <a:latin typeface="+mj-ea"/>
                <a:ea typeface="+mj-ea"/>
              </a:rPr>
              <a:t>影片精華</a:t>
            </a:r>
            <a:r>
              <a:rPr lang="zh-TW" altLang="en-US" sz="2800" dirty="0" smtClean="0">
                <a:latin typeface="+mj-ea"/>
                <a:ea typeface="+mj-ea"/>
              </a:rPr>
              <a:t>片段</a:t>
            </a:r>
            <a:r>
              <a:rPr lang="en-US" altLang="zh-TW" sz="2800" dirty="0" smtClean="0">
                <a:latin typeface="+mj-ea"/>
                <a:ea typeface="+mj-ea"/>
              </a:rPr>
              <a:t>(2</a:t>
            </a:r>
            <a:r>
              <a:rPr lang="zh-TW" altLang="en-US" sz="2800" dirty="0" smtClean="0">
                <a:latin typeface="+mj-ea"/>
                <a:ea typeface="+mj-ea"/>
              </a:rPr>
              <a:t>分鐘以內</a:t>
            </a:r>
            <a:r>
              <a:rPr lang="en-US" altLang="zh-TW" sz="2800" dirty="0" smtClean="0">
                <a:latin typeface="+mj-ea"/>
                <a:ea typeface="+mj-ea"/>
              </a:rPr>
              <a:t>)</a:t>
            </a:r>
            <a:r>
              <a:rPr lang="zh-TW" altLang="en-US" sz="2800" dirty="0" smtClean="0">
                <a:latin typeface="+mj-ea"/>
                <a:ea typeface="+mj-ea"/>
              </a:rPr>
              <a:t>，並說明以下事項</a:t>
            </a:r>
            <a:endParaRPr lang="en-US" altLang="zh-TW" sz="2800" dirty="0" smtClean="0">
              <a:latin typeface="+mj-ea"/>
              <a:ea typeface="+mj-ea"/>
            </a:endParaRPr>
          </a:p>
          <a:p>
            <a:pPr lvl="1">
              <a:buFont typeface="Wingdings" pitchFamily="2" charset="2"/>
              <a:buChar char="ü"/>
            </a:pPr>
            <a:r>
              <a:rPr lang="zh-TW" altLang="en-US" dirty="0">
                <a:latin typeface="+mj-ea"/>
                <a:ea typeface="+mj-ea"/>
              </a:rPr>
              <a:t>這則直播影片的內容</a:t>
            </a:r>
            <a:r>
              <a:rPr lang="zh-TW" altLang="en-US" dirty="0" smtClean="0">
                <a:latin typeface="+mj-ea"/>
                <a:ea typeface="+mj-ea"/>
              </a:rPr>
              <a:t>大意</a:t>
            </a:r>
            <a:endParaRPr lang="en-US" altLang="zh-TW" dirty="0" smtClean="0">
              <a:latin typeface="+mj-ea"/>
              <a:ea typeface="+mj-ea"/>
            </a:endParaRPr>
          </a:p>
          <a:p>
            <a:pPr lvl="1">
              <a:buFont typeface="Wingdings" pitchFamily="2" charset="2"/>
              <a:buChar char="ü"/>
            </a:pPr>
            <a:endParaRPr lang="en-US" altLang="zh-TW" sz="100" dirty="0">
              <a:latin typeface="+mj-ea"/>
              <a:ea typeface="+mj-ea"/>
            </a:endParaRPr>
          </a:p>
          <a:p>
            <a:pPr lvl="1">
              <a:buFont typeface="Wingdings" pitchFamily="2" charset="2"/>
              <a:buChar char="ü"/>
            </a:pPr>
            <a:r>
              <a:rPr lang="zh-TW" altLang="en-US" dirty="0">
                <a:latin typeface="+mj-ea"/>
                <a:ea typeface="+mj-ea"/>
              </a:rPr>
              <a:t>選擇這則直播影片跟大家分享的</a:t>
            </a:r>
            <a:r>
              <a:rPr lang="zh-TW" altLang="en-US" dirty="0" smtClean="0">
                <a:latin typeface="+mj-ea"/>
                <a:ea typeface="+mj-ea"/>
              </a:rPr>
              <a:t>原因</a:t>
            </a:r>
            <a:endParaRPr lang="en-US" altLang="zh-TW" dirty="0" smtClean="0">
              <a:latin typeface="+mj-ea"/>
              <a:ea typeface="+mj-ea"/>
            </a:endParaRPr>
          </a:p>
          <a:p>
            <a:pPr lvl="1">
              <a:buFont typeface="Wingdings" pitchFamily="2" charset="2"/>
              <a:buChar char="ü"/>
            </a:pPr>
            <a:endParaRPr lang="en-US" altLang="zh-TW" sz="200" dirty="0" smtClean="0">
              <a:latin typeface="+mj-ea"/>
              <a:ea typeface="+mj-ea"/>
            </a:endParaRPr>
          </a:p>
          <a:p>
            <a:pPr lvl="1">
              <a:buFont typeface="Wingdings" pitchFamily="2" charset="2"/>
              <a:buChar char="ü"/>
            </a:pPr>
            <a:r>
              <a:rPr lang="zh-TW" altLang="en-US" dirty="0">
                <a:latin typeface="+mj-ea"/>
                <a:ea typeface="+mj-ea"/>
              </a:rPr>
              <a:t>看完這則直播影片你得到了什麼</a:t>
            </a:r>
            <a:r>
              <a:rPr lang="en-US" altLang="zh-TW" dirty="0">
                <a:latin typeface="+mj-ea"/>
                <a:ea typeface="+mj-ea"/>
              </a:rPr>
              <a:t>(</a:t>
            </a:r>
            <a:r>
              <a:rPr lang="zh-TW" altLang="en-US" dirty="0">
                <a:latin typeface="+mj-ea"/>
                <a:ea typeface="+mj-ea"/>
              </a:rPr>
              <a:t>心情、知識、資訊、</a:t>
            </a:r>
            <a:r>
              <a:rPr lang="zh-TW" altLang="en-US" dirty="0" smtClean="0">
                <a:latin typeface="+mj-ea"/>
                <a:ea typeface="+mj-ea"/>
              </a:rPr>
              <a:t>想法</a:t>
            </a:r>
            <a:r>
              <a:rPr lang="en-US" altLang="zh-TW" dirty="0" smtClean="0">
                <a:latin typeface="+mj-ea"/>
                <a:ea typeface="+mj-ea"/>
              </a:rPr>
              <a:t>…….)</a:t>
            </a:r>
          </a:p>
          <a:p>
            <a:pPr lvl="1">
              <a:buFont typeface="Wingdings" pitchFamily="2" charset="2"/>
              <a:buChar char="ü"/>
            </a:pPr>
            <a:endParaRPr lang="en-US" altLang="zh-TW" sz="100" dirty="0" smtClean="0">
              <a:latin typeface="+mj-ea"/>
              <a:ea typeface="+mj-ea"/>
            </a:endParaRPr>
          </a:p>
          <a:p>
            <a:pPr lvl="1">
              <a:buFont typeface="Wingdings" pitchFamily="2" charset="2"/>
              <a:buChar char="ü"/>
            </a:pPr>
            <a:r>
              <a:rPr lang="zh-TW" altLang="en-US" dirty="0">
                <a:latin typeface="+mj-ea"/>
                <a:ea typeface="+mj-ea"/>
              </a:rPr>
              <a:t>之後還會想要收看這個</a:t>
            </a:r>
            <a:r>
              <a:rPr lang="zh-TW" altLang="en-US" dirty="0" smtClean="0">
                <a:latin typeface="+mj-ea"/>
                <a:ea typeface="+mj-ea"/>
              </a:rPr>
              <a:t>直播主所推出的直播</a:t>
            </a:r>
            <a:r>
              <a:rPr lang="zh-TW" altLang="en-US" dirty="0">
                <a:latin typeface="+mj-ea"/>
                <a:ea typeface="+mj-ea"/>
              </a:rPr>
              <a:t>影片嗎？為什麼？</a:t>
            </a:r>
          </a:p>
          <a:p>
            <a:pPr lvl="1">
              <a:buFont typeface="Wingdings" pitchFamily="2" charset="2"/>
              <a:buChar char="ü"/>
            </a:pPr>
            <a:endParaRPr lang="en-US" altLang="zh-TW" dirty="0" smtClean="0">
              <a:latin typeface="+mj-ea"/>
              <a:ea typeface="+mj-ea"/>
            </a:endParaRPr>
          </a:p>
          <a:p>
            <a:pPr lvl="1">
              <a:buFont typeface="Wingdings" pitchFamily="2" charset="2"/>
              <a:buChar char="ü"/>
            </a:pPr>
            <a:endParaRPr lang="en-US" altLang="zh-TW" sz="2400" dirty="0" smtClean="0">
              <a:latin typeface="+mj-ea"/>
              <a:ea typeface="+mj-ea"/>
            </a:endParaRPr>
          </a:p>
          <a:p>
            <a:pPr lvl="0"/>
            <a:endParaRPr lang="en-US" altLang="zh-TW" sz="2400" dirty="0" smtClean="0">
              <a:latin typeface="+mj-ea"/>
              <a:ea typeface="+mj-ea"/>
            </a:endParaRPr>
          </a:p>
          <a:p>
            <a:pPr lvl="0"/>
            <a:endParaRPr lang="en-US" altLang="zh-TW" sz="2400" dirty="0" smtClean="0">
              <a:latin typeface="+mj-ea"/>
              <a:ea typeface="+mj-ea"/>
            </a:endParaRPr>
          </a:p>
          <a:p>
            <a:pPr lvl="0"/>
            <a:endParaRPr lang="en-US" altLang="zh-TW" sz="2400" dirty="0" smtClean="0">
              <a:latin typeface="+mj-ea"/>
              <a:ea typeface="+mj-ea"/>
            </a:endParaRPr>
          </a:p>
          <a:p>
            <a:pPr lvl="0"/>
            <a:endParaRPr lang="en-US" altLang="zh-TW" dirty="0" smtClean="0">
              <a:latin typeface="+mj-ea"/>
              <a:ea typeface="+mj-ea"/>
            </a:endParaRPr>
          </a:p>
          <a:p>
            <a:pPr lvl="0">
              <a:buNone/>
            </a:pPr>
            <a:endParaRPr lang="en-US" altLang="zh-TW" dirty="0" smtClean="0">
              <a:latin typeface="+mj-ea"/>
              <a:ea typeface="+mj-ea"/>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4" descr="http://www.feja.org.tw/themes/liger/images/logo.gif">
            <a:hlinkClick r:id="rId3"/>
          </p:cNvPr>
          <p:cNvPicPr>
            <a:picLocks noChangeAspect="1" noChangeArrowheads="1"/>
          </p:cNvPicPr>
          <p:nvPr/>
        </p:nvPicPr>
        <p:blipFill>
          <a:blip r:embed="rId4" cstate="print"/>
          <a:srcRect/>
          <a:stretch>
            <a:fillRect/>
          </a:stretch>
        </p:blipFill>
        <p:spPr bwMode="auto">
          <a:xfrm>
            <a:off x="0" y="6003925"/>
            <a:ext cx="1763713" cy="854075"/>
          </a:xfrm>
          <a:prstGeom prst="rect">
            <a:avLst/>
          </a:prstGeom>
          <a:noFill/>
          <a:ln w="9525">
            <a:noFill/>
            <a:miter lim="800000"/>
            <a:headEnd/>
            <a:tailEnd/>
          </a:ln>
        </p:spPr>
      </p:pic>
      <p:sp>
        <p:nvSpPr>
          <p:cNvPr id="7172" name="標題 6"/>
          <p:cNvSpPr>
            <a:spLocks noGrp="1"/>
          </p:cNvSpPr>
          <p:nvPr>
            <p:ph type="title"/>
          </p:nvPr>
        </p:nvSpPr>
        <p:spPr>
          <a:xfrm>
            <a:off x="881856" y="334418"/>
            <a:ext cx="7772400" cy="1143000"/>
          </a:xfrm>
        </p:spPr>
        <p:txBody>
          <a:bodyPr/>
          <a:lstStyle/>
          <a:p>
            <a:pPr algn="ctr"/>
            <a:r>
              <a:rPr lang="zh-TW" altLang="en-US" dirty="0" smtClean="0"/>
              <a:t>活動二：新聞</a:t>
            </a:r>
            <a:r>
              <a:rPr lang="zh-TW" altLang="en-US" dirty="0"/>
              <a:t>怎麼說</a:t>
            </a:r>
            <a:r>
              <a:rPr lang="zh-TW" altLang="en-US" dirty="0" smtClean="0">
                <a:latin typeface="新細明體"/>
                <a:ea typeface="新細明體"/>
              </a:rPr>
              <a:t>？</a:t>
            </a:r>
            <a:endParaRPr lang="zh-TW" altLang="en-US" dirty="0" smtClean="0"/>
          </a:p>
        </p:txBody>
      </p:sp>
      <p:sp>
        <p:nvSpPr>
          <p:cNvPr id="13" name="內容版面配置區 5"/>
          <p:cNvSpPr>
            <a:spLocks noGrp="1"/>
          </p:cNvSpPr>
          <p:nvPr>
            <p:ph sz="quarter" idx="1"/>
          </p:nvPr>
        </p:nvSpPr>
        <p:spPr>
          <a:xfrm>
            <a:off x="467544" y="1844824"/>
            <a:ext cx="8496944" cy="504056"/>
          </a:xfrm>
        </p:spPr>
        <p:txBody>
          <a:bodyPr/>
          <a:lstStyle/>
          <a:p>
            <a:pPr lvl="0"/>
            <a:r>
              <a:rPr lang="zh-TW" altLang="zh-TW" sz="2800" dirty="0" smtClean="0">
                <a:latin typeface="+mj-ea"/>
                <a:ea typeface="+mj-ea"/>
              </a:rPr>
              <a:t>閱讀</a:t>
            </a:r>
            <a:r>
              <a:rPr lang="zh-TW" altLang="zh-TW" sz="2800" dirty="0" smtClean="0">
                <a:latin typeface="+mj-ea"/>
                <a:ea typeface="+mj-ea"/>
              </a:rPr>
              <a:t>「</a:t>
            </a:r>
            <a:r>
              <a:rPr lang="en-US" altLang="zh-TW" sz="2800" u="sng" dirty="0" err="1">
                <a:latin typeface="+mj-ea"/>
                <a:ea typeface="+mj-ea"/>
                <a:hlinkClick r:id="rId5"/>
              </a:rPr>
              <a:t>獨立特派員</a:t>
            </a:r>
            <a:r>
              <a:rPr lang="en-US" altLang="zh-TW" sz="2800" u="sng" dirty="0">
                <a:latin typeface="+mj-ea"/>
                <a:ea typeface="+mj-ea"/>
                <a:hlinkClick r:id="rId5"/>
              </a:rPr>
              <a:t> (第471集) </a:t>
            </a:r>
            <a:r>
              <a:rPr lang="en-US" altLang="zh-TW" sz="2800" u="sng" dirty="0" err="1" smtClean="0">
                <a:latin typeface="+mj-ea"/>
                <a:ea typeface="+mj-ea"/>
                <a:hlinkClick r:id="rId5"/>
              </a:rPr>
              <a:t>直播效應</a:t>
            </a:r>
            <a:r>
              <a:rPr lang="zh-TW" altLang="zh-TW" sz="2800" dirty="0">
                <a:latin typeface="+mj-ea"/>
                <a:ea typeface="+mj-ea"/>
              </a:rPr>
              <a:t> 」</a:t>
            </a:r>
            <a:r>
              <a:rPr lang="zh-TW" altLang="zh-TW" sz="2800" dirty="0" smtClean="0">
                <a:latin typeface="+mj-ea"/>
                <a:ea typeface="+mj-ea"/>
              </a:rPr>
              <a:t>新聞影片</a:t>
            </a:r>
            <a:endParaRPr lang="en-US" altLang="zh-TW" dirty="0" smtClean="0">
              <a:latin typeface="+mj-ea"/>
              <a:ea typeface="+mj-ea"/>
            </a:endParaRPr>
          </a:p>
          <a:p>
            <a:pPr lvl="0">
              <a:buNone/>
            </a:pPr>
            <a:endParaRPr lang="en-US" altLang="zh-TW" dirty="0" smtClean="0">
              <a:latin typeface="+mj-ea"/>
              <a:ea typeface="+mj-ea"/>
            </a:endParaRPr>
          </a:p>
        </p:txBody>
      </p:sp>
      <p:sp>
        <p:nvSpPr>
          <p:cNvPr id="8" name="文字方塊 7"/>
          <p:cNvSpPr txBox="1"/>
          <p:nvPr/>
        </p:nvSpPr>
        <p:spPr>
          <a:xfrm>
            <a:off x="6444208" y="5661248"/>
            <a:ext cx="2520280" cy="1200329"/>
          </a:xfrm>
          <a:prstGeom prst="rect">
            <a:avLst/>
          </a:prstGeom>
          <a:noFill/>
        </p:spPr>
        <p:txBody>
          <a:bodyPr wrap="square" rtlCol="0">
            <a:spAutoFit/>
          </a:bodyPr>
          <a:lstStyle/>
          <a:p>
            <a:r>
              <a:rPr lang="zh-TW" altLang="en-US" sz="800" dirty="0" smtClean="0"/>
              <a:t>圖片來源：</a:t>
            </a:r>
            <a:r>
              <a:rPr lang="en-US" altLang="zh-TW" sz="800" dirty="0" smtClean="0"/>
              <a:t> </a:t>
            </a:r>
          </a:p>
          <a:p>
            <a:r>
              <a:rPr lang="en-US" altLang="zh-TW" sz="800" dirty="0">
                <a:hlinkClick r:id="rId5"/>
              </a:rPr>
              <a:t>http://vod.pts.org.tw/ptsvideo/20191116-%E7%8D%A8%E7%AB%8B%E7%89%B9%E6%B4%BE%E5%93%A1-%E7%AC%AC471%E9%9B%86-%E7%9B%B4%E6%92%AD%E6%95%88%E6%87%89</a:t>
            </a:r>
            <a:r>
              <a:rPr lang="en-US" altLang="zh-TW" sz="800" dirty="0" smtClean="0">
                <a:hlinkClick r:id="rId5"/>
              </a:rPr>
              <a:t>/</a:t>
            </a:r>
            <a:endParaRPr lang="en-US" altLang="zh-TW" sz="800" dirty="0" smtClean="0"/>
          </a:p>
          <a:p>
            <a:endParaRPr lang="en-US" altLang="zh-TW" sz="800" dirty="0" smtClean="0"/>
          </a:p>
          <a:p>
            <a:endParaRPr lang="en-US" altLang="zh-TW" sz="800" dirty="0" smtClean="0"/>
          </a:p>
        </p:txBody>
      </p:sp>
      <p:pic>
        <p:nvPicPr>
          <p:cNvPr id="2050"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602000" y="3068960"/>
            <a:ext cx="4132896" cy="24481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1950949" y="4633818"/>
            <a:ext cx="2575711" cy="179714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1574033" y="2708920"/>
            <a:ext cx="2742387" cy="169946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603728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4" descr="http://www.feja.org.tw/themes/liger/images/logo.gif">
            <a:hlinkClick r:id="rId3"/>
          </p:cNvPr>
          <p:cNvPicPr>
            <a:picLocks noChangeAspect="1" noChangeArrowheads="1"/>
          </p:cNvPicPr>
          <p:nvPr/>
        </p:nvPicPr>
        <p:blipFill>
          <a:blip r:embed="rId4" cstate="print"/>
          <a:srcRect/>
          <a:stretch>
            <a:fillRect/>
          </a:stretch>
        </p:blipFill>
        <p:spPr bwMode="auto">
          <a:xfrm>
            <a:off x="0" y="6003925"/>
            <a:ext cx="1763713" cy="854075"/>
          </a:xfrm>
          <a:prstGeom prst="rect">
            <a:avLst/>
          </a:prstGeom>
          <a:noFill/>
          <a:ln w="9525">
            <a:noFill/>
            <a:miter lim="800000"/>
            <a:headEnd/>
            <a:tailEnd/>
          </a:ln>
        </p:spPr>
      </p:pic>
      <p:sp>
        <p:nvSpPr>
          <p:cNvPr id="8195" name="內容版面配置區 5"/>
          <p:cNvSpPr>
            <a:spLocks noGrp="1"/>
          </p:cNvSpPr>
          <p:nvPr>
            <p:ph sz="quarter" idx="1"/>
          </p:nvPr>
        </p:nvSpPr>
        <p:spPr>
          <a:xfrm>
            <a:off x="1187624" y="1916832"/>
            <a:ext cx="7128791" cy="720602"/>
          </a:xfrm>
        </p:spPr>
        <p:txBody>
          <a:bodyPr/>
          <a:lstStyle/>
          <a:p>
            <a:pPr lvl="0"/>
            <a:r>
              <a:rPr lang="zh-TW" altLang="en-US" sz="2800" dirty="0">
                <a:latin typeface="+mj-ea"/>
                <a:ea typeface="+mj-ea"/>
              </a:rPr>
              <a:t>看完影片後，請回答下列</a:t>
            </a:r>
            <a:r>
              <a:rPr lang="zh-TW" altLang="en-US" sz="2800" dirty="0" smtClean="0">
                <a:latin typeface="+mj-ea"/>
                <a:ea typeface="+mj-ea"/>
              </a:rPr>
              <a:t>問題</a:t>
            </a:r>
            <a:endParaRPr lang="en-US" altLang="zh-TW" sz="2800" dirty="0" smtClean="0">
              <a:latin typeface="+mj-ea"/>
              <a:ea typeface="+mj-ea"/>
            </a:endParaRPr>
          </a:p>
          <a:p>
            <a:pPr lvl="1">
              <a:buFont typeface="Wingdings" pitchFamily="2" charset="2"/>
              <a:buChar char="ü"/>
            </a:pPr>
            <a:r>
              <a:rPr lang="zh-TW" altLang="en-US" sz="2200" dirty="0" smtClean="0">
                <a:latin typeface="+mj-ea"/>
                <a:ea typeface="+mj-ea"/>
              </a:rPr>
              <a:t>直播</a:t>
            </a:r>
            <a:r>
              <a:rPr lang="zh-TW" altLang="en-US" sz="2200" dirty="0">
                <a:latin typeface="+mj-ea"/>
                <a:ea typeface="+mj-ea"/>
              </a:rPr>
              <a:t>影片造就了怎樣的媒體觀賞型態</a:t>
            </a:r>
            <a:r>
              <a:rPr lang="zh-TW" altLang="zh-TW" sz="2200" dirty="0" smtClean="0">
                <a:latin typeface="+mj-ea"/>
                <a:ea typeface="+mj-ea"/>
              </a:rPr>
              <a:t>？</a:t>
            </a:r>
            <a:endParaRPr lang="zh-TW" altLang="zh-TW" sz="2000" dirty="0">
              <a:latin typeface="+mj-ea"/>
              <a:ea typeface="+mj-ea"/>
            </a:endParaRPr>
          </a:p>
          <a:p>
            <a:pPr lvl="1">
              <a:buFont typeface="Wingdings" pitchFamily="2" charset="2"/>
              <a:buChar char="ü"/>
            </a:pPr>
            <a:r>
              <a:rPr lang="zh-TW" altLang="en-US" sz="2200" dirty="0">
                <a:latin typeface="+mj-ea"/>
                <a:ea typeface="+mj-ea"/>
              </a:rPr>
              <a:t>台灣是在哪個事件之後開啟直播風潮</a:t>
            </a:r>
            <a:r>
              <a:rPr lang="zh-TW" altLang="zh-TW" sz="2200" dirty="0" smtClean="0">
                <a:latin typeface="+mj-ea"/>
                <a:ea typeface="+mj-ea"/>
              </a:rPr>
              <a:t>？</a:t>
            </a:r>
            <a:endParaRPr lang="zh-TW" altLang="zh-TW" sz="2200" dirty="0">
              <a:latin typeface="+mj-ea"/>
              <a:ea typeface="+mj-ea"/>
            </a:endParaRPr>
          </a:p>
          <a:p>
            <a:pPr lvl="1">
              <a:buFont typeface="Wingdings" pitchFamily="2" charset="2"/>
              <a:buChar char="ü"/>
            </a:pPr>
            <a:r>
              <a:rPr lang="zh-TW" altLang="en-US" sz="2200" dirty="0">
                <a:latin typeface="+mj-ea"/>
                <a:ea typeface="+mj-ea"/>
              </a:rPr>
              <a:t>怎樣的直播內容會吸引人</a:t>
            </a:r>
            <a:r>
              <a:rPr lang="zh-TW" altLang="en-US" sz="2200" dirty="0" smtClean="0">
                <a:latin typeface="+mj-ea"/>
                <a:ea typeface="+mj-ea"/>
              </a:rPr>
              <a:t>？</a:t>
            </a:r>
            <a:endParaRPr lang="zh-TW" altLang="zh-TW" sz="2200" dirty="0">
              <a:latin typeface="+mj-ea"/>
              <a:ea typeface="+mj-ea"/>
            </a:endParaRPr>
          </a:p>
          <a:p>
            <a:pPr lvl="1">
              <a:buFont typeface="Wingdings" pitchFamily="2" charset="2"/>
              <a:buChar char="ü"/>
            </a:pPr>
            <a:r>
              <a:rPr lang="zh-TW" altLang="en-US" sz="2200" dirty="0">
                <a:latin typeface="+mj-ea"/>
                <a:ea typeface="+mj-ea"/>
              </a:rPr>
              <a:t>在台灣擁有最多直播觀眾的是哪三類的直播影片</a:t>
            </a:r>
            <a:r>
              <a:rPr lang="zh-TW" altLang="zh-TW" sz="2200" dirty="0" smtClean="0">
                <a:latin typeface="+mj-ea"/>
                <a:ea typeface="+mj-ea"/>
              </a:rPr>
              <a:t>？</a:t>
            </a:r>
            <a:endParaRPr lang="en-US" altLang="zh-TW" sz="2200" dirty="0" smtClean="0">
              <a:latin typeface="+mj-ea"/>
              <a:ea typeface="+mj-ea"/>
            </a:endParaRPr>
          </a:p>
          <a:p>
            <a:pPr lvl="1">
              <a:buFont typeface="Wingdings" pitchFamily="2" charset="2"/>
              <a:buChar char="ü"/>
            </a:pPr>
            <a:r>
              <a:rPr lang="zh-TW" altLang="en-US" sz="2200" dirty="0">
                <a:latin typeface="+mj-ea"/>
                <a:ea typeface="+mj-ea"/>
              </a:rPr>
              <a:t>為什麼直播主會想要進行直播呢？</a:t>
            </a:r>
            <a:endParaRPr lang="zh-TW" altLang="zh-TW" sz="2200" dirty="0">
              <a:latin typeface="+mj-ea"/>
              <a:ea typeface="+mj-ea"/>
            </a:endParaRPr>
          </a:p>
        </p:txBody>
      </p:sp>
      <p:sp>
        <p:nvSpPr>
          <p:cNvPr id="8196" name="標題 6"/>
          <p:cNvSpPr>
            <a:spLocks noGrp="1"/>
          </p:cNvSpPr>
          <p:nvPr>
            <p:ph type="title"/>
          </p:nvPr>
        </p:nvSpPr>
        <p:spPr>
          <a:xfrm>
            <a:off x="971550" y="476250"/>
            <a:ext cx="7772400" cy="1143000"/>
          </a:xfrm>
        </p:spPr>
        <p:txBody>
          <a:bodyPr/>
          <a:lstStyle/>
          <a:p>
            <a:pPr algn="ctr"/>
            <a:r>
              <a:rPr lang="zh-TW" altLang="en-US" dirty="0" smtClean="0"/>
              <a:t>活動二</a:t>
            </a:r>
            <a:r>
              <a:rPr lang="zh-TW" altLang="en-US" dirty="0"/>
              <a:t>：新聞怎麼說</a:t>
            </a:r>
            <a:r>
              <a:rPr lang="zh-TW" altLang="en-US" dirty="0">
                <a:latin typeface="新細明體"/>
                <a:ea typeface="新細明體"/>
              </a:rPr>
              <a:t>？</a:t>
            </a:r>
            <a:endParaRPr lang="zh-TW" altLang="en-US" dirty="0" smtClean="0"/>
          </a:p>
        </p:txBody>
      </p:sp>
      <p:pic>
        <p:nvPicPr>
          <p:cNvPr id="1026" name="Picture 2" descr="檢視詳細資料"/>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6228184" y="4365104"/>
            <a:ext cx="1828800" cy="1828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4" descr="http://www.feja.org.tw/themes/liger/images/logo.gif">
            <a:hlinkClick r:id="rId3"/>
          </p:cNvPr>
          <p:cNvPicPr>
            <a:picLocks noChangeAspect="1" noChangeArrowheads="1"/>
          </p:cNvPicPr>
          <p:nvPr/>
        </p:nvPicPr>
        <p:blipFill>
          <a:blip r:embed="rId4" cstate="print"/>
          <a:srcRect/>
          <a:stretch>
            <a:fillRect/>
          </a:stretch>
        </p:blipFill>
        <p:spPr bwMode="auto">
          <a:xfrm>
            <a:off x="0" y="6003925"/>
            <a:ext cx="1763713" cy="854075"/>
          </a:xfrm>
          <a:prstGeom prst="rect">
            <a:avLst/>
          </a:prstGeom>
          <a:noFill/>
          <a:ln w="9525">
            <a:noFill/>
            <a:miter lim="800000"/>
            <a:headEnd/>
            <a:tailEnd/>
          </a:ln>
        </p:spPr>
      </p:pic>
      <p:sp>
        <p:nvSpPr>
          <p:cNvPr id="9219" name="標題 6"/>
          <p:cNvSpPr>
            <a:spLocks noGrp="1"/>
          </p:cNvSpPr>
          <p:nvPr>
            <p:ph type="title"/>
          </p:nvPr>
        </p:nvSpPr>
        <p:spPr>
          <a:xfrm>
            <a:off x="971550" y="332656"/>
            <a:ext cx="7772400" cy="1143000"/>
          </a:xfrm>
        </p:spPr>
        <p:txBody>
          <a:bodyPr/>
          <a:lstStyle/>
          <a:p>
            <a:pPr algn="ctr"/>
            <a:r>
              <a:rPr lang="zh-TW" altLang="en-US" dirty="0" smtClean="0"/>
              <a:t>活動二</a:t>
            </a:r>
            <a:r>
              <a:rPr lang="zh-TW" altLang="en-US" dirty="0"/>
              <a:t>：新聞怎麼說</a:t>
            </a:r>
            <a:r>
              <a:rPr lang="zh-TW" altLang="en-US" dirty="0">
                <a:latin typeface="新細明體"/>
                <a:ea typeface="新細明體"/>
              </a:rPr>
              <a:t>？</a:t>
            </a:r>
            <a:endParaRPr lang="zh-TW" altLang="en-US" dirty="0" smtClean="0"/>
          </a:p>
        </p:txBody>
      </p:sp>
      <p:sp>
        <p:nvSpPr>
          <p:cNvPr id="15" name="內容版面配置區 5"/>
          <p:cNvSpPr>
            <a:spLocks noGrp="1"/>
          </p:cNvSpPr>
          <p:nvPr>
            <p:ph sz="quarter" idx="1"/>
          </p:nvPr>
        </p:nvSpPr>
        <p:spPr>
          <a:xfrm>
            <a:off x="755576" y="1772816"/>
            <a:ext cx="8136904" cy="2520280"/>
          </a:xfrm>
        </p:spPr>
        <p:txBody>
          <a:bodyPr/>
          <a:lstStyle/>
          <a:p>
            <a:r>
              <a:rPr lang="zh-TW" altLang="zh-TW" sz="2800" dirty="0" smtClean="0">
                <a:latin typeface="+mj-ea"/>
                <a:ea typeface="+mj-ea"/>
              </a:rPr>
              <a:t>閱讀</a:t>
            </a:r>
            <a:r>
              <a:rPr lang="zh-TW" altLang="zh-TW" sz="2800" dirty="0">
                <a:latin typeface="+mj-ea"/>
              </a:rPr>
              <a:t>「 </a:t>
            </a:r>
            <a:r>
              <a:rPr lang="en-US" altLang="zh-TW" sz="2800" u="sng" dirty="0" err="1" smtClean="0">
                <a:latin typeface="+mj-ea"/>
                <a:ea typeface="+mj-ea"/>
                <a:hlinkClick r:id="rId5"/>
              </a:rPr>
              <a:t>全民瘋臉書直播</a:t>
            </a:r>
            <a:r>
              <a:rPr lang="en-US" altLang="zh-TW" sz="2800" u="sng" dirty="0" smtClean="0">
                <a:latin typeface="+mj-ea"/>
                <a:ea typeface="+mj-ea"/>
                <a:hlinkClick r:id="rId5"/>
              </a:rPr>
              <a:t> </a:t>
            </a:r>
            <a:r>
              <a:rPr lang="en-US" altLang="zh-TW" sz="2800" u="sng" dirty="0">
                <a:latin typeface="+mj-ea"/>
                <a:ea typeface="+mj-ea"/>
                <a:hlinkClick r:id="rId5"/>
              </a:rPr>
              <a:t>盤點5個直播的魅力</a:t>
            </a:r>
            <a:r>
              <a:rPr lang="en-US" altLang="zh-TW" sz="2800" u="sng" dirty="0" smtClean="0">
                <a:latin typeface="+mj-ea"/>
                <a:ea typeface="+mj-ea"/>
                <a:hlinkClick r:id="rId5"/>
              </a:rPr>
              <a:t>！</a:t>
            </a:r>
            <a:r>
              <a:rPr lang="zh-TW" altLang="zh-TW" sz="2800" dirty="0">
                <a:latin typeface="+mj-ea"/>
              </a:rPr>
              <a:t> 」</a:t>
            </a:r>
            <a:r>
              <a:rPr lang="zh-TW" altLang="zh-TW" sz="2800" dirty="0" smtClean="0">
                <a:latin typeface="+mj-ea"/>
                <a:ea typeface="+mj-ea"/>
              </a:rPr>
              <a:t>新聞</a:t>
            </a:r>
            <a:r>
              <a:rPr lang="zh-TW" altLang="zh-TW" sz="2800" dirty="0">
                <a:latin typeface="+mj-ea"/>
                <a:ea typeface="+mj-ea"/>
              </a:rPr>
              <a:t>文本，並回答下列問題</a:t>
            </a:r>
            <a:endParaRPr lang="en-US" altLang="zh-TW" sz="800" dirty="0" smtClean="0">
              <a:latin typeface="+mj-ea"/>
              <a:ea typeface="+mj-ea"/>
            </a:endParaRPr>
          </a:p>
          <a:p>
            <a:pPr lvl="1">
              <a:buFont typeface="Wingdings" pitchFamily="2" charset="2"/>
              <a:buChar char="ü"/>
            </a:pPr>
            <a:r>
              <a:rPr lang="zh-TW" altLang="en-US" dirty="0">
                <a:latin typeface="+mj-ea"/>
                <a:ea typeface="+mj-ea"/>
              </a:rPr>
              <a:t>新聞中提到直播之所以風行是因為有哪些魅力</a:t>
            </a:r>
            <a:r>
              <a:rPr lang="zh-TW" altLang="en-US" dirty="0" smtClean="0">
                <a:latin typeface="+mj-ea"/>
                <a:ea typeface="+mj-ea"/>
              </a:rPr>
              <a:t>？</a:t>
            </a:r>
            <a:endParaRPr lang="en-US" altLang="zh-TW" dirty="0" smtClean="0">
              <a:latin typeface="+mj-ea"/>
              <a:ea typeface="+mj-ea"/>
            </a:endParaRPr>
          </a:p>
          <a:p>
            <a:pPr lvl="1">
              <a:buFont typeface="Wingdings" pitchFamily="2" charset="2"/>
              <a:buChar char="ü"/>
            </a:pPr>
            <a:r>
              <a:rPr lang="zh-TW" altLang="en-US" dirty="0">
                <a:latin typeface="+mj-ea"/>
                <a:ea typeface="+mj-ea"/>
              </a:rPr>
              <a:t>上述直播影片的魅力哪一個最吸引你呢</a:t>
            </a:r>
            <a:r>
              <a:rPr lang="zh-TW" altLang="en-US" dirty="0" smtClean="0">
                <a:latin typeface="+mj-ea"/>
                <a:ea typeface="+mj-ea"/>
              </a:rPr>
              <a:t>？</a:t>
            </a:r>
            <a:endParaRPr lang="en-US" altLang="zh-TW" dirty="0" smtClean="0">
              <a:latin typeface="+mj-ea"/>
              <a:ea typeface="+mj-ea"/>
            </a:endParaRPr>
          </a:p>
          <a:p>
            <a:pPr lvl="1">
              <a:buFont typeface="Wingdings" pitchFamily="2" charset="2"/>
              <a:buChar char="ü"/>
            </a:pPr>
            <a:r>
              <a:rPr lang="zh-TW" altLang="en-US" dirty="0">
                <a:latin typeface="+mj-ea"/>
                <a:ea typeface="+mj-ea"/>
              </a:rPr>
              <a:t>想一想，你們那一組所選擇影片的魅力，是屬於哪一類呢？</a:t>
            </a:r>
          </a:p>
          <a:p>
            <a:pPr lvl="1">
              <a:buFont typeface="Wingdings" pitchFamily="2" charset="2"/>
              <a:buChar char="ü"/>
            </a:pPr>
            <a:endParaRPr lang="zh-TW" altLang="zh-TW" dirty="0" smtClean="0"/>
          </a:p>
          <a:p>
            <a:endParaRPr lang="zh-TW" altLang="en-US" sz="2800" dirty="0">
              <a:latin typeface="+mj-ea"/>
              <a:ea typeface="+mj-ea"/>
            </a:endParaRPr>
          </a:p>
          <a:p>
            <a:endParaRPr lang="en-US" altLang="zh-TW" sz="2400" dirty="0" smtClean="0"/>
          </a:p>
          <a:p>
            <a:endParaRPr lang="zh-TW" altLang="zh-TW" sz="2400" dirty="0"/>
          </a:p>
          <a:p>
            <a:pPr lvl="0"/>
            <a:endParaRPr lang="zh-TW" altLang="zh-TW" dirty="0">
              <a:latin typeface="+mj-ea"/>
              <a:ea typeface="+mj-ea"/>
            </a:endParaRPr>
          </a:p>
        </p:txBody>
      </p:sp>
      <p:pic>
        <p:nvPicPr>
          <p:cNvPr id="3074"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633212">
            <a:off x="5024008" y="4252768"/>
            <a:ext cx="2198877" cy="199368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文字方塊 6"/>
          <p:cNvSpPr txBox="1"/>
          <p:nvPr/>
        </p:nvSpPr>
        <p:spPr>
          <a:xfrm>
            <a:off x="5580112" y="6297353"/>
            <a:ext cx="3168352" cy="584775"/>
          </a:xfrm>
          <a:prstGeom prst="rect">
            <a:avLst/>
          </a:prstGeom>
          <a:noFill/>
        </p:spPr>
        <p:txBody>
          <a:bodyPr wrap="square" rtlCol="0">
            <a:spAutoFit/>
          </a:bodyPr>
          <a:lstStyle/>
          <a:p>
            <a:r>
              <a:rPr lang="zh-TW" altLang="en-US" sz="800" dirty="0" smtClean="0"/>
              <a:t>圖片來源：</a:t>
            </a:r>
            <a:r>
              <a:rPr lang="en-US" altLang="zh-TW" sz="800" dirty="0" smtClean="0"/>
              <a:t> </a:t>
            </a:r>
          </a:p>
          <a:p>
            <a:r>
              <a:rPr lang="en-US" altLang="zh-TW" sz="800" dirty="0">
                <a:hlinkClick r:id="rId5"/>
              </a:rPr>
              <a:t>http://</a:t>
            </a:r>
            <a:r>
              <a:rPr lang="en-US" altLang="zh-TW" sz="800" dirty="0" smtClean="0">
                <a:hlinkClick r:id="rId5"/>
              </a:rPr>
              <a:t>news.knowing.asia/news/b3179269-bbfc-4f0b-a052-a6b7bc8f4fff</a:t>
            </a:r>
            <a:endParaRPr lang="en-US" altLang="zh-TW" sz="800" dirty="0" smtClean="0"/>
          </a:p>
          <a:p>
            <a:endParaRPr lang="en-US" altLang="zh-TW" sz="800"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4" descr="http://www.feja.org.tw/themes/liger/images/logo.gif">
            <a:hlinkClick r:id="rId3"/>
          </p:cNvPr>
          <p:cNvPicPr>
            <a:picLocks noChangeAspect="1" noChangeArrowheads="1"/>
          </p:cNvPicPr>
          <p:nvPr/>
        </p:nvPicPr>
        <p:blipFill>
          <a:blip r:embed="rId4" cstate="print"/>
          <a:srcRect/>
          <a:stretch>
            <a:fillRect/>
          </a:stretch>
        </p:blipFill>
        <p:spPr bwMode="auto">
          <a:xfrm>
            <a:off x="0" y="6003925"/>
            <a:ext cx="1763713" cy="854075"/>
          </a:xfrm>
          <a:prstGeom prst="rect">
            <a:avLst/>
          </a:prstGeom>
          <a:noFill/>
          <a:ln w="9525">
            <a:noFill/>
            <a:miter lim="800000"/>
            <a:headEnd/>
            <a:tailEnd/>
          </a:ln>
        </p:spPr>
      </p:pic>
      <p:sp>
        <p:nvSpPr>
          <p:cNvPr id="9219" name="標題 6"/>
          <p:cNvSpPr>
            <a:spLocks noGrp="1"/>
          </p:cNvSpPr>
          <p:nvPr>
            <p:ph type="title"/>
          </p:nvPr>
        </p:nvSpPr>
        <p:spPr>
          <a:xfrm>
            <a:off x="971550" y="332656"/>
            <a:ext cx="7772400" cy="1143000"/>
          </a:xfrm>
        </p:spPr>
        <p:txBody>
          <a:bodyPr/>
          <a:lstStyle/>
          <a:p>
            <a:pPr algn="ctr"/>
            <a:r>
              <a:rPr lang="zh-TW" altLang="en-US" dirty="0" smtClean="0"/>
              <a:t>活動二</a:t>
            </a:r>
            <a:r>
              <a:rPr lang="zh-TW" altLang="en-US" dirty="0"/>
              <a:t>：新聞怎麼說</a:t>
            </a:r>
            <a:r>
              <a:rPr lang="zh-TW" altLang="en-US" dirty="0">
                <a:latin typeface="新細明體"/>
                <a:ea typeface="新細明體"/>
              </a:rPr>
              <a:t>？</a:t>
            </a:r>
            <a:endParaRPr lang="zh-TW" altLang="en-US" dirty="0" smtClean="0"/>
          </a:p>
        </p:txBody>
      </p:sp>
      <p:sp>
        <p:nvSpPr>
          <p:cNvPr id="15" name="內容版面配置區 5"/>
          <p:cNvSpPr>
            <a:spLocks noGrp="1"/>
          </p:cNvSpPr>
          <p:nvPr>
            <p:ph sz="quarter" idx="1"/>
          </p:nvPr>
        </p:nvSpPr>
        <p:spPr>
          <a:xfrm>
            <a:off x="1187624" y="1453060"/>
            <a:ext cx="6984776" cy="2520280"/>
          </a:xfrm>
        </p:spPr>
        <p:txBody>
          <a:bodyPr/>
          <a:lstStyle/>
          <a:p>
            <a:r>
              <a:rPr lang="zh-TW" altLang="en-US" sz="2800" dirty="0">
                <a:latin typeface="+mj-ea"/>
                <a:ea typeface="+mj-ea"/>
              </a:rPr>
              <a:t>想一想，</a:t>
            </a:r>
            <a:r>
              <a:rPr lang="zh-TW" altLang="zh-TW" sz="2800" dirty="0" smtClean="0">
                <a:latin typeface="+mj-ea"/>
                <a:ea typeface="+mj-ea"/>
              </a:rPr>
              <a:t>直播</a:t>
            </a:r>
            <a:r>
              <a:rPr lang="zh-TW" altLang="zh-TW" sz="2800" dirty="0">
                <a:latin typeface="+mj-ea"/>
                <a:ea typeface="+mj-ea"/>
              </a:rPr>
              <a:t>影片跟非直播的影片有什麼差別？</a:t>
            </a:r>
            <a:endParaRPr lang="en-US" altLang="zh-TW" sz="2800" dirty="0" smtClean="0">
              <a:latin typeface="+mj-ea"/>
              <a:ea typeface="+mj-ea"/>
            </a:endParaRPr>
          </a:p>
          <a:p>
            <a:r>
              <a:rPr lang="zh-TW" altLang="en-US" sz="2800" dirty="0" smtClean="0">
                <a:latin typeface="+mj-ea"/>
                <a:ea typeface="+mj-ea"/>
              </a:rPr>
              <a:t>想一想，直播</a:t>
            </a:r>
            <a:r>
              <a:rPr lang="zh-TW" altLang="en-US" sz="2800" dirty="0">
                <a:latin typeface="+mj-ea"/>
                <a:ea typeface="+mj-ea"/>
              </a:rPr>
              <a:t>的興起跟傳播科技的演變</a:t>
            </a:r>
            <a:r>
              <a:rPr lang="zh-TW" altLang="en-US" sz="2800" dirty="0" smtClean="0">
                <a:latin typeface="+mj-ea"/>
                <a:ea typeface="+mj-ea"/>
              </a:rPr>
              <a:t>有什麼關係</a:t>
            </a:r>
            <a:r>
              <a:rPr lang="zh-TW" altLang="en-US" dirty="0" smtClean="0">
                <a:latin typeface="+mj-ea"/>
                <a:ea typeface="+mj-ea"/>
              </a:rPr>
              <a:t>？</a:t>
            </a:r>
            <a:endParaRPr lang="en-US" altLang="zh-TW" dirty="0" smtClean="0">
              <a:latin typeface="+mj-ea"/>
              <a:ea typeface="+mj-ea"/>
            </a:endParaRPr>
          </a:p>
          <a:p>
            <a:endParaRPr lang="en-US" altLang="zh-TW" dirty="0" smtClean="0">
              <a:latin typeface="+mj-ea"/>
              <a:ea typeface="+mj-ea"/>
            </a:endParaRPr>
          </a:p>
          <a:p>
            <a:endParaRPr lang="zh-TW" altLang="en-US" sz="2800" dirty="0">
              <a:latin typeface="+mj-ea"/>
              <a:ea typeface="+mj-ea"/>
            </a:endParaRPr>
          </a:p>
          <a:p>
            <a:endParaRPr lang="en-US" altLang="zh-TW" sz="2400" dirty="0" smtClean="0"/>
          </a:p>
          <a:p>
            <a:endParaRPr lang="zh-TW" altLang="zh-TW" sz="2400" dirty="0"/>
          </a:p>
          <a:p>
            <a:pPr lvl="0"/>
            <a:endParaRPr lang="zh-TW" altLang="zh-TW" dirty="0">
              <a:latin typeface="+mj-ea"/>
              <a:ea typeface="+mj-ea"/>
            </a:endParaRPr>
          </a:p>
        </p:txBody>
      </p:sp>
      <p:sp>
        <p:nvSpPr>
          <p:cNvPr id="7" name="文字方塊 6"/>
          <p:cNvSpPr txBox="1"/>
          <p:nvPr/>
        </p:nvSpPr>
        <p:spPr>
          <a:xfrm>
            <a:off x="5672824" y="5419149"/>
            <a:ext cx="3168352" cy="707886"/>
          </a:xfrm>
          <a:prstGeom prst="rect">
            <a:avLst/>
          </a:prstGeom>
          <a:noFill/>
        </p:spPr>
        <p:txBody>
          <a:bodyPr wrap="square" rtlCol="0">
            <a:spAutoFit/>
          </a:bodyPr>
          <a:lstStyle/>
          <a:p>
            <a:r>
              <a:rPr lang="zh-TW" altLang="en-US" sz="800" dirty="0" smtClean="0"/>
              <a:t>圖片來源：</a:t>
            </a:r>
            <a:r>
              <a:rPr lang="en-US" altLang="zh-TW" sz="800" dirty="0" smtClean="0"/>
              <a:t> </a:t>
            </a:r>
          </a:p>
          <a:p>
            <a:r>
              <a:rPr lang="en-US" altLang="zh-TW" sz="800" dirty="0">
                <a:hlinkClick r:id="rId5"/>
              </a:rPr>
              <a:t>https://</a:t>
            </a:r>
            <a:r>
              <a:rPr lang="en-US" altLang="zh-TW" sz="800" dirty="0" smtClean="0">
                <a:hlinkClick r:id="rId5"/>
              </a:rPr>
              <a:t>www.youtube.com/live?hl=zh-TW&amp;gl=TW</a:t>
            </a:r>
            <a:endParaRPr lang="en-US" altLang="zh-TW" sz="800" dirty="0" smtClean="0"/>
          </a:p>
          <a:p>
            <a:r>
              <a:rPr lang="en-US" altLang="zh-TW" sz="800" dirty="0">
                <a:hlinkClick r:id="rId6"/>
              </a:rPr>
              <a:t>https://www.meme.chat</a:t>
            </a:r>
            <a:r>
              <a:rPr lang="en-US" altLang="zh-TW" sz="800" dirty="0" smtClean="0">
                <a:hlinkClick r:id="rId6"/>
              </a:rPr>
              <a:t>/</a:t>
            </a:r>
            <a:endParaRPr lang="en-US" altLang="zh-TW" sz="800" dirty="0" smtClean="0"/>
          </a:p>
          <a:p>
            <a:endParaRPr lang="en-US" altLang="zh-TW" sz="800" dirty="0" smtClean="0"/>
          </a:p>
          <a:p>
            <a:endParaRPr lang="en-US" altLang="zh-TW" sz="800" dirty="0" smtClean="0"/>
          </a:p>
        </p:txBody>
      </p:sp>
      <p:pic>
        <p:nvPicPr>
          <p:cNvPr id="4098" name="Picture 2"/>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rot="21303725">
            <a:off x="3994767" y="2972971"/>
            <a:ext cx="4765225" cy="18514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rot="21379186">
            <a:off x="1077434" y="4077072"/>
            <a:ext cx="3954438" cy="18276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155598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4" descr="http://www.feja.org.tw/themes/liger/images/logo.gif">
            <a:hlinkClick r:id="rId3"/>
          </p:cNvPr>
          <p:cNvPicPr>
            <a:picLocks noChangeAspect="1" noChangeArrowheads="1"/>
          </p:cNvPicPr>
          <p:nvPr/>
        </p:nvPicPr>
        <p:blipFill>
          <a:blip r:embed="rId4" cstate="print"/>
          <a:srcRect/>
          <a:stretch>
            <a:fillRect/>
          </a:stretch>
        </p:blipFill>
        <p:spPr bwMode="auto">
          <a:xfrm>
            <a:off x="0" y="6003925"/>
            <a:ext cx="1763713" cy="854075"/>
          </a:xfrm>
          <a:prstGeom prst="rect">
            <a:avLst/>
          </a:prstGeom>
          <a:noFill/>
          <a:ln w="9525">
            <a:noFill/>
            <a:miter lim="800000"/>
            <a:headEnd/>
            <a:tailEnd/>
          </a:ln>
        </p:spPr>
      </p:pic>
      <p:sp>
        <p:nvSpPr>
          <p:cNvPr id="9219" name="標題 6"/>
          <p:cNvSpPr>
            <a:spLocks noGrp="1"/>
          </p:cNvSpPr>
          <p:nvPr>
            <p:ph type="title"/>
          </p:nvPr>
        </p:nvSpPr>
        <p:spPr>
          <a:xfrm>
            <a:off x="971550" y="332656"/>
            <a:ext cx="7772400" cy="1143000"/>
          </a:xfrm>
        </p:spPr>
        <p:txBody>
          <a:bodyPr/>
          <a:lstStyle/>
          <a:p>
            <a:pPr algn="ctr"/>
            <a:r>
              <a:rPr lang="zh-TW" altLang="en-US" dirty="0" smtClean="0"/>
              <a:t>活動二</a:t>
            </a:r>
            <a:r>
              <a:rPr lang="zh-TW" altLang="en-US" dirty="0"/>
              <a:t>：新聞怎麼說</a:t>
            </a:r>
            <a:r>
              <a:rPr lang="zh-TW" altLang="en-US" dirty="0">
                <a:latin typeface="新細明體"/>
                <a:ea typeface="新細明體"/>
              </a:rPr>
              <a:t>？</a:t>
            </a:r>
            <a:endParaRPr lang="zh-TW" altLang="en-US" dirty="0" smtClean="0"/>
          </a:p>
        </p:txBody>
      </p:sp>
      <p:sp>
        <p:nvSpPr>
          <p:cNvPr id="15" name="內容版面配置區 5"/>
          <p:cNvSpPr>
            <a:spLocks noGrp="1"/>
          </p:cNvSpPr>
          <p:nvPr>
            <p:ph sz="quarter" idx="1"/>
          </p:nvPr>
        </p:nvSpPr>
        <p:spPr>
          <a:xfrm>
            <a:off x="539552" y="1628800"/>
            <a:ext cx="6984776" cy="2520280"/>
          </a:xfrm>
        </p:spPr>
        <p:txBody>
          <a:bodyPr/>
          <a:lstStyle/>
          <a:p>
            <a:r>
              <a:rPr lang="zh-TW" altLang="en-US" sz="2800" dirty="0" smtClean="0">
                <a:latin typeface="+mj-ea"/>
                <a:ea typeface="+mj-ea"/>
              </a:rPr>
              <a:t>什麼樣的議題</a:t>
            </a:r>
            <a:r>
              <a:rPr lang="en-US" altLang="zh-TW" sz="2800" dirty="0" smtClean="0">
                <a:latin typeface="+mj-ea"/>
                <a:ea typeface="+mj-ea"/>
              </a:rPr>
              <a:t>/</a:t>
            </a:r>
            <a:r>
              <a:rPr lang="zh-TW" altLang="en-US" sz="2800" dirty="0" smtClean="0">
                <a:latin typeface="+mj-ea"/>
                <a:ea typeface="+mj-ea"/>
              </a:rPr>
              <a:t>活動會使用</a:t>
            </a:r>
            <a:r>
              <a:rPr lang="zh-TW" altLang="en-US" sz="2800" dirty="0">
                <a:latin typeface="+mj-ea"/>
                <a:ea typeface="+mj-ea"/>
              </a:rPr>
              <a:t>直播呢？</a:t>
            </a:r>
            <a:endParaRPr lang="en-US" altLang="zh-TW" dirty="0" smtClean="0">
              <a:latin typeface="+mj-ea"/>
              <a:ea typeface="+mj-ea"/>
            </a:endParaRPr>
          </a:p>
          <a:p>
            <a:endParaRPr lang="zh-TW" altLang="en-US" sz="2800" dirty="0">
              <a:latin typeface="+mj-ea"/>
              <a:ea typeface="+mj-ea"/>
            </a:endParaRPr>
          </a:p>
          <a:p>
            <a:endParaRPr lang="en-US" altLang="zh-TW" sz="2400" dirty="0" smtClean="0"/>
          </a:p>
          <a:p>
            <a:endParaRPr lang="zh-TW" altLang="zh-TW" sz="2400" dirty="0"/>
          </a:p>
          <a:p>
            <a:pPr lvl="0"/>
            <a:endParaRPr lang="zh-TW" altLang="zh-TW" dirty="0">
              <a:latin typeface="+mj-ea"/>
              <a:ea typeface="+mj-ea"/>
            </a:endParaRPr>
          </a:p>
        </p:txBody>
      </p:sp>
      <p:sp>
        <p:nvSpPr>
          <p:cNvPr id="7" name="文字方塊 6"/>
          <p:cNvSpPr txBox="1"/>
          <p:nvPr/>
        </p:nvSpPr>
        <p:spPr>
          <a:xfrm>
            <a:off x="5724128" y="5733256"/>
            <a:ext cx="3168352" cy="1815882"/>
          </a:xfrm>
          <a:prstGeom prst="rect">
            <a:avLst/>
          </a:prstGeom>
          <a:noFill/>
        </p:spPr>
        <p:txBody>
          <a:bodyPr wrap="square" rtlCol="0">
            <a:spAutoFit/>
          </a:bodyPr>
          <a:lstStyle/>
          <a:p>
            <a:r>
              <a:rPr lang="zh-TW" altLang="en-US" sz="800" dirty="0" smtClean="0"/>
              <a:t>圖片來源：</a:t>
            </a:r>
            <a:r>
              <a:rPr lang="en-US" altLang="zh-TW" sz="800" dirty="0" smtClean="0"/>
              <a:t> </a:t>
            </a:r>
          </a:p>
          <a:p>
            <a:r>
              <a:rPr lang="en-US" altLang="zh-TW" sz="800" dirty="0">
                <a:hlinkClick r:id="rId5"/>
              </a:rPr>
              <a:t>https://www.facebook.com/ESPN/videos/1676202712426478</a:t>
            </a:r>
            <a:r>
              <a:rPr lang="en-US" altLang="zh-TW" sz="800" dirty="0" smtClean="0">
                <a:hlinkClick r:id="rId5"/>
              </a:rPr>
              <a:t>/</a:t>
            </a:r>
            <a:endParaRPr lang="en-US" altLang="zh-TW" sz="800" dirty="0" smtClean="0"/>
          </a:p>
          <a:p>
            <a:r>
              <a:rPr lang="en-US" altLang="zh-TW" sz="800" u="sng" dirty="0">
                <a:hlinkClick r:id="rId6"/>
              </a:rPr>
              <a:t>https://www.facebook.com/ey.gov.tw/videos/1632622926765580</a:t>
            </a:r>
            <a:r>
              <a:rPr lang="en-US" altLang="zh-TW" sz="800" u="sng" dirty="0" smtClean="0">
                <a:hlinkClick r:id="rId6"/>
              </a:rPr>
              <a:t>/</a:t>
            </a:r>
            <a:endParaRPr lang="en-US" altLang="zh-TW" sz="800" u="sng" dirty="0" smtClean="0"/>
          </a:p>
          <a:p>
            <a:r>
              <a:rPr lang="en-US" altLang="zh-TW" sz="800" u="sng" dirty="0">
                <a:hlinkClick r:id="rId7"/>
              </a:rPr>
              <a:t>https://www.facebook.com/bamid.goldenbell/videos/1809558599322642</a:t>
            </a:r>
            <a:r>
              <a:rPr lang="en-US" altLang="zh-TW" sz="800" u="sng" dirty="0" smtClean="0">
                <a:hlinkClick r:id="rId7"/>
              </a:rPr>
              <a:t>/</a:t>
            </a:r>
            <a:endParaRPr lang="en-US" altLang="zh-TW" sz="800" u="sng" dirty="0" smtClean="0"/>
          </a:p>
          <a:p>
            <a:r>
              <a:rPr lang="en-US" altLang="zh-TW" sz="800" dirty="0">
                <a:hlinkClick r:id="rId8"/>
              </a:rPr>
              <a:t>https://</a:t>
            </a:r>
            <a:r>
              <a:rPr lang="en-US" altLang="zh-TW" sz="800" dirty="0" smtClean="0">
                <a:hlinkClick r:id="rId8"/>
              </a:rPr>
              <a:t>www.twitch.tv/videos/131755960</a:t>
            </a:r>
            <a:endParaRPr lang="en-US" altLang="zh-TW" sz="800" dirty="0" smtClean="0"/>
          </a:p>
          <a:p>
            <a:endParaRPr lang="zh-TW" altLang="zh-TW" sz="800" dirty="0"/>
          </a:p>
          <a:p>
            <a:endParaRPr lang="en-US" altLang="zh-TW" sz="800" dirty="0" smtClean="0"/>
          </a:p>
          <a:p>
            <a:endParaRPr lang="zh-TW" altLang="zh-TW" sz="800" dirty="0"/>
          </a:p>
          <a:p>
            <a:endParaRPr lang="zh-TW" altLang="zh-TW" sz="800" dirty="0"/>
          </a:p>
          <a:p>
            <a:endParaRPr lang="en-US" altLang="zh-TW" sz="800" dirty="0" smtClean="0"/>
          </a:p>
          <a:p>
            <a:endParaRPr lang="zh-TW" altLang="zh-TW" sz="800" dirty="0"/>
          </a:p>
          <a:p>
            <a:endParaRPr lang="en-US" altLang="zh-TW" sz="800" dirty="0" smtClean="0"/>
          </a:p>
          <a:p>
            <a:endParaRPr lang="en-US" altLang="zh-TW" sz="800" dirty="0" smtClean="0"/>
          </a:p>
        </p:txBody>
      </p:sp>
      <p:pic>
        <p:nvPicPr>
          <p:cNvPr id="8" name="圖片 7"/>
          <p:cNvPicPr/>
          <p:nvPr/>
        </p:nvPicPr>
        <p:blipFill>
          <a:blip r:embed="rId9" cstate="email">
            <a:extLst>
              <a:ext uri="{28A0092B-C50C-407E-A947-70E740481C1C}">
                <a14:useLocalDpi xmlns:a14="http://schemas.microsoft.com/office/drawing/2010/main"/>
              </a:ext>
            </a:extLst>
          </a:blip>
          <a:srcRect/>
          <a:stretch>
            <a:fillRect/>
          </a:stretch>
        </p:blipFill>
        <p:spPr bwMode="auto">
          <a:xfrm>
            <a:off x="1547664" y="2569219"/>
            <a:ext cx="2841625" cy="1848485"/>
          </a:xfrm>
          <a:prstGeom prst="rect">
            <a:avLst/>
          </a:prstGeom>
          <a:noFill/>
          <a:ln>
            <a:noFill/>
          </a:ln>
        </p:spPr>
      </p:pic>
      <p:pic>
        <p:nvPicPr>
          <p:cNvPr id="9" name="圖片 8"/>
          <p:cNvPicPr/>
          <p:nvPr/>
        </p:nvPicPr>
        <p:blipFill>
          <a:blip r:embed="rId10" cstate="email">
            <a:extLst>
              <a:ext uri="{28A0092B-C50C-407E-A947-70E740481C1C}">
                <a14:useLocalDpi xmlns:a14="http://schemas.microsoft.com/office/drawing/2010/main"/>
              </a:ext>
            </a:extLst>
          </a:blip>
          <a:srcRect/>
          <a:stretch>
            <a:fillRect/>
          </a:stretch>
        </p:blipFill>
        <p:spPr bwMode="auto">
          <a:xfrm>
            <a:off x="4389289" y="2160239"/>
            <a:ext cx="2976808" cy="1800200"/>
          </a:xfrm>
          <a:prstGeom prst="rect">
            <a:avLst/>
          </a:prstGeom>
          <a:noFill/>
          <a:ln>
            <a:noFill/>
          </a:ln>
        </p:spPr>
      </p:pic>
      <p:pic>
        <p:nvPicPr>
          <p:cNvPr id="10" name="圖片 9"/>
          <p:cNvPicPr/>
          <p:nvPr/>
        </p:nvPicPr>
        <p:blipFill>
          <a:blip r:embed="rId11" cstate="email">
            <a:extLst>
              <a:ext uri="{28A0092B-C50C-407E-A947-70E740481C1C}">
                <a14:useLocalDpi xmlns:a14="http://schemas.microsoft.com/office/drawing/2010/main"/>
              </a:ext>
            </a:extLst>
          </a:blip>
          <a:srcRect/>
          <a:stretch>
            <a:fillRect/>
          </a:stretch>
        </p:blipFill>
        <p:spPr bwMode="auto">
          <a:xfrm>
            <a:off x="2496377" y="4500926"/>
            <a:ext cx="2349440" cy="1791588"/>
          </a:xfrm>
          <a:prstGeom prst="rect">
            <a:avLst/>
          </a:prstGeom>
          <a:noFill/>
          <a:ln>
            <a:noFill/>
          </a:ln>
        </p:spPr>
      </p:pic>
      <p:pic>
        <p:nvPicPr>
          <p:cNvPr id="11" name="圖片 10"/>
          <p:cNvPicPr/>
          <p:nvPr/>
        </p:nvPicPr>
        <p:blipFill>
          <a:blip r:embed="rId12" cstate="email">
            <a:extLst>
              <a:ext uri="{28A0092B-C50C-407E-A947-70E740481C1C}">
                <a14:useLocalDpi xmlns:a14="http://schemas.microsoft.com/office/drawing/2010/main"/>
              </a:ext>
            </a:extLst>
          </a:blip>
          <a:srcRect/>
          <a:stretch>
            <a:fillRect/>
          </a:stretch>
        </p:blipFill>
        <p:spPr bwMode="auto">
          <a:xfrm>
            <a:off x="4845817" y="4002184"/>
            <a:ext cx="2520280" cy="1589063"/>
          </a:xfrm>
          <a:prstGeom prst="rect">
            <a:avLst/>
          </a:prstGeom>
          <a:noFill/>
          <a:ln>
            <a:noFill/>
          </a:ln>
        </p:spPr>
      </p:pic>
    </p:spTree>
    <p:extLst>
      <p:ext uri="{BB962C8B-B14F-4D97-AF65-F5344CB8AC3E}">
        <p14:creationId xmlns:p14="http://schemas.microsoft.com/office/powerpoint/2010/main" val="23155947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4" descr="http://www.feja.org.tw/themes/liger/images/logo.gif">
            <a:hlinkClick r:id="rId3"/>
          </p:cNvPr>
          <p:cNvPicPr>
            <a:picLocks noChangeAspect="1" noChangeArrowheads="1"/>
          </p:cNvPicPr>
          <p:nvPr/>
        </p:nvPicPr>
        <p:blipFill>
          <a:blip r:embed="rId4" cstate="print"/>
          <a:srcRect/>
          <a:stretch>
            <a:fillRect/>
          </a:stretch>
        </p:blipFill>
        <p:spPr bwMode="auto">
          <a:xfrm>
            <a:off x="0" y="6003925"/>
            <a:ext cx="1763713" cy="854075"/>
          </a:xfrm>
          <a:prstGeom prst="rect">
            <a:avLst/>
          </a:prstGeom>
          <a:noFill/>
          <a:ln w="9525">
            <a:noFill/>
            <a:miter lim="800000"/>
            <a:headEnd/>
            <a:tailEnd/>
          </a:ln>
        </p:spPr>
      </p:pic>
      <p:sp>
        <p:nvSpPr>
          <p:cNvPr id="9219" name="標題 6"/>
          <p:cNvSpPr>
            <a:spLocks noGrp="1"/>
          </p:cNvSpPr>
          <p:nvPr>
            <p:ph type="title"/>
          </p:nvPr>
        </p:nvSpPr>
        <p:spPr>
          <a:xfrm>
            <a:off x="971550" y="332656"/>
            <a:ext cx="7772400" cy="1143000"/>
          </a:xfrm>
        </p:spPr>
        <p:txBody>
          <a:bodyPr/>
          <a:lstStyle/>
          <a:p>
            <a:pPr algn="ctr"/>
            <a:r>
              <a:rPr lang="zh-TW" altLang="en-US" dirty="0" smtClean="0"/>
              <a:t>活動二</a:t>
            </a:r>
            <a:r>
              <a:rPr lang="zh-TW" altLang="en-US" dirty="0"/>
              <a:t>：新聞怎麼說</a:t>
            </a:r>
            <a:r>
              <a:rPr lang="zh-TW" altLang="en-US" dirty="0">
                <a:latin typeface="新細明體"/>
                <a:ea typeface="新細明體"/>
              </a:rPr>
              <a:t>？</a:t>
            </a:r>
            <a:endParaRPr lang="zh-TW" altLang="en-US" dirty="0" smtClean="0"/>
          </a:p>
        </p:txBody>
      </p:sp>
      <p:sp>
        <p:nvSpPr>
          <p:cNvPr id="15" name="內容版面配置區 5"/>
          <p:cNvSpPr>
            <a:spLocks noGrp="1"/>
          </p:cNvSpPr>
          <p:nvPr>
            <p:ph sz="quarter" idx="1"/>
          </p:nvPr>
        </p:nvSpPr>
        <p:spPr>
          <a:xfrm>
            <a:off x="755576" y="1772816"/>
            <a:ext cx="8136904" cy="2520280"/>
          </a:xfrm>
        </p:spPr>
        <p:txBody>
          <a:bodyPr/>
          <a:lstStyle/>
          <a:p>
            <a:r>
              <a:rPr lang="zh-TW" altLang="en-US" sz="2800" dirty="0" smtClean="0">
                <a:latin typeface="+mj-ea"/>
                <a:ea typeface="+mj-ea"/>
              </a:rPr>
              <a:t>直播打造出新型</a:t>
            </a:r>
            <a:r>
              <a:rPr lang="zh-TW" altLang="en-US" sz="2800" dirty="0">
                <a:latin typeface="+mj-ea"/>
                <a:ea typeface="+mj-ea"/>
              </a:rPr>
              <a:t>的商業模式及網路紅人</a:t>
            </a:r>
            <a:endParaRPr lang="en-US" altLang="zh-TW" sz="2400" dirty="0" smtClean="0"/>
          </a:p>
          <a:p>
            <a:endParaRPr lang="zh-TW" altLang="zh-TW" sz="2400" dirty="0"/>
          </a:p>
          <a:p>
            <a:pPr lvl="0"/>
            <a:endParaRPr lang="zh-TW" altLang="zh-TW" dirty="0">
              <a:latin typeface="+mj-ea"/>
              <a:ea typeface="+mj-ea"/>
            </a:endParaRPr>
          </a:p>
        </p:txBody>
      </p:sp>
      <p:sp>
        <p:nvSpPr>
          <p:cNvPr id="7" name="文字方塊 6"/>
          <p:cNvSpPr txBox="1"/>
          <p:nvPr/>
        </p:nvSpPr>
        <p:spPr>
          <a:xfrm>
            <a:off x="5364088" y="6305302"/>
            <a:ext cx="3168352" cy="461665"/>
          </a:xfrm>
          <a:prstGeom prst="rect">
            <a:avLst/>
          </a:prstGeom>
          <a:noFill/>
        </p:spPr>
        <p:txBody>
          <a:bodyPr wrap="square" rtlCol="0">
            <a:spAutoFit/>
          </a:bodyPr>
          <a:lstStyle/>
          <a:p>
            <a:r>
              <a:rPr lang="zh-TW" altLang="en-US" sz="800" dirty="0" smtClean="0"/>
              <a:t>圖片來源：</a:t>
            </a:r>
            <a:r>
              <a:rPr lang="en-US" altLang="zh-TW" sz="800" dirty="0" smtClean="0"/>
              <a:t> </a:t>
            </a:r>
          </a:p>
          <a:p>
            <a:r>
              <a:rPr lang="en-US" altLang="zh-TW" sz="800" dirty="0">
                <a:hlinkClick r:id="rId5"/>
              </a:rPr>
              <a:t>http://</a:t>
            </a:r>
            <a:r>
              <a:rPr lang="en-US" altLang="zh-TW" sz="800" dirty="0" smtClean="0">
                <a:hlinkClick r:id="rId5"/>
              </a:rPr>
              <a:t>www.setn.com/News.aspx?NewsID=210964</a:t>
            </a:r>
            <a:endParaRPr lang="en-US" altLang="zh-TW" sz="800" dirty="0" smtClean="0"/>
          </a:p>
          <a:p>
            <a:endParaRPr lang="en-US" altLang="zh-TW" sz="800" dirty="0" smtClean="0"/>
          </a:p>
        </p:txBody>
      </p:sp>
      <p:pic>
        <p:nvPicPr>
          <p:cNvPr id="5122" name="Picture 2"/>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11560" y="2334054"/>
            <a:ext cx="4520208" cy="2266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3563888" y="4138650"/>
            <a:ext cx="4070321" cy="19947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7963962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公正">
  <a:themeElements>
    <a:clrScheme name="公正">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公正">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公正">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3032</TotalTime>
  <Words>1383</Words>
  <Application>Microsoft Office PowerPoint</Application>
  <PresentationFormat>如螢幕大小 (4:3)</PresentationFormat>
  <Paragraphs>152</Paragraphs>
  <Slides>12</Slides>
  <Notes>11</Notes>
  <HiddenSlides>0</HiddenSlides>
  <MMClips>0</MMClips>
  <ScaleCrop>false</ScaleCrop>
  <HeadingPairs>
    <vt:vector size="4" baseType="variant">
      <vt:variant>
        <vt:lpstr>佈景主題</vt:lpstr>
      </vt:variant>
      <vt:variant>
        <vt:i4>1</vt:i4>
      </vt:variant>
      <vt:variant>
        <vt:lpstr>投影片標題</vt:lpstr>
      </vt:variant>
      <vt:variant>
        <vt:i4>12</vt:i4>
      </vt:variant>
    </vt:vector>
  </HeadingPairs>
  <TitlesOfParts>
    <vt:vector size="13" baseType="lpstr">
      <vt:lpstr>公正</vt:lpstr>
      <vt:lpstr>教案名稱： 「你今天『直播』了嗎？」 本教案製作者：毛俞婷 </vt:lpstr>
      <vt:lpstr>活動一：直播？播什麼？</vt:lpstr>
      <vt:lpstr>活動一：直播？播什麼？</vt:lpstr>
      <vt:lpstr>活動二：新聞怎麼說？</vt:lpstr>
      <vt:lpstr>活動二：新聞怎麼說？</vt:lpstr>
      <vt:lpstr>活動二：新聞怎麼說？</vt:lpstr>
      <vt:lpstr>活動二：新聞怎麼說？</vt:lpstr>
      <vt:lpstr>活動二：新聞怎麼說？</vt:lpstr>
      <vt:lpstr>活動二：新聞怎麼說？</vt:lpstr>
      <vt:lpstr>活動二：新聞怎麼說？</vt:lpstr>
      <vt:lpstr>活動三：你今天直播了嗎？</vt:lpstr>
      <vt:lpstr>本教案結束，謝謝 </vt:lpstr>
    </vt:vector>
  </TitlesOfParts>
  <Company>TAIWAN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教案名稱</dc:title>
  <dc:creator>PHD</dc:creator>
  <cp:lastModifiedBy>GraceMao</cp:lastModifiedBy>
  <cp:revision>119</cp:revision>
  <dcterms:created xsi:type="dcterms:W3CDTF">2011-03-28T02:01:01Z</dcterms:created>
  <dcterms:modified xsi:type="dcterms:W3CDTF">2017-06-14T14:41:20Z</dcterms:modified>
</cp:coreProperties>
</file>