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9" r:id="rId4"/>
    <p:sldId id="274" r:id="rId5"/>
    <p:sldId id="291" r:id="rId6"/>
    <p:sldId id="275" r:id="rId7"/>
    <p:sldId id="290" r:id="rId8"/>
    <p:sldId id="288" r:id="rId9"/>
    <p:sldId id="277" r:id="rId10"/>
    <p:sldId id="281" r:id="rId11"/>
    <p:sldId id="2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3E8F9"/>
    <a:srgbClr val="3399FF"/>
    <a:srgbClr val="003300"/>
    <a:srgbClr val="FF9900"/>
    <a:srgbClr val="660066"/>
    <a:srgbClr val="B9DEFD"/>
    <a:srgbClr val="C0C0C0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2966" autoAdjust="0"/>
  </p:normalViewPr>
  <p:slideViewPr>
    <p:cSldViewPr>
      <p:cViewPr>
        <p:scale>
          <a:sx n="100" d="100"/>
          <a:sy n="100" d="100"/>
        </p:scale>
        <p:origin x="-19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4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du.ntu.edu.tw/bigdata/index.as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oney.udn.com/money/story/6709/2287246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WmicCWrLc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yqyzJDNu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-eHq-ytIG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請學生分組，各組找出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個大數據在日常生活中所應用的例子，並與全班分享，再請說明這樣的應用對於人類生活帶來哪些方便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或不方便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的影響。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母親節剛落幕，請學生說說看今年是如何幫媽媽過節？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請學生想想，如何決定要送媽媽什麼禮物？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教師說明，網路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社群網站、部落格分享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上的意見也會成為某些人參考的對象，接下來的新聞內容，要告訴大家，科技的分析也可以為我們在挑選母親節禮物上做出建議。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請學生閱讀「母親節如何挑禮物？大數據解析六大族群熱門名單」。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(http://www.setn.com/News.aspx?NewsID=246849)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新聞閱畢，請學生回答新聞中的相關問題，以加深對新聞內容的印象。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①根據新聞內容，熱門禮物是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被找出來的？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觀測今年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日各大熱門社群網站與討論區，分析與母親節相關的文章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②除了熱門禮物之外，報導中還把送禮者分成哪幾類做分析？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女性、男性、未婚、已婚、青年、有子女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③六大族群的分類是根據什麼線索？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根據發文中所提及的身分特徵詞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新聞閱畢，請學生回答新聞中的相關問題，以加深對新聞內容的印象。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④這六大族群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所關注的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前兩名的母親節禮物是什麼？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美妝保養品與蛋糕甜點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⑤從男女差異來看，送禮的方向有什麼不一樣？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女性的選擇也較柔性調，如陪伴、送卡片，而男性偏向實際性的考量，如平日可以使用的家電用品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⑥實際上就是媽媽的族群，相較於其他族群，更常提及什麼話題？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請學生想想，新聞中提到的這些分析對於挑選母親節禮物有什麼幫助呢？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猜猜看，新聞中提到「大數據」是什麼？</a:t>
            </a:r>
            <a:endParaRPr lang="en-US" altLang="zh-TW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個人每天的活動都可記錄下來變成資料，這些資料的來源不光是由實驗或是訪問而取得的，還包括了蒐集氣象資訊的感應器，社交網站的貼文、照片和影像、交易紀錄，甚至是行動電話的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等等，這些來源多元的資料就累積而成大數據。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舉例來說，大家上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奇摩網頁，首頁不是都會出現一些購物中心的廣告嗎，網站系統可以經由你常點選的網頁或購物瀏覽的內容，判斷你會對哪些產品較有興趣，進而選擇放入這些產品的廣告。比如說連續一個星期你都透過購物網看球鞋，之後你會發現你的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奇摩首頁的廣告大多變成球鞋的廣告。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引自〈大數據資料科學〉，國立</a:t>
            </a:r>
            <a:r>
              <a:rPr lang="zh-TW" alt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臺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灣大學統計教學中心，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http://www.statedu.ntu.edu.tw/bigdata/index.asp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如果你在亞馬遜（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）買過書或其他東西，你應該有過驚艷於亞馬遜推薦給你「你可能也會喜歡」、「瀏覽過此商品的人也瀏覽過」的其他商品，有多精確地打中你心、彷彿比你自己還了解你。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引自〈巨量資料分析 抓住顧客的心〉，陳皓嬿，經濟日報， 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TW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https://money.udn.com/money/story/6709/2287246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34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播放以下新聞片段讓學生更認識何謂大數據。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〈防疫、精準行銷、優化產業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大數據鍊金術〉，邱曉佩、洪襲禹，中天新聞，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https://www.youtube.com/watch?v=PWmicCWrLc8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教師說明，除了剛剛提到的挑選禮物參考，以及醫療策略、行銷方向等例子之外，大數據還可利用在許多地方，例如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①產業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發展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策略擬定→〈餐飲、電影、服裝　大數據興「產業革命」〉，廖雅玉、余信翰，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TVBS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https://www.youtube.com/watch?v=sLyqyzJDNuA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②分析消費者行為，進而推出相關商品或促銷→〈大數據無所不在！價格、促銷、分析數據預測消費〉，詹宥虹、陳建安，中天新聞，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https://www.youtube.com/watch?v=AezkugUtePo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③解決剩食、棄食的問題→〈大數據管理食物分量　美國大學廚餘減半〉，王詩雅、何世得，三立新聞，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https://www.youtube.com/watch?v=h-eHq-ytIGw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天氣預測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，讓產業避開天氣風險→〈大數據時代 天氣預測為產業加分〉，新唐人亞太電視台，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https://www.youtube.com/watch?v=292_qHB1k28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2017/5/17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setn.com/News.aspx?NewsID=246849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tn.com/News.aspx?NewsID=246849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dn.com/news/cate/2/664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books.com.tw/products/001067908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PWmicCWrLc8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www.youtube.com/watch?v=292_qHB1k2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www.youtube.com/watch?v=h-eHq-ytIGw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youtube.com/watch?v=AezkugUtePo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youtube.com/watch?v=sLyqyzJDN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sz="4400" b="1" dirty="0" smtClean="0"/>
              <a:t>「</a:t>
            </a:r>
            <a:r>
              <a:rPr lang="zh-TW" altLang="en-US" b="1" dirty="0"/>
              <a:t>大數據的世界</a:t>
            </a:r>
            <a:r>
              <a:rPr lang="zh-TW" altLang="zh-TW" b="1" dirty="0" smtClean="0"/>
              <a:t>」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活動三：大數據在身邊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1331640" y="1844824"/>
            <a:ext cx="6726460" cy="2520280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各組找出</a:t>
            </a:r>
            <a:r>
              <a:rPr lang="en-US" altLang="zh-TW" sz="2800" dirty="0">
                <a:latin typeface="+mj-ea"/>
                <a:ea typeface="+mj-ea"/>
              </a:rPr>
              <a:t>3</a:t>
            </a:r>
            <a:r>
              <a:rPr lang="zh-TW" altLang="en-US" sz="2800" dirty="0">
                <a:latin typeface="+mj-ea"/>
                <a:ea typeface="+mj-ea"/>
              </a:rPr>
              <a:t>個大數據在日常生活中所應用的例子。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800" dirty="0" smtClean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請說明這樣的應用對於人類生活帶來哪些方便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或不便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r>
              <a:rPr lang="zh-TW" altLang="en-US" sz="2800" dirty="0">
                <a:latin typeface="+mj-ea"/>
                <a:ea typeface="+mj-ea"/>
              </a:rPr>
              <a:t>的影響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800" dirty="0" smtClean="0"/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活動一：禮物的抉擇</a:t>
            </a:r>
          </a:p>
        </p:txBody>
      </p:sp>
      <p:sp>
        <p:nvSpPr>
          <p:cNvPr id="10" name="內容版面配置區 5"/>
          <p:cNvSpPr>
            <a:spLocks noGrp="1"/>
          </p:cNvSpPr>
          <p:nvPr>
            <p:ph sz="quarter" idx="1"/>
          </p:nvPr>
        </p:nvSpPr>
        <p:spPr>
          <a:xfrm>
            <a:off x="881856" y="1772816"/>
            <a:ext cx="7870428" cy="2592288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今年的母親節你們家是</a:t>
            </a:r>
            <a:r>
              <a:rPr lang="zh-TW" altLang="en-US" sz="2800" dirty="0" smtClean="0">
                <a:latin typeface="+mj-ea"/>
                <a:ea typeface="+mj-ea"/>
              </a:rPr>
              <a:t>如何幫媽媽慶祝的呢？</a:t>
            </a:r>
            <a:endParaRPr lang="en-US" altLang="zh-TW" sz="2800" dirty="0">
              <a:latin typeface="+mj-ea"/>
              <a:ea typeface="+mj-ea"/>
            </a:endParaRPr>
          </a:p>
          <a:p>
            <a:endParaRPr lang="en-US" altLang="zh-TW" sz="1000" dirty="0" smtClean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請有送</a:t>
            </a:r>
            <a:r>
              <a:rPr lang="zh-TW" altLang="en-US" sz="2800" dirty="0" smtClean="0">
                <a:latin typeface="+mj-ea"/>
                <a:ea typeface="+mj-ea"/>
              </a:rPr>
              <a:t>媽媽母親節禮物的同學說說看，你或家人送媽媽什麼禮物，你們又是如何決定送這個禮物的？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10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今天</a:t>
            </a:r>
            <a:r>
              <a:rPr lang="zh-TW" altLang="en-US" sz="2800" dirty="0">
                <a:latin typeface="+mj-ea"/>
                <a:ea typeface="+mj-ea"/>
              </a:rPr>
              <a:t>要跟大家</a:t>
            </a:r>
            <a:r>
              <a:rPr lang="zh-TW" altLang="en-US" sz="2800" dirty="0" smtClean="0">
                <a:latin typeface="+mj-ea"/>
                <a:ea typeface="+mj-ea"/>
              </a:rPr>
              <a:t>分享：科技也可以幫我們挑禮物喔</a:t>
            </a:r>
            <a:r>
              <a:rPr lang="zh-TW" altLang="en-US" sz="2800" dirty="0">
                <a:latin typeface="+mj-ea"/>
                <a:ea typeface="+mj-ea"/>
              </a:rPr>
              <a:t>！</a:t>
            </a:r>
            <a:endParaRPr lang="en-US" altLang="zh-TW" sz="2800" dirty="0">
              <a:latin typeface="+mj-ea"/>
              <a:ea typeface="+mj-ea"/>
            </a:endParaRPr>
          </a:p>
          <a:p>
            <a:endParaRPr lang="zh-TW" altLang="zh-TW" sz="28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11" name="Picture 6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33441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</a:t>
            </a:r>
            <a:r>
              <a:rPr lang="zh-TW" altLang="en-US" dirty="0"/>
              <a:t>怎麼說</a:t>
            </a:r>
            <a:r>
              <a:rPr lang="zh-TW" altLang="en-US" dirty="0" smtClean="0">
                <a:latin typeface="+mj-ea"/>
              </a:rPr>
              <a:t>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56176" y="631438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http://</a:t>
            </a:r>
            <a:r>
              <a:rPr lang="en-US" altLang="zh-TW" sz="800" dirty="0" smtClean="0">
                <a:hlinkClick r:id="rId5"/>
              </a:rPr>
              <a:t>www.setn.com/News.aspx?NewsID=246849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sp>
        <p:nvSpPr>
          <p:cNvPr id="13" name="內容版面配置區 5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560840" cy="1224136"/>
          </a:xfrm>
        </p:spPr>
        <p:txBody>
          <a:bodyPr/>
          <a:lstStyle/>
          <a:p>
            <a:r>
              <a:rPr lang="zh-TW" altLang="zh-TW" sz="2800" dirty="0">
                <a:latin typeface="+mj-ea"/>
                <a:ea typeface="+mj-ea"/>
              </a:rPr>
              <a:t>閱讀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en-US" sz="2800" dirty="0">
                <a:latin typeface="+mj-ea"/>
                <a:ea typeface="+mj-ea"/>
              </a:rPr>
              <a:t>母親節如何挑禮物？大數據解析六大族群熱門名單</a:t>
            </a:r>
            <a:r>
              <a:rPr lang="zh-TW" altLang="zh-TW" sz="2800" dirty="0" smtClean="0">
                <a:latin typeface="+mj-ea"/>
                <a:ea typeface="+mj-ea"/>
              </a:rPr>
              <a:t>」</a:t>
            </a:r>
            <a:r>
              <a:rPr lang="zh-TW" altLang="en-US" sz="2800" dirty="0">
                <a:latin typeface="+mj-ea"/>
                <a:ea typeface="+mj-ea"/>
              </a:rPr>
              <a:t>該則新聞文</a:t>
            </a:r>
            <a:r>
              <a:rPr lang="zh-TW" altLang="en-US" sz="2800" dirty="0" smtClean="0">
                <a:latin typeface="+mj-ea"/>
                <a:ea typeface="+mj-ea"/>
              </a:rPr>
              <a:t>本。</a:t>
            </a:r>
            <a:endParaRPr lang="zh-TW" altLang="zh-TW" sz="28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472608" cy="338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3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內容版面配置區 5"/>
          <p:cNvSpPr>
            <a:spLocks noGrp="1"/>
          </p:cNvSpPr>
          <p:nvPr>
            <p:ph sz="quarter" idx="1"/>
          </p:nvPr>
        </p:nvSpPr>
        <p:spPr>
          <a:xfrm>
            <a:off x="881856" y="1916832"/>
            <a:ext cx="7002537" cy="720602"/>
          </a:xfrm>
        </p:spPr>
        <p:txBody>
          <a:bodyPr/>
          <a:lstStyle/>
          <a:p>
            <a:pPr lvl="0"/>
            <a:r>
              <a:rPr lang="zh-TW" altLang="en-US" sz="2800" dirty="0" smtClean="0">
                <a:latin typeface="+mj-ea"/>
                <a:ea typeface="+mj-ea"/>
              </a:rPr>
              <a:t>根據</a:t>
            </a:r>
            <a:r>
              <a:rPr lang="zh-TW" altLang="en-US" sz="2800" dirty="0">
                <a:latin typeface="+mj-ea"/>
                <a:ea typeface="+mj-ea"/>
              </a:rPr>
              <a:t>新聞內容，熱門禮物是如何被找出來的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zh-TW" altLang="zh-TW" sz="1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除了熱門禮物之外，報導中還把送禮者分成哪幾類做分析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1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六大族群的分類是根據什麼線索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</a:p>
        </p:txBody>
      </p:sp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+mj-ea"/>
              </a:rPr>
              <a:t>？</a:t>
            </a:r>
            <a:endParaRPr lang="zh-TW" altLang="en-US" dirty="0" smtClean="0">
              <a:latin typeface="+mj-ea"/>
            </a:endParaRPr>
          </a:p>
        </p:txBody>
      </p:sp>
      <p:pic>
        <p:nvPicPr>
          <p:cNvPr id="1026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67825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內容版面配置區 5"/>
          <p:cNvSpPr>
            <a:spLocks noGrp="1"/>
          </p:cNvSpPr>
          <p:nvPr>
            <p:ph sz="quarter" idx="1"/>
          </p:nvPr>
        </p:nvSpPr>
        <p:spPr>
          <a:xfrm>
            <a:off x="921452" y="1628800"/>
            <a:ext cx="7682996" cy="2520280"/>
          </a:xfrm>
        </p:spPr>
        <p:txBody>
          <a:bodyPr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這六大族群所關注的前兩名的母親節禮物是什麼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 smtClean="0">
                <a:latin typeface="+mj-ea"/>
                <a:ea typeface="+mj-ea"/>
              </a:rPr>
              <a:t>從男女差異來看，送禮的方向有什麼不一樣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1000" dirty="0" smtClean="0">
              <a:latin typeface="+mj-ea"/>
              <a:ea typeface="+mj-ea"/>
            </a:endParaRPr>
          </a:p>
          <a:p>
            <a:pPr lvl="0"/>
            <a:endParaRPr lang="en-US" altLang="zh-TW" sz="800" dirty="0" smtClean="0">
              <a:latin typeface="+mj-ea"/>
              <a:ea typeface="+mj-ea"/>
            </a:endParaRPr>
          </a:p>
          <a:p>
            <a:pPr lvl="0"/>
            <a:endParaRPr lang="en-US" altLang="zh-TW" sz="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 smtClean="0">
                <a:latin typeface="+mj-ea"/>
                <a:ea typeface="+mj-ea"/>
              </a:rPr>
              <a:t>實際上就是媽媽的族群，相較於其他族群，更常提及什麼話題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</p:txBody>
      </p:sp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+mj-ea"/>
              </a:rPr>
              <a:t>？</a:t>
            </a:r>
            <a:endParaRPr lang="zh-TW" altLang="en-US" dirty="0" smtClean="0">
              <a:latin typeface="+mj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333232"/>
            <a:ext cx="3560607" cy="2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156176" y="608354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6"/>
              </a:rPr>
              <a:t>http://</a:t>
            </a:r>
            <a:r>
              <a:rPr lang="en-US" altLang="zh-TW" sz="800" dirty="0" smtClean="0">
                <a:hlinkClick r:id="rId6"/>
              </a:rPr>
              <a:t>www.setn.com/News.aspx?NewsID=246849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</p:spTree>
    <p:extLst>
      <p:ext uri="{BB962C8B-B14F-4D97-AF65-F5344CB8AC3E}">
        <p14:creationId xmlns:p14="http://schemas.microsoft.com/office/powerpoint/2010/main" val="34471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+mj-ea"/>
              </a:rPr>
              <a:t>？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1331640" y="1844824"/>
            <a:ext cx="6984776" cy="2520280"/>
          </a:xfrm>
        </p:spPr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想一想，新聞</a:t>
            </a:r>
            <a:r>
              <a:rPr lang="zh-TW" altLang="en-US" sz="2800" dirty="0">
                <a:latin typeface="+mj-ea"/>
                <a:ea typeface="+mj-ea"/>
              </a:rPr>
              <a:t>中提到的這些分析對於挑選母親節禮物有什麼幫助呢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猜猜看，新聞中提到「大數據」是什麼？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zh-TW" sz="2400" dirty="0"/>
          </a:p>
          <a:p>
            <a:endParaRPr lang="en-US" altLang="zh-TW" sz="2400" dirty="0" smtClean="0"/>
          </a:p>
          <a:p>
            <a:endParaRPr lang="zh-TW" altLang="zh-TW" sz="2400" dirty="0"/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11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139031" cy="21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6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+mj-ea"/>
              </a:rPr>
              <a:t>？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11560" y="1481296"/>
            <a:ext cx="8064896" cy="1083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                         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個人每天的活動都可記錄下來變成資料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                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                這些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來源多元的資料就累積而成大數據。</a:t>
            </a:r>
          </a:p>
        </p:txBody>
      </p:sp>
      <p:sp>
        <p:nvSpPr>
          <p:cNvPr id="2" name="圓角化對角線角落矩形 1"/>
          <p:cNvSpPr/>
          <p:nvPr/>
        </p:nvSpPr>
        <p:spPr>
          <a:xfrm>
            <a:off x="611560" y="1481296"/>
            <a:ext cx="1728192" cy="1083608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+mj-ea"/>
                <a:ea typeface="+mj-ea"/>
              </a:rPr>
              <a:t>大數據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 rot="20647707">
            <a:off x="445784" y="359379"/>
            <a:ext cx="112016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TW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?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07704" y="630932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3"/>
              </a:rPr>
              <a:t>https://</a:t>
            </a:r>
            <a:r>
              <a:rPr lang="en-US" altLang="zh-TW" sz="800" dirty="0" smtClean="0">
                <a:hlinkClick r:id="rId3"/>
              </a:rPr>
              <a:t>udn.com/news/cate/2/6640</a:t>
            </a:r>
            <a:endParaRPr lang="en-US" altLang="zh-TW" sz="800" dirty="0" smtClean="0"/>
          </a:p>
          <a:p>
            <a:r>
              <a:rPr lang="en-US" altLang="zh-TW" sz="800" dirty="0">
                <a:hlinkClick r:id="rId4"/>
              </a:rPr>
              <a:t>http://</a:t>
            </a:r>
            <a:r>
              <a:rPr lang="en-US" altLang="zh-TW" sz="800" dirty="0" smtClean="0">
                <a:hlinkClick r:id="rId4"/>
              </a:rPr>
              <a:t>www.books.com.tw/products/0010679088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27" y="2698269"/>
            <a:ext cx="4321721" cy="2362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27" y="5157192"/>
            <a:ext cx="4321721" cy="1041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076056" y="3219699"/>
            <a:ext cx="360040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新聞網站上出現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日本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住宿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廣告</a:t>
            </a:r>
            <a:endParaRPr lang="zh-TW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76056" y="5320345"/>
            <a:ext cx="3600400" cy="772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購物網站出現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其他消費者的購物參考</a:t>
            </a:r>
          </a:p>
        </p:txBody>
      </p:sp>
      <p:sp>
        <p:nvSpPr>
          <p:cNvPr id="12" name="橢圓 11"/>
          <p:cNvSpPr/>
          <p:nvPr/>
        </p:nvSpPr>
        <p:spPr>
          <a:xfrm>
            <a:off x="3719872" y="2762863"/>
            <a:ext cx="1368152" cy="22322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91082" y="5039723"/>
            <a:ext cx="1368152" cy="4775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1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+mj-ea"/>
              </a:rPr>
              <a:t>？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1187624" y="1700808"/>
            <a:ext cx="7229400" cy="936104"/>
          </a:xfrm>
        </p:spPr>
        <p:txBody>
          <a:bodyPr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再來看看大</a:t>
            </a:r>
            <a:r>
              <a:rPr lang="zh-TW" altLang="en-US" sz="2800" dirty="0" smtClean="0">
                <a:latin typeface="+mj-ea"/>
                <a:ea typeface="+mj-ea"/>
              </a:rPr>
              <a:t>數據的相關報導。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>
              <a:latin typeface="+mj-ea"/>
              <a:ea typeface="+mj-ea"/>
            </a:endParaRPr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300192" y="555562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https://</a:t>
            </a:r>
            <a:r>
              <a:rPr lang="en-US" altLang="zh-TW" sz="800" dirty="0" smtClean="0">
                <a:hlinkClick r:id="rId5"/>
              </a:rPr>
              <a:t>www.youtube.com/watch?v=PWmicCWrLc8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08" y="2420888"/>
            <a:ext cx="4818484" cy="3026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+mj-ea"/>
              </a:rPr>
              <a:t>？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1586137" y="1700808"/>
            <a:ext cx="3411185" cy="62993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/>
          <a:p>
            <a:pPr lvl="0"/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產業發展策略擬定</a:t>
            </a:r>
            <a:endParaRPr lang="en-US" altLang="zh-TW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111" y="3789040"/>
            <a:ext cx="2614711" cy="138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056" y="2186723"/>
            <a:ext cx="2593564" cy="13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00" y="2186722"/>
            <a:ext cx="2661422" cy="13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056" y="3789040"/>
            <a:ext cx="2593565" cy="138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5"/>
          <p:cNvSpPr txBox="1">
            <a:spLocks/>
          </p:cNvSpPr>
          <p:nvPr/>
        </p:nvSpPr>
        <p:spPr bwMode="auto">
          <a:xfrm>
            <a:off x="4673556" y="1700808"/>
            <a:ext cx="3411185" cy="6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決定商品推出或</a:t>
            </a:r>
            <a:r>
              <a: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促銷</a:t>
            </a:r>
            <a:endParaRPr lang="en-US" altLang="zh-TW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內容版面配置區 5"/>
          <p:cNvSpPr txBox="1">
            <a:spLocks/>
          </p:cNvSpPr>
          <p:nvPr/>
        </p:nvSpPr>
        <p:spPr bwMode="auto">
          <a:xfrm>
            <a:off x="1639762" y="5246818"/>
            <a:ext cx="3411185" cy="6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解決剩食、棄食</a:t>
            </a:r>
            <a:endParaRPr lang="en-US" altLang="zh-TW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內容版面配置區 5"/>
          <p:cNvSpPr txBox="1">
            <a:spLocks/>
          </p:cNvSpPr>
          <p:nvPr/>
        </p:nvSpPr>
        <p:spPr bwMode="auto">
          <a:xfrm>
            <a:off x="4833223" y="5247341"/>
            <a:ext cx="3411185" cy="6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天氣預測</a:t>
            </a:r>
            <a:endParaRPr lang="en-US" altLang="zh-TW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79148" y="568086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9"/>
              </a:rPr>
              <a:t>https://</a:t>
            </a:r>
            <a:r>
              <a:rPr lang="en-US" altLang="zh-TW" sz="800" dirty="0" smtClean="0">
                <a:hlinkClick r:id="rId9"/>
              </a:rPr>
              <a:t>www.youtube.com/watch?v=sLyqyzJDNuA</a:t>
            </a:r>
            <a:endParaRPr lang="en-US" altLang="zh-TW" sz="800" dirty="0" smtClean="0"/>
          </a:p>
          <a:p>
            <a:r>
              <a:rPr lang="en-US" altLang="zh-TW" sz="800" dirty="0">
                <a:hlinkClick r:id="rId10"/>
              </a:rPr>
              <a:t>https://</a:t>
            </a:r>
            <a:r>
              <a:rPr lang="en-US" altLang="zh-TW" sz="800" dirty="0" smtClean="0">
                <a:hlinkClick r:id="rId10"/>
              </a:rPr>
              <a:t>www.youtube.com/watch?v=AezkugUtePo</a:t>
            </a:r>
            <a:endParaRPr lang="en-US" altLang="zh-TW" sz="800" dirty="0" smtClean="0"/>
          </a:p>
          <a:p>
            <a:r>
              <a:rPr lang="en-US" altLang="zh-TW" sz="800" dirty="0">
                <a:hlinkClick r:id="rId11"/>
              </a:rPr>
              <a:t>https://www.youtube.com/watch?v=h-eHq-ytIGw</a:t>
            </a:r>
            <a:endParaRPr lang="zh-TW" altLang="zh-TW" sz="800" dirty="0"/>
          </a:p>
          <a:p>
            <a:r>
              <a:rPr lang="en-US" altLang="zh-TW" sz="800" dirty="0">
                <a:hlinkClick r:id="rId12"/>
              </a:rPr>
              <a:t>https://</a:t>
            </a:r>
            <a:r>
              <a:rPr lang="en-US" altLang="zh-TW" sz="800" dirty="0" smtClean="0">
                <a:hlinkClick r:id="rId12"/>
              </a:rPr>
              <a:t>www.youtube.com/watch?v=292_qHB1k28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3061</TotalTime>
  <Words>1105</Words>
  <Application>Microsoft Office PowerPoint</Application>
  <PresentationFormat>如螢幕大小 (4:3)</PresentationFormat>
  <Paragraphs>126</Paragraphs>
  <Slides>11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教案名稱： 「大數據的世界」 本教案製作者：毛俞婷 </vt:lpstr>
      <vt:lpstr>活動一：禮物的抉擇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活動三：大數據在身邊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123</cp:revision>
  <dcterms:created xsi:type="dcterms:W3CDTF">2011-03-28T02:01:01Z</dcterms:created>
  <dcterms:modified xsi:type="dcterms:W3CDTF">2017-05-17T15:43:16Z</dcterms:modified>
</cp:coreProperties>
</file>