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2" r:id="rId4"/>
    <p:sldId id="275" r:id="rId5"/>
    <p:sldId id="277" r:id="rId6"/>
    <p:sldId id="278" r:id="rId7"/>
    <p:sldId id="285" r:id="rId8"/>
    <p:sldId id="287" r:id="rId9"/>
    <p:sldId id="288" r:id="rId10"/>
    <p:sldId id="289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C441474-CDF9-443A-AEAE-480436C84C03}">
          <p14:sldIdLst>
            <p14:sldId id="256"/>
            <p14:sldId id="257"/>
            <p14:sldId id="282"/>
            <p14:sldId id="275"/>
            <p14:sldId id="277"/>
            <p14:sldId id="278"/>
            <p14:sldId id="285"/>
            <p14:sldId id="287"/>
            <p14:sldId id="288"/>
            <p14:sldId id="289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2F8"/>
    <a:srgbClr val="47FF9A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1344" autoAdjust="0"/>
  </p:normalViewPr>
  <p:slideViewPr>
    <p:cSldViewPr>
      <p:cViewPr>
        <p:scale>
          <a:sx n="110" d="100"/>
          <a:sy n="110" d="100"/>
        </p:scale>
        <p:origin x="-1644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6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white523/videos/109860548358383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YZy-U4RCE&amp;index=19&amp;list=PLH_jrUYcerbptnxynRbdJMMVTLJtO7P0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b6_EWGy9w&amp;feature=youtu.b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news.tvbs.com.tw/china/706184" TargetMode="External"/><Relationship Id="rId5" Type="http://schemas.openxmlformats.org/officeDocument/2006/relationships/hyperlink" Target="https://www.youtube.com/watch?v=FtiTl16V110" TargetMode="External"/><Relationship Id="rId4" Type="http://schemas.openxmlformats.org/officeDocument/2006/relationships/hyperlink" Target="https://www.facebook.com/momofans/videos/10154661407233431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請問學生是否聽過「網紅」，是否知道有哪些「網紅」人物，這些「網紅」人物都怎麼跟大家見面？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教師說明今天的課程將帶大家來認識什麼是「網紅」，以及網紅們造就了怎樣的新社會景象。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來看看〈網紅經濟大爆發　有粉絲就有收入〉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(http://www.cw.com.tw/article/article.action?id=5077663)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雜誌文章中對於一位「網紅人物」的報導。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欣賞關於她的直播影片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分鐘即可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並請學生回答下列問題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影片來源：羅小白的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粉絲專頁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https://www.facebook.com/swhite523/videos/1098605483583833/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①該影片的直播時間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表演中場休息時間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②網紅開直播的地點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表演場地後台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③該直播影片的氣氛如何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網紅試圖營造開心、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的氣氛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影片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內容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大致在說什麼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聊天並邀請大家參加隔天的表演及揪團烤肉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⑤互動方式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網紅會回應網友留言的內容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老師總結課程一開始詢問學生的問題，說明何謂「網紅」及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個造就網紅的關鍵字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來看看另外一組網紅團體的影片，並請學生回答下列問題。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影片來源：這群人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TGOP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頻道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│服務生的經典語錄 【語錄系列】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https://www.youtube.com/watch?v=mOYZy-U4RCE&amp;index=19&amp;list=PLH_jrUYcerbptnxynRbdJMMVTLJtO7P0t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①影片中網紅們試圖營造怎樣的氣氛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開心、搞怪、無厘頭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②這樣的影片會帶給觀眾怎樣的感覺，這樣的方式會增加觀眾對於這一組網紅們的好感嗎？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③看完這一則影片，你還會想要欣賞這群網紅的的其他影片嗎？為什麼？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請學生想想，為什麼以前沒有網紅，但近期網紅卻像雨後春筍般出現？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網路、手機等科技的普及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為什麼這麼多人想要當網紅、當網紅有什麼好處呢？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敢秀、想出名、想賺錢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來看看網紅怎麼賺錢；教師逐一說明報導中提到的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種網紅賺錢的方式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如下圖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，可輔以下列影片或雜誌報導資料提高學生理解度。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①新聞報導網紅代言現象→〈台灣網紅經濟興起！高點擊率商機驚人〉，林育峰、陳儀潔，三立財經台，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https://www.youtube.com/watch?v=rtb6_EWGy9w&amp;feature=youtu.be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②電子商務結合網紅與消費者互動→電子商務品牌直播影片</a:t>
            </a: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https://www.facebook.com/momofans/videos/10154661407233431/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③新聞報導網紅經濟培訓公司及培訓方法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秒處開始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→〈網紅經濟崛起！　個人分享走向企業化經營〉，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TVBS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 </a:t>
            </a: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https://www.youtube.com/watch?v=FtiTl16V110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④網友打賞網紅→〈打賞網路主播　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歲少女敗光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萬！〉，廖雅玉 、楊子毅，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TVBS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2017/02/10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http://news.tvbs.com.tw/china/706184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請學生分組，各組同學鎖定一位網紅人物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團體，觀察這個人物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團體與大家互動的方式，觀察內容包含：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①粉絲人數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②近一個月內在網路上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粉絲頁、影音平台、直播平台等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跟閱聽眾互動的次數？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③該網紅人物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團體跟閱聽眾互動的方式以及內容是什麼？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④該網紅人物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團體跟大家互動的內容中是否包含商業訊息？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這個網紅人物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團體吸不吸引你？你會想要推薦親朋好友成為他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的粉絲嗎？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教師說明，網紅的興盛背後多數存有商業利益，若學生對網紅的崇拜或追隨除了滿足休閒娛樂的需求外，還涉及金錢的花費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贊助、打賞、購買其代言之產品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，則必須徵詢父母的同意，因為網紅的機制中還是可能出現詐騙的可能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教師可參考以下報導向學生說明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〈女子自稱直播網紅　網購詐騙犯案多起〉，蘋果日報，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http://www.appledaily.com.tw/realtimenews/article/new/20170221/1061238/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2017/3/8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white523/videos/1098605483583833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w/webhp?sourceid=chrome-instant&amp;ion=1&amp;espv=2&amp;ie=UTF-8#q=Papi%E9%86%AC&amp;*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www.facebook.com/benshee.su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youtube.com/user/kyoko3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tiTl16V110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s://www.facebook.com/momofans/videos/10154661407233431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tb6_EWGy9w&amp;feature=youtu.be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cw.com.tw/article/article.action?id=5077663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hyperlink" Target="http://news.tvbs.com.tw/china/706184" TargetMode="Externa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dirty="0" smtClean="0">
                <a:latin typeface="+mj-ea"/>
              </a:rPr>
              <a:t>「</a:t>
            </a:r>
            <a:r>
              <a:rPr lang="zh-TW" altLang="en-US" dirty="0">
                <a:latin typeface="+mj-ea"/>
              </a:rPr>
              <a:t>網紅的世界</a:t>
            </a:r>
            <a:r>
              <a:rPr lang="zh-TW" altLang="zh-TW" dirty="0" smtClean="0">
                <a:latin typeface="+mj-ea"/>
              </a:rPr>
              <a:t>」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活動三</a:t>
            </a:r>
            <a:r>
              <a:rPr lang="zh-TW" altLang="en-US" dirty="0" smtClean="0"/>
              <a:t>：走進網紅的世界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99307" y="1628800"/>
            <a:ext cx="7849157" cy="2448272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聽老師說，追逐</a:t>
            </a:r>
            <a:r>
              <a:rPr lang="zh-TW" altLang="en-US" sz="2800" dirty="0">
                <a:latin typeface="+mj-ea"/>
                <a:ea typeface="+mj-ea"/>
              </a:rPr>
              <a:t>網紅要小心什麼？</a:t>
            </a: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800" dirty="0"/>
          </a:p>
          <a:p>
            <a:pPr marL="0" indent="0">
              <a:buNone/>
              <a:defRPr/>
            </a:pPr>
            <a:endParaRPr lang="zh-TW" altLang="zh-TW" sz="2800" dirty="0"/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528" y="2708920"/>
            <a:ext cx="4202707" cy="3530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3" t="1" r="6719" b="-1"/>
          <a:stretch/>
        </p:blipFill>
        <p:spPr bwMode="auto">
          <a:xfrm>
            <a:off x="1259632" y="2204864"/>
            <a:ext cx="4762500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380649" y="626293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dirty="0"/>
              <a:t>http://www.appledaily.com.tw/realtimenews/article/new/20170221/1061238/</a:t>
            </a:r>
            <a:endParaRPr lang="zh-TW" altLang="zh-TW" sz="800" dirty="0"/>
          </a:p>
          <a:p>
            <a:endParaRPr lang="zh-TW" altLang="zh-TW" sz="800" dirty="0"/>
          </a:p>
          <a:p>
            <a:endParaRPr lang="en-US" altLang="zh-TW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46212" y="2060848"/>
            <a:ext cx="8492480" cy="1296144"/>
          </a:xfrm>
        </p:spPr>
        <p:txBody>
          <a:bodyPr/>
          <a:lstStyle/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608556" y="476672"/>
            <a:ext cx="82621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>
                <a:latin typeface="+mj-ea"/>
              </a:rPr>
              <a:t> 「</a:t>
            </a:r>
            <a:r>
              <a:rPr lang="zh-TW" altLang="en-US" dirty="0" smtClean="0"/>
              <a:t>網紅</a:t>
            </a:r>
            <a:r>
              <a:rPr lang="zh-TW" altLang="en-US" dirty="0">
                <a:latin typeface="+mj-ea"/>
              </a:rPr>
              <a:t>」</a:t>
            </a:r>
            <a:r>
              <a:rPr lang="zh-TW" altLang="en-US" dirty="0" smtClean="0"/>
              <a:t>知多少</a:t>
            </a:r>
            <a:endParaRPr lang="zh-TW" altLang="en-US" dirty="0" smtClean="0"/>
          </a:p>
        </p:txBody>
      </p:sp>
      <p:sp>
        <p:nvSpPr>
          <p:cNvPr id="9" name="內容版面配置區 5"/>
          <p:cNvSpPr txBox="1">
            <a:spLocks/>
          </p:cNvSpPr>
          <p:nvPr/>
        </p:nvSpPr>
        <p:spPr bwMode="auto">
          <a:xfrm>
            <a:off x="651520" y="1772816"/>
            <a:ext cx="8492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+mj-ea"/>
                <a:ea typeface="+mj-ea"/>
              </a:rPr>
              <a:t>你</a:t>
            </a:r>
            <a:r>
              <a:rPr lang="zh-TW" altLang="en-US" sz="2800" dirty="0">
                <a:latin typeface="+mj-ea"/>
                <a:ea typeface="+mj-ea"/>
              </a:rPr>
              <a:t>聽過「網紅</a:t>
            </a:r>
            <a:r>
              <a:rPr lang="zh-TW" altLang="en-US" sz="2800" dirty="0" smtClean="0">
                <a:latin typeface="+mj-ea"/>
                <a:ea typeface="+mj-ea"/>
              </a:rPr>
              <a:t>」嗎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你說得出哪些「</a:t>
            </a:r>
            <a:r>
              <a:rPr lang="zh-TW" altLang="en-US" sz="2800" dirty="0">
                <a:latin typeface="+mj-ea"/>
                <a:ea typeface="+mj-ea"/>
              </a:rPr>
              <a:t>網紅」</a:t>
            </a:r>
            <a:r>
              <a:rPr lang="zh-TW" altLang="en-US" sz="2800" dirty="0" smtClean="0">
                <a:latin typeface="+mj-ea"/>
                <a:ea typeface="+mj-ea"/>
              </a:rPr>
              <a:t>人物的名字呢</a:t>
            </a:r>
            <a:r>
              <a:rPr lang="zh-TW" altLang="zh-TW" sz="2800" dirty="0" smtClean="0">
                <a:latin typeface="+mj-ea"/>
              </a:rPr>
              <a:t>？</a:t>
            </a:r>
            <a:endParaRPr lang="en-US" altLang="zh-TW" sz="2800" dirty="0" smtClean="0">
              <a:latin typeface="+mj-ea"/>
            </a:endParaRPr>
          </a:p>
          <a:p>
            <a:endParaRPr lang="en-US" altLang="zh-TW" sz="2800" dirty="0" smtClean="0">
              <a:latin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「網紅」</a:t>
            </a:r>
            <a:r>
              <a:rPr lang="zh-TW" altLang="en-US" sz="2800" dirty="0" smtClean="0">
                <a:latin typeface="+mj-ea"/>
                <a:ea typeface="+mj-ea"/>
              </a:rPr>
              <a:t>人物都怎麼跟大家見面呢</a:t>
            </a:r>
            <a:r>
              <a:rPr lang="zh-TW" altLang="zh-TW" sz="2800" dirty="0">
                <a:latin typeface="+mj-ea"/>
              </a:rPr>
              <a:t>？</a:t>
            </a:r>
            <a:endParaRPr lang="en-US" altLang="zh-TW" sz="2800" dirty="0">
              <a:latin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>
              <a:latin typeface="+mj-ea"/>
              <a:ea typeface="+mj-ea"/>
            </a:endParaRPr>
          </a:p>
        </p:txBody>
      </p:sp>
      <p:sp>
        <p:nvSpPr>
          <p:cNvPr id="11" name="剪去並圓角化單一角落矩形 10"/>
          <p:cNvSpPr/>
          <p:nvPr/>
        </p:nvSpPr>
        <p:spPr>
          <a:xfrm rot="21056629">
            <a:off x="4499992" y="4797152"/>
            <a:ext cx="2195109" cy="977589"/>
          </a:xfrm>
          <a:prstGeom prst="snip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網紅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16" name="Picture 28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5812">
            <a:off x="6732212" y="4293067"/>
            <a:ext cx="1828800" cy="18288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2699792" y="4495215"/>
            <a:ext cx="132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1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420866" y="1484784"/>
            <a:ext cx="8856984" cy="1512168"/>
          </a:xfrm>
        </p:spPr>
        <p:txBody>
          <a:bodyPr/>
          <a:lstStyle/>
          <a:p>
            <a:pPr lvl="0"/>
            <a:r>
              <a:rPr lang="zh-TW" altLang="en-US" sz="2000" dirty="0" smtClean="0">
                <a:latin typeface="+mj-ea"/>
                <a:ea typeface="+mj-ea"/>
              </a:rPr>
              <a:t>請閱讀</a:t>
            </a:r>
            <a:r>
              <a:rPr lang="zh-TW" altLang="en-US" sz="2000" dirty="0">
                <a:latin typeface="+mj-ea"/>
                <a:ea typeface="+mj-ea"/>
              </a:rPr>
              <a:t>「網紅經濟大爆發　有粉絲就有收入」</a:t>
            </a:r>
            <a:r>
              <a:rPr lang="zh-TW" altLang="en-US" sz="2000" dirty="0">
                <a:latin typeface="+mj-ea"/>
                <a:ea typeface="+mj-ea"/>
              </a:rPr>
              <a:t>該</a:t>
            </a:r>
            <a:r>
              <a:rPr lang="zh-TW" altLang="en-US" sz="2000" dirty="0" smtClean="0">
                <a:latin typeface="+mj-ea"/>
                <a:ea typeface="+mj-ea"/>
              </a:rPr>
              <a:t>則雜誌文章中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</a:t>
            </a:r>
            <a:r>
              <a:rPr lang="zh-TW" altLang="en-US" sz="2000" dirty="0" smtClean="0">
                <a:latin typeface="+mj-ea"/>
                <a:ea typeface="+mj-ea"/>
              </a:rPr>
              <a:t>對網紅的報導</a:t>
            </a:r>
            <a:endParaRPr lang="zh-TW" altLang="zh-TW" sz="2000" dirty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活動二：新聞怎麼說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923928" y="6570223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u="sng" dirty="0"/>
              <a:t>http://www.cw.com.tw/article/article.action?id=5077663</a:t>
            </a:r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老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0792" y="18223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8685"/>
            <a:ext cx="3877758" cy="41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3847"/>
            <a:ext cx="3326385" cy="42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+mj-ea"/>
              </a:rPr>
              <a:t>活動二</a:t>
            </a:r>
            <a:r>
              <a:rPr lang="zh-TW" altLang="en-US" dirty="0">
                <a:latin typeface="+mj-ea"/>
              </a:rPr>
              <a:t>：新聞怎麼說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616024" y="206084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來看看網紅人物的直播影片，並回答以下問題</a:t>
            </a:r>
            <a:endParaRPr lang="zh-TW" altLang="zh-TW" sz="2800" dirty="0"/>
          </a:p>
          <a:p>
            <a:r>
              <a:rPr lang="zh-TW" altLang="zh-TW" sz="2800" dirty="0">
                <a:latin typeface="+mj-ea"/>
                <a:ea typeface="+mj-ea"/>
              </a:rPr>
              <a:t>影片</a:t>
            </a:r>
            <a:r>
              <a:rPr lang="zh-TW" altLang="zh-TW" sz="2800" dirty="0">
                <a:latin typeface="+mj-ea"/>
                <a:ea typeface="+mj-ea"/>
              </a:rPr>
              <a:t>的直播時間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</a:p>
          <a:p>
            <a:pPr lvl="0"/>
            <a:r>
              <a:rPr lang="zh-TW" altLang="zh-TW" sz="2800" dirty="0">
                <a:latin typeface="+mj-ea"/>
                <a:ea typeface="+mj-ea"/>
              </a:rPr>
              <a:t>網紅開直播的地點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 lvl="0"/>
            <a:r>
              <a:rPr lang="zh-TW" altLang="zh-TW" sz="2800" dirty="0">
                <a:latin typeface="+mj-ea"/>
                <a:ea typeface="+mj-ea"/>
              </a:rPr>
              <a:t>直播影片的氣氛</a:t>
            </a:r>
            <a:r>
              <a:rPr lang="zh-TW" altLang="zh-TW" sz="2800" dirty="0">
                <a:latin typeface="+mj-ea"/>
                <a:ea typeface="+mj-ea"/>
              </a:rPr>
              <a:t>如何？</a:t>
            </a:r>
            <a:endParaRPr lang="en-US" altLang="zh-TW" sz="2800" dirty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影片</a:t>
            </a:r>
            <a:r>
              <a:rPr lang="zh-TW" altLang="zh-TW" sz="2800" dirty="0">
                <a:latin typeface="+mj-ea"/>
                <a:ea typeface="+mj-ea"/>
              </a:rPr>
              <a:t>內容</a:t>
            </a:r>
            <a:r>
              <a:rPr lang="zh-TW" altLang="en-US" sz="2800" dirty="0">
                <a:latin typeface="+mj-ea"/>
                <a:ea typeface="+mj-ea"/>
              </a:rPr>
              <a:t>大致在說什麼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網紅的</a:t>
            </a:r>
            <a:r>
              <a:rPr lang="zh-TW" altLang="zh-TW" sz="2800" dirty="0">
                <a:latin typeface="+mj-ea"/>
                <a:ea typeface="+mj-ea"/>
              </a:rPr>
              <a:t>互動</a:t>
            </a:r>
            <a:r>
              <a:rPr lang="zh-TW" altLang="zh-TW" sz="2800" dirty="0">
                <a:latin typeface="+mj-ea"/>
                <a:ea typeface="+mj-ea"/>
              </a:rPr>
              <a:t>方式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291098" cy="24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427984" y="600392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en-US" sz="800" u="sng" dirty="0">
                <a:latin typeface="+mj-ea"/>
                <a:ea typeface="+mj-ea"/>
                <a:hlinkClick r:id="rId6"/>
              </a:rPr>
              <a:t>羅小白的</a:t>
            </a:r>
            <a:r>
              <a:rPr lang="en-US" altLang="zh-TW" sz="800" u="sng" dirty="0">
                <a:latin typeface="+mj-ea"/>
                <a:ea typeface="+mj-ea"/>
                <a:hlinkClick r:id="rId6"/>
              </a:rPr>
              <a:t>FB</a:t>
            </a:r>
            <a:r>
              <a:rPr lang="zh-TW" altLang="en-US" sz="800" u="sng" dirty="0">
                <a:latin typeface="+mj-ea"/>
                <a:ea typeface="+mj-ea"/>
                <a:hlinkClick r:id="rId6"/>
              </a:rPr>
              <a:t>粉絲專頁</a:t>
            </a:r>
            <a:endParaRPr lang="en-US" altLang="zh-TW" sz="800" u="sng" dirty="0">
              <a:latin typeface="+mj-ea"/>
              <a:ea typeface="+mj-ea"/>
              <a:hlinkClick r:id="rId6"/>
            </a:endParaRPr>
          </a:p>
          <a:p>
            <a:r>
              <a:rPr lang="en-US" altLang="zh-TW" sz="800" u="sng" dirty="0" smtClean="0">
                <a:hlinkClick r:id="rId6"/>
              </a:rPr>
              <a:t>https</a:t>
            </a:r>
            <a:r>
              <a:rPr lang="en-US" altLang="zh-TW" sz="800" u="sng" dirty="0">
                <a:hlinkClick r:id="rId6"/>
              </a:rPr>
              <a:t>://www.facebook.com/swhite523/videos/1098605483583833/</a:t>
            </a:r>
            <a:r>
              <a:rPr lang="en-US" altLang="zh-TW" sz="800" dirty="0"/>
              <a:t>)</a:t>
            </a:r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888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784001" y="1556792"/>
            <a:ext cx="7848872" cy="3600400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聽</a:t>
            </a:r>
            <a:r>
              <a:rPr lang="zh-TW" altLang="en-US" sz="2800" dirty="0">
                <a:latin typeface="+mj-ea"/>
                <a:ea typeface="+mj-ea"/>
              </a:rPr>
              <a:t>老師</a:t>
            </a:r>
            <a:r>
              <a:rPr lang="zh-TW" altLang="en-US" sz="2800" dirty="0" smtClean="0">
                <a:latin typeface="+mj-ea"/>
                <a:ea typeface="+mj-ea"/>
              </a:rPr>
              <a:t>說</a:t>
            </a:r>
            <a:r>
              <a:rPr lang="zh-TW" altLang="en-US" sz="2800" dirty="0" smtClean="0">
                <a:latin typeface="微軟正黑體"/>
                <a:ea typeface="微軟正黑體"/>
              </a:rPr>
              <a:t>：</a:t>
            </a:r>
            <a:r>
              <a:rPr lang="zh-TW" altLang="en-US" sz="2800" dirty="0" smtClean="0">
                <a:latin typeface="+mj-ea"/>
                <a:ea typeface="+mj-ea"/>
              </a:rPr>
              <a:t>什麼是「</a:t>
            </a:r>
            <a:r>
              <a:rPr lang="zh-TW" altLang="en-US" sz="2800" dirty="0">
                <a:latin typeface="+mj-ea"/>
                <a:ea typeface="+mj-ea"/>
              </a:rPr>
              <a:t>網紅」？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dirty="0" smtClean="0">
                <a:latin typeface="+mj-ea"/>
                <a:ea typeface="+mj-ea"/>
              </a:rPr>
              <a:t>4</a:t>
            </a:r>
            <a:r>
              <a:rPr lang="zh-TW" altLang="en-US" sz="2800" dirty="0">
                <a:latin typeface="+mj-ea"/>
                <a:ea typeface="+mj-ea"/>
              </a:rPr>
              <a:t>個造就網紅的關鍵字？ </a:t>
            </a:r>
            <a:endParaRPr lang="en-US" altLang="zh-TW" sz="2800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2000" y="6329783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u="sng" dirty="0"/>
              <a:t>http://www.cw.com.tw/article/article.action?id=5077663</a:t>
            </a:r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3" y="2681091"/>
            <a:ext cx="61817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13360" y="1700808"/>
            <a:ext cx="7704856" cy="576064"/>
          </a:xfrm>
        </p:spPr>
        <p:txBody>
          <a:bodyPr/>
          <a:lstStyle/>
          <a:p>
            <a:r>
              <a:rPr lang="zh-TW" altLang="en-US" sz="2400" dirty="0">
                <a:latin typeface="+mj-ea"/>
                <a:ea typeface="+mj-ea"/>
              </a:rPr>
              <a:t>影片中網紅們試圖營造怎樣的氣氛？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800" dirty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你覺得這樣</a:t>
            </a:r>
            <a:r>
              <a:rPr lang="zh-TW" altLang="en-US" sz="2400" dirty="0">
                <a:latin typeface="+mj-ea"/>
                <a:ea typeface="+mj-ea"/>
              </a:rPr>
              <a:t>的影片會帶給觀眾怎樣的感覺，這樣的方式會增加觀眾對於這一組網紅們的好感嗎</a:t>
            </a:r>
            <a:r>
              <a:rPr lang="zh-TW" altLang="en-US" sz="2400" dirty="0" smtClean="0">
                <a:latin typeface="+mj-ea"/>
                <a:ea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800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看完這一則影片，你還會想要欣賞這群網紅的的其他影片嗎？為什麼？</a:t>
            </a:r>
          </a:p>
          <a:p>
            <a:endParaRPr lang="zh-TW" altLang="en-US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888432" cy="2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619672" y="572307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solidFill>
                  <a:srgbClr val="FFC000"/>
                </a:solidFill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solidFill>
                  <a:srgbClr val="FFC000"/>
                </a:solidFill>
                <a:latin typeface="+mj-ea"/>
                <a:ea typeface="+mj-ea"/>
              </a:rPr>
              <a:t>來源</a:t>
            </a:r>
            <a:endParaRPr lang="en-US" altLang="zh-TW" sz="800" dirty="0" smtClean="0">
              <a:solidFill>
                <a:srgbClr val="FFC000"/>
              </a:solidFill>
              <a:latin typeface="+mj-ea"/>
              <a:ea typeface="+mj-ea"/>
            </a:endParaRPr>
          </a:p>
          <a:p>
            <a:r>
              <a:rPr lang="zh-TW" altLang="en-US" sz="800" u="sng" dirty="0">
                <a:solidFill>
                  <a:srgbClr val="FFC000"/>
                </a:solidFill>
                <a:latin typeface="+mj-ea"/>
                <a:ea typeface="+mj-ea"/>
              </a:rPr>
              <a:t>這群人 </a:t>
            </a:r>
            <a:r>
              <a:rPr lang="en-US" altLang="zh-TW" sz="800" u="sng" dirty="0">
                <a:solidFill>
                  <a:srgbClr val="FFC000"/>
                </a:solidFill>
                <a:latin typeface="+mj-ea"/>
                <a:ea typeface="+mj-ea"/>
              </a:rPr>
              <a:t>TGOP </a:t>
            </a:r>
            <a:r>
              <a:rPr lang="en-US" altLang="zh-TW" sz="800" u="sng" dirty="0" err="1">
                <a:solidFill>
                  <a:srgbClr val="FFC000"/>
                </a:solidFill>
                <a:latin typeface="+mj-ea"/>
                <a:ea typeface="+mj-ea"/>
              </a:rPr>
              <a:t>youtube</a:t>
            </a:r>
            <a:r>
              <a:rPr lang="zh-TW" altLang="en-US" sz="800" u="sng" dirty="0">
                <a:solidFill>
                  <a:srgbClr val="FFC000"/>
                </a:solidFill>
                <a:latin typeface="+mj-ea"/>
                <a:ea typeface="+mj-ea"/>
              </a:rPr>
              <a:t>頻道</a:t>
            </a:r>
            <a:endParaRPr lang="en-US" altLang="zh-TW" sz="800" u="sng" dirty="0">
              <a:solidFill>
                <a:srgbClr val="FFC000"/>
              </a:solidFill>
              <a:latin typeface="+mj-ea"/>
              <a:ea typeface="+mj-ea"/>
            </a:endParaRPr>
          </a:p>
          <a:p>
            <a:r>
              <a:rPr lang="en-US" altLang="zh-TW" sz="800" u="sng" dirty="0" smtClean="0">
                <a:solidFill>
                  <a:srgbClr val="FFC000"/>
                </a:solidFill>
              </a:rPr>
              <a:t>https</a:t>
            </a:r>
            <a:r>
              <a:rPr lang="en-US" altLang="zh-TW" sz="800" u="sng" dirty="0">
                <a:solidFill>
                  <a:srgbClr val="FFC000"/>
                </a:solidFill>
              </a:rPr>
              <a:t>://www.youtube.com/watch?v=mOYZy-U4RCE&amp;index=19&amp;list=PLH_jrUYcerbptnxynRbdJMMVTLJtO7P0t</a:t>
            </a:r>
            <a:endParaRPr lang="zh-TW" altLang="en-US" sz="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1856" y="2060848"/>
            <a:ext cx="7416105" cy="1656779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為什麼近期</a:t>
            </a:r>
            <a:r>
              <a:rPr lang="zh-TW" altLang="en-US" sz="2800" dirty="0">
                <a:latin typeface="+mj-ea"/>
                <a:ea typeface="+mj-ea"/>
              </a:rPr>
              <a:t>網</a:t>
            </a:r>
            <a:r>
              <a:rPr lang="zh-TW" altLang="en-US" sz="2800" dirty="0" smtClean="0">
                <a:latin typeface="+mj-ea"/>
                <a:ea typeface="+mj-ea"/>
              </a:rPr>
              <a:t>紅像</a:t>
            </a:r>
            <a:r>
              <a:rPr lang="zh-TW" altLang="en-US" sz="2800" dirty="0">
                <a:latin typeface="+mj-ea"/>
                <a:ea typeface="+mj-ea"/>
              </a:rPr>
              <a:t>雨後春筍般出現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800" dirty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為什麼</a:t>
            </a:r>
            <a:r>
              <a:rPr lang="zh-TW" altLang="en-US" sz="2800" dirty="0">
                <a:latin typeface="+mj-ea"/>
                <a:ea typeface="+mj-ea"/>
              </a:rPr>
              <a:t>這麼多人想要當網紅、當網紅有什麼好處呢？ </a:t>
            </a: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870">
            <a:off x="1115616" y="3717032"/>
            <a:ext cx="2579210" cy="13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968">
            <a:off x="6342625" y="3936328"/>
            <a:ext cx="1226349" cy="16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1" y="4739501"/>
            <a:ext cx="4121274" cy="10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030643" y="606104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zh-TW" altLang="en-US" sz="800" dirty="0">
                <a:latin typeface="+mj-ea"/>
              </a:rPr>
              <a:t>圖片來源</a:t>
            </a:r>
            <a:endParaRPr lang="en-US" altLang="zh-TW" sz="800" dirty="0">
              <a:latin typeface="+mj-ea"/>
            </a:endParaRPr>
          </a:p>
          <a:p>
            <a:pPr marL="0" indent="0">
              <a:buNone/>
              <a:defRPr/>
            </a:pPr>
            <a:r>
              <a:rPr lang="en-US" altLang="zh-TW" sz="800" dirty="0" err="1" smtClean="0">
                <a:latin typeface="+mj-ea"/>
                <a:hlinkClick r:id="rId8"/>
              </a:rPr>
              <a:t>Papi</a:t>
            </a:r>
            <a:r>
              <a:rPr lang="zh-TW" altLang="en-US" sz="800" dirty="0" smtClean="0">
                <a:latin typeface="+mj-ea"/>
                <a:hlinkClick r:id="rId8"/>
              </a:rPr>
              <a:t>醬</a:t>
            </a:r>
            <a:r>
              <a:rPr lang="en-US" altLang="zh-TW" sz="800" dirty="0" err="1" smtClean="0">
                <a:latin typeface="+mj-ea"/>
                <a:hlinkClick r:id="rId8"/>
              </a:rPr>
              <a:t>google</a:t>
            </a:r>
            <a:r>
              <a:rPr lang="zh-TW" altLang="en-US" sz="800" dirty="0" smtClean="0">
                <a:latin typeface="+mj-ea"/>
                <a:hlinkClick r:id="rId8"/>
              </a:rPr>
              <a:t>搜尋結果  </a:t>
            </a:r>
            <a:r>
              <a:rPr lang="en-US" altLang="zh-TW" sz="800" dirty="0" smtClean="0">
                <a:latin typeface="+mj-ea"/>
                <a:hlinkClick r:id="rId8"/>
              </a:rPr>
              <a:t>https</a:t>
            </a:r>
            <a:r>
              <a:rPr lang="en-US" altLang="zh-TW" sz="800" dirty="0">
                <a:latin typeface="+mj-ea"/>
                <a:hlinkClick r:id="rId8"/>
              </a:rPr>
              <a:t>://www.google.com.tw/webhp?sourceid=chrome-instant&amp;ion=1&amp;espv=2&amp;ie=UTF-8#q=Papi%E9%86%AC&amp;*</a:t>
            </a:r>
            <a:endParaRPr lang="en-US" altLang="zh-TW" sz="800" dirty="0">
              <a:latin typeface="+mj-ea"/>
            </a:endParaRPr>
          </a:p>
          <a:p>
            <a:pPr marL="0" indent="0">
              <a:buNone/>
              <a:defRPr/>
            </a:pPr>
            <a:r>
              <a:rPr lang="zh-TW" altLang="en-US" sz="800" dirty="0">
                <a:latin typeface="+mj-ea"/>
                <a:hlinkClick r:id="rId9"/>
              </a:rPr>
              <a:t>蔡阿嘎</a:t>
            </a:r>
            <a:r>
              <a:rPr lang="en-US" altLang="zh-TW" sz="800" dirty="0" err="1">
                <a:latin typeface="+mj-ea"/>
                <a:hlinkClick r:id="rId9"/>
              </a:rPr>
              <a:t>youtube</a:t>
            </a:r>
            <a:r>
              <a:rPr lang="zh-TW" altLang="en-US" sz="800" dirty="0">
                <a:latin typeface="+mj-ea"/>
                <a:hlinkClick r:id="rId9"/>
              </a:rPr>
              <a:t>頻道  </a:t>
            </a:r>
            <a:r>
              <a:rPr lang="en-US" altLang="zh-TW" sz="800" dirty="0">
                <a:latin typeface="+mj-ea"/>
                <a:hlinkClick r:id="rId9"/>
              </a:rPr>
              <a:t>https://www.youtube.com/user/kyoko38</a:t>
            </a:r>
            <a:endParaRPr lang="en-US" altLang="zh-TW" sz="800" dirty="0">
              <a:latin typeface="+mj-ea"/>
            </a:endParaRPr>
          </a:p>
          <a:p>
            <a:pPr marL="0" indent="0">
              <a:buNone/>
              <a:defRPr/>
            </a:pPr>
            <a:r>
              <a:rPr lang="zh-TW" altLang="en-US" sz="800" dirty="0" smtClean="0">
                <a:latin typeface="+mj-ea"/>
                <a:hlinkClick r:id="rId10"/>
              </a:rPr>
              <a:t>蘇花猴臉書粉絲專頁 </a:t>
            </a:r>
            <a:r>
              <a:rPr lang="en-US" altLang="zh-TW" sz="800" dirty="0" smtClean="0">
                <a:latin typeface="+mj-ea"/>
                <a:hlinkClick r:id="rId10"/>
              </a:rPr>
              <a:t>https</a:t>
            </a:r>
            <a:r>
              <a:rPr lang="en-US" altLang="zh-TW" sz="800" dirty="0">
                <a:latin typeface="+mj-ea"/>
                <a:hlinkClick r:id="rId10"/>
              </a:rPr>
              <a:t>://www.facebook.com/benshee.su/</a:t>
            </a:r>
            <a:endParaRPr lang="en-US" altLang="zh-TW" sz="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4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717370" y="1628800"/>
            <a:ext cx="7998186" cy="720080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來看看網紅怎麼</a:t>
            </a:r>
            <a:r>
              <a:rPr lang="zh-TW" altLang="en-US" sz="2800" dirty="0" smtClean="0">
                <a:latin typeface="+mj-ea"/>
                <a:ea typeface="+mj-ea"/>
              </a:rPr>
              <a:t>賺錢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6899" y="600392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u="sng" dirty="0" smtClean="0">
                <a:hlinkClick r:id="rId5"/>
              </a:rPr>
              <a:t>http://www.cw.com.tw/article/article.action?id=5077663</a:t>
            </a:r>
            <a:endParaRPr lang="en-US" altLang="zh-TW" sz="800" u="sng" dirty="0" smtClean="0"/>
          </a:p>
          <a:p>
            <a:r>
              <a:rPr lang="en-US" altLang="zh-TW" sz="8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altLang="zh-TW" sz="8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www.youtube.com/watch?v=rtb6_EWGy9w&amp;feature=youtu.be</a:t>
            </a:r>
            <a:endParaRPr lang="en-US" altLang="zh-TW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800" u="sng" dirty="0">
                <a:hlinkClick r:id="rId7"/>
              </a:rPr>
              <a:t>https://www.facebook.com/momofans/videos/10154661407233431</a:t>
            </a:r>
            <a:r>
              <a:rPr lang="en-US" altLang="zh-TW" sz="800" u="sng" dirty="0" smtClean="0">
                <a:hlinkClick r:id="rId7"/>
              </a:rPr>
              <a:t>/</a:t>
            </a:r>
            <a:endParaRPr lang="en-US" altLang="zh-TW" sz="800" u="sng" dirty="0" smtClean="0"/>
          </a:p>
          <a:p>
            <a:r>
              <a:rPr lang="en-US" altLang="zh-TW" sz="800" u="sng" dirty="0">
                <a:hlinkClick r:id="rId8"/>
              </a:rPr>
              <a:t>https://</a:t>
            </a:r>
            <a:r>
              <a:rPr lang="en-US" altLang="zh-TW" sz="800" u="sng" dirty="0" smtClean="0">
                <a:hlinkClick r:id="rId8"/>
              </a:rPr>
              <a:t>www.youtube.com/watch?v=FtiTl16V110</a:t>
            </a:r>
            <a:endParaRPr lang="en-US" altLang="zh-TW" sz="800" u="sng" dirty="0" smtClean="0"/>
          </a:p>
          <a:p>
            <a:r>
              <a:rPr lang="en-US" altLang="zh-TW" sz="800" u="sng" dirty="0">
                <a:hlinkClick r:id="rId9"/>
              </a:rPr>
              <a:t>http://news.tvbs.com.tw/china/706184</a:t>
            </a:r>
            <a:endParaRPr lang="zh-TW" altLang="zh-TW" sz="800" dirty="0"/>
          </a:p>
          <a:p>
            <a:endParaRPr lang="zh-TW" altLang="zh-TW" sz="800" dirty="0"/>
          </a:p>
          <a:p>
            <a:endParaRPr lang="zh-TW" altLang="zh-TW" sz="800" dirty="0"/>
          </a:p>
          <a:p>
            <a:endParaRPr lang="en-US" altLang="zh-TW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w1.tw/CW/images/article/201608/article-ck-57a1a605b7ad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9280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5" y="2161021"/>
            <a:ext cx="2155977" cy="2035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5" y="4294414"/>
            <a:ext cx="2155977" cy="165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6872"/>
            <a:ext cx="2182243" cy="190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24848"/>
            <a:ext cx="2182243" cy="1824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活動三</a:t>
            </a:r>
            <a:r>
              <a:rPr lang="zh-TW" altLang="en-US" dirty="0" smtClean="0"/>
              <a:t>：走進網紅的世界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9755" y="1916832"/>
            <a:ext cx="7849157" cy="2448272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各組同學鎖定一位網紅人物</a:t>
            </a:r>
            <a:r>
              <a:rPr lang="en-US" altLang="zh-TW" sz="2800" dirty="0">
                <a:latin typeface="+mj-ea"/>
                <a:ea typeface="+mj-ea"/>
              </a:rPr>
              <a:t>/</a:t>
            </a:r>
            <a:r>
              <a:rPr lang="zh-TW" altLang="en-US" sz="2800" dirty="0">
                <a:latin typeface="+mj-ea"/>
                <a:ea typeface="+mj-ea"/>
              </a:rPr>
              <a:t>團體，觀察這個人物</a:t>
            </a:r>
            <a:r>
              <a:rPr lang="en-US" altLang="zh-TW" sz="2800" dirty="0">
                <a:latin typeface="+mj-ea"/>
                <a:ea typeface="+mj-ea"/>
              </a:rPr>
              <a:t>/</a:t>
            </a:r>
            <a:r>
              <a:rPr lang="zh-TW" altLang="en-US" sz="2800" dirty="0">
                <a:latin typeface="+mj-ea"/>
                <a:ea typeface="+mj-ea"/>
              </a:rPr>
              <a:t>團體與大家互動的方式，觀察內容包含：</a:t>
            </a:r>
          </a:p>
          <a:p>
            <a:pPr marL="274638" lvl="1" indent="0">
              <a:buNone/>
              <a:defRPr/>
            </a:pPr>
            <a:r>
              <a:rPr lang="zh-TW" altLang="zh-TW" sz="2000" dirty="0">
                <a:latin typeface="+mj-ea"/>
                <a:ea typeface="+mj-ea"/>
              </a:rPr>
              <a:t>①粉絲</a:t>
            </a:r>
            <a:r>
              <a:rPr lang="zh-TW" altLang="zh-TW" sz="2000" dirty="0" smtClean="0">
                <a:latin typeface="+mj-ea"/>
                <a:ea typeface="+mj-ea"/>
              </a:rPr>
              <a:t>人數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274638" lvl="1" indent="0">
              <a:buNone/>
              <a:defRPr/>
            </a:pPr>
            <a:r>
              <a:rPr lang="zh-TW" altLang="zh-TW" sz="2000" dirty="0">
                <a:latin typeface="+mj-ea"/>
                <a:ea typeface="+mj-ea"/>
              </a:rPr>
              <a:t>②近一個月內在網路上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zh-TW" altLang="zh-TW" sz="2000" dirty="0">
                <a:latin typeface="+mj-ea"/>
                <a:ea typeface="+mj-ea"/>
              </a:rPr>
              <a:t>粉絲頁、影音平台、直播平台等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</a:p>
          <a:p>
            <a:pPr marL="274638" lvl="1" indent="0">
              <a:buNone/>
              <a:defRPr/>
            </a:pPr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</a:t>
            </a:r>
            <a:r>
              <a:rPr lang="zh-TW" altLang="zh-TW" sz="2000" dirty="0" smtClean="0">
                <a:latin typeface="+mj-ea"/>
                <a:ea typeface="+mj-ea"/>
              </a:rPr>
              <a:t>跟</a:t>
            </a:r>
            <a:r>
              <a:rPr lang="zh-TW" altLang="zh-TW" sz="2000" dirty="0">
                <a:latin typeface="+mj-ea"/>
                <a:ea typeface="+mj-ea"/>
              </a:rPr>
              <a:t>閱聽眾互動的次數？</a:t>
            </a:r>
          </a:p>
          <a:p>
            <a:pPr marL="274638" lvl="1" indent="0">
              <a:buNone/>
              <a:defRPr/>
            </a:pPr>
            <a:r>
              <a:rPr lang="zh-TW" altLang="zh-TW" sz="2000" dirty="0">
                <a:latin typeface="+mj-ea"/>
                <a:ea typeface="+mj-ea"/>
              </a:rPr>
              <a:t>③該網紅人物</a:t>
            </a:r>
            <a:r>
              <a:rPr lang="en-US" altLang="zh-TW" sz="2000" dirty="0">
                <a:latin typeface="+mj-ea"/>
                <a:ea typeface="+mj-ea"/>
              </a:rPr>
              <a:t>/</a:t>
            </a:r>
            <a:r>
              <a:rPr lang="zh-TW" altLang="zh-TW" sz="2000" dirty="0">
                <a:latin typeface="+mj-ea"/>
                <a:ea typeface="+mj-ea"/>
              </a:rPr>
              <a:t>團體跟閱聽眾互動的方式以及內容是什麼</a:t>
            </a:r>
            <a:r>
              <a:rPr lang="zh-TW" altLang="zh-TW" sz="2000" dirty="0" smtClean="0">
                <a:latin typeface="+mj-ea"/>
                <a:ea typeface="+mj-ea"/>
              </a:rPr>
              <a:t>？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274638" lvl="1" indent="0">
              <a:buNone/>
            </a:pPr>
            <a:r>
              <a:rPr lang="zh-TW" altLang="zh-TW" sz="2000" dirty="0">
                <a:latin typeface="+mj-ea"/>
                <a:ea typeface="+mj-ea"/>
              </a:rPr>
              <a:t>④該網紅人物</a:t>
            </a:r>
            <a:r>
              <a:rPr lang="en-US" altLang="zh-TW" sz="2000" dirty="0">
                <a:latin typeface="+mj-ea"/>
                <a:ea typeface="+mj-ea"/>
              </a:rPr>
              <a:t>/</a:t>
            </a:r>
            <a:r>
              <a:rPr lang="zh-TW" altLang="zh-TW" sz="2000" dirty="0">
                <a:latin typeface="+mj-ea"/>
                <a:ea typeface="+mj-ea"/>
              </a:rPr>
              <a:t>團體跟大家互動的內容中是否包含商業訊息？</a:t>
            </a:r>
          </a:p>
          <a:p>
            <a:pPr marL="274638" lvl="1" indent="0">
              <a:buNone/>
            </a:pPr>
            <a:r>
              <a:rPr lang="zh-TW" altLang="zh-TW" sz="2000" dirty="0" smtClean="0">
                <a:latin typeface="+mj-ea"/>
                <a:ea typeface="+mj-ea"/>
              </a:rPr>
              <a:t>⑤這個</a:t>
            </a:r>
            <a:r>
              <a:rPr lang="zh-TW" altLang="zh-TW" sz="2000" dirty="0">
                <a:latin typeface="+mj-ea"/>
                <a:ea typeface="+mj-ea"/>
              </a:rPr>
              <a:t>網紅人物</a:t>
            </a:r>
            <a:r>
              <a:rPr lang="en-US" altLang="zh-TW" sz="2000" dirty="0">
                <a:latin typeface="+mj-ea"/>
                <a:ea typeface="+mj-ea"/>
              </a:rPr>
              <a:t>/</a:t>
            </a:r>
            <a:r>
              <a:rPr lang="zh-TW" altLang="zh-TW" sz="2000" dirty="0" smtClean="0">
                <a:latin typeface="+mj-ea"/>
                <a:ea typeface="+mj-ea"/>
              </a:rPr>
              <a:t>團體</a:t>
            </a:r>
            <a:r>
              <a:rPr lang="zh-TW" altLang="en-US" sz="2000" dirty="0" smtClean="0">
                <a:latin typeface="+mj-ea"/>
                <a:ea typeface="+mj-ea"/>
              </a:rPr>
              <a:t>吸不吸引你</a:t>
            </a:r>
            <a:r>
              <a:rPr lang="zh-TW" altLang="zh-TW" sz="2000" dirty="0" smtClean="0">
                <a:latin typeface="+mj-ea"/>
                <a:ea typeface="+mj-ea"/>
              </a:rPr>
              <a:t>？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274638" lvl="1" indent="0">
              <a:buNone/>
            </a:pPr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你</a:t>
            </a:r>
            <a:r>
              <a:rPr lang="zh-TW" altLang="zh-TW" sz="2000" dirty="0" smtClean="0">
                <a:latin typeface="+mj-ea"/>
                <a:ea typeface="+mj-ea"/>
              </a:rPr>
              <a:t>會</a:t>
            </a:r>
            <a:r>
              <a:rPr lang="zh-TW" altLang="zh-TW" sz="2000" dirty="0">
                <a:latin typeface="+mj-ea"/>
                <a:ea typeface="+mj-ea"/>
              </a:rPr>
              <a:t>想要</a:t>
            </a:r>
            <a:r>
              <a:rPr lang="zh-TW" altLang="zh-TW" sz="2000" dirty="0" smtClean="0">
                <a:latin typeface="+mj-ea"/>
                <a:ea typeface="+mj-ea"/>
              </a:rPr>
              <a:t>推薦親朋好友</a:t>
            </a:r>
            <a:r>
              <a:rPr lang="zh-TW" altLang="zh-TW" sz="2000" dirty="0">
                <a:latin typeface="+mj-ea"/>
                <a:ea typeface="+mj-ea"/>
              </a:rPr>
              <a:t>成為他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zh-TW" altLang="zh-TW" sz="2000" dirty="0">
                <a:latin typeface="+mj-ea"/>
                <a:ea typeface="+mj-ea"/>
              </a:rPr>
              <a:t>們</a:t>
            </a:r>
            <a:r>
              <a:rPr lang="en-US" altLang="zh-TW" sz="2000" dirty="0">
                <a:latin typeface="+mj-ea"/>
                <a:ea typeface="+mj-ea"/>
              </a:rPr>
              <a:t>)</a:t>
            </a:r>
            <a:r>
              <a:rPr lang="zh-TW" altLang="zh-TW" sz="2000" dirty="0">
                <a:latin typeface="+mj-ea"/>
                <a:ea typeface="+mj-ea"/>
              </a:rPr>
              <a:t>的</a:t>
            </a:r>
            <a:r>
              <a:rPr lang="zh-TW" altLang="zh-TW" sz="2000" dirty="0" smtClean="0">
                <a:latin typeface="+mj-ea"/>
                <a:ea typeface="+mj-ea"/>
              </a:rPr>
              <a:t>粉絲嗎？</a:t>
            </a:r>
            <a:endParaRPr lang="zh-TW" altLang="zh-TW" sz="20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zh-TW" altLang="zh-TW" sz="2800" dirty="0"/>
          </a:p>
          <a:p>
            <a:pPr marL="0" indent="0">
              <a:buNone/>
              <a:defRPr/>
            </a:pPr>
            <a:endParaRPr lang="zh-TW" altLang="zh-TW" sz="2800" dirty="0"/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95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4222</TotalTime>
  <Words>1204</Words>
  <Application>Microsoft Office PowerPoint</Application>
  <PresentationFormat>如螢幕大小 (4:3)</PresentationFormat>
  <Paragraphs>168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「網紅的世界」 本教案製作者：毛俞婷 </vt:lpstr>
      <vt:lpstr>活動一： 「網紅」知多少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活動三：走進網紅的世界</vt:lpstr>
      <vt:lpstr>活動三：走進網紅的世界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112</cp:revision>
  <dcterms:created xsi:type="dcterms:W3CDTF">2011-03-28T02:01:01Z</dcterms:created>
  <dcterms:modified xsi:type="dcterms:W3CDTF">2017-03-08T15:47:20Z</dcterms:modified>
</cp:coreProperties>
</file>