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13"/>
  </p:notesMasterIdLst>
  <p:handoutMasterIdLst>
    <p:handoutMasterId r:id="rId14"/>
  </p:handoutMasterIdLst>
  <p:sldIdLst>
    <p:sldId id="256" r:id="rId2"/>
    <p:sldId id="257" r:id="rId3"/>
    <p:sldId id="282" r:id="rId4"/>
    <p:sldId id="275" r:id="rId5"/>
    <p:sldId id="277" r:id="rId6"/>
    <p:sldId id="278" r:id="rId7"/>
    <p:sldId id="285" r:id="rId8"/>
    <p:sldId id="287" r:id="rId9"/>
    <p:sldId id="286" r:id="rId10"/>
    <p:sldId id="288" r:id="rId11"/>
    <p:sldId id="273" r:id="rId12"/>
  </p:sldIdLst>
  <p:sldSz cx="9144000" cy="6858000" type="screen4x3"/>
  <p:notesSz cx="6858000" cy="9144000"/>
  <p:defaultTextStyle>
    <a:defPPr>
      <a:defRPr lang="zh-TW"/>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extLst>
    <p:ext uri="{521415D9-36F7-43E2-AB2F-B90AF26B5E84}">
      <p14:sectionLst xmlns:p14="http://schemas.microsoft.com/office/powerpoint/2010/main">
        <p14:section name="預設章節" id="{9C441474-CDF9-443A-AEAE-480436C84C03}">
          <p14:sldIdLst>
            <p14:sldId id="256"/>
            <p14:sldId id="257"/>
            <p14:sldId id="282"/>
            <p14:sldId id="275"/>
            <p14:sldId id="277"/>
            <p14:sldId id="278"/>
            <p14:sldId id="285"/>
            <p14:sldId id="287"/>
            <p14:sldId id="286"/>
            <p14:sldId id="288"/>
            <p14:sldId id="27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62F8"/>
    <a:srgbClr val="47FF9A"/>
    <a:srgbClr val="FF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2" autoAdjust="0"/>
    <p:restoredTop sz="80185" autoAdjust="0"/>
  </p:normalViewPr>
  <p:slideViewPr>
    <p:cSldViewPr>
      <p:cViewPr>
        <p:scale>
          <a:sx n="110" d="100"/>
          <a:sy n="110" d="100"/>
        </p:scale>
        <p:origin x="-1644" y="690"/>
      </p:cViewPr>
      <p:guideLst>
        <p:guide orient="horz" pos="2160"/>
        <p:guide pos="2880"/>
      </p:guideLst>
    </p:cSldViewPr>
  </p:slideViewPr>
  <p:notesTextViewPr>
    <p:cViewPr>
      <p:scale>
        <a:sx n="100" d="100"/>
        <a:sy n="100" d="100"/>
      </p:scale>
      <p:origin x="0" y="0"/>
    </p:cViewPr>
  </p:notesTextViewPr>
  <p:notesViewPr>
    <p:cSldViewPr>
      <p:cViewPr varScale="1">
        <p:scale>
          <a:sx n="32" d="100"/>
          <a:sy n="32" d="100"/>
        </p:scale>
        <p:origin x="-232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新細明體" charset="-120"/>
              </a:defRPr>
            </a:lvl1pPr>
          </a:lstStyle>
          <a:p>
            <a:pPr>
              <a:defRPr/>
            </a:pPr>
            <a:endParaRPr lang="zh-TW" altLang="en-US"/>
          </a:p>
        </p:txBody>
      </p:sp>
      <p:sp>
        <p:nvSpPr>
          <p:cNvPr id="3" name="日期版面配置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ea typeface="新細明體" charset="-120"/>
              </a:defRPr>
            </a:lvl1pPr>
          </a:lstStyle>
          <a:p>
            <a:pPr>
              <a:defRPr/>
            </a:pPr>
            <a:fld id="{6D627322-A6D1-4C48-9CCB-308FD455A0D1}" type="datetimeFigureOut">
              <a:rPr lang="zh-TW" altLang="en-US"/>
              <a:pPr>
                <a:defRPr/>
              </a:pPr>
              <a:t>2016/12/1</a:t>
            </a:fld>
            <a:endParaRPr lang="zh-TW" altLang="en-US"/>
          </a:p>
        </p:txBody>
      </p:sp>
      <p:sp>
        <p:nvSpPr>
          <p:cNvPr id="4" name="頁尾版面配置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ea typeface="新細明體" charset="-120"/>
              </a:defRPr>
            </a:lvl1pPr>
          </a:lstStyle>
          <a:p>
            <a:pPr>
              <a:defRPr/>
            </a:pPr>
            <a:endParaRPr lang="zh-TW" altLang="en-US"/>
          </a:p>
        </p:txBody>
      </p:sp>
      <p:sp>
        <p:nvSpPr>
          <p:cNvPr id="5" name="投影片編號版面配置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ea typeface="新細明體" charset="-120"/>
              </a:defRPr>
            </a:lvl1pPr>
          </a:lstStyle>
          <a:p>
            <a:pPr>
              <a:defRPr/>
            </a:pPr>
            <a:fld id="{D870E46B-DBD9-4EAA-82B1-C6E139B1568E}" type="slidenum">
              <a:rPr lang="zh-TW" altLang="en-US"/>
              <a:pPr>
                <a:defRPr/>
              </a:pPr>
              <a:t>‹#›</a:t>
            </a:fld>
            <a:endParaRPr lang="zh-TW" altLang="en-US"/>
          </a:p>
        </p:txBody>
      </p:sp>
    </p:spTree>
    <p:extLst>
      <p:ext uri="{BB962C8B-B14F-4D97-AF65-F5344CB8AC3E}">
        <p14:creationId xmlns:p14="http://schemas.microsoft.com/office/powerpoint/2010/main" val="25612680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新細明體" charset="-120"/>
              </a:defRPr>
            </a:lvl1pPr>
          </a:lstStyle>
          <a:p>
            <a:pPr>
              <a:defRPr/>
            </a:pPr>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ea typeface="新細明體" charset="-120"/>
              </a:defRPr>
            </a:lvl1pPr>
          </a:lstStyle>
          <a:p>
            <a:pPr>
              <a:defRPr/>
            </a:pPr>
            <a:fld id="{17EB5753-075B-4D3A-B418-B4C1EAB81D02}" type="datetimeFigureOut">
              <a:rPr lang="zh-TW" altLang="en-US"/>
              <a:pPr>
                <a:defRPr/>
              </a:pPr>
              <a:t>2016/12/1</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TW" altLang="en-US" noProof="0" smtClean="0"/>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新細明體" charset="-120"/>
              </a:defRPr>
            </a:lvl1pPr>
          </a:lstStyle>
          <a:p>
            <a:pPr>
              <a:defRPr/>
            </a:pPr>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ea typeface="新細明體" charset="-120"/>
              </a:defRPr>
            </a:lvl1pPr>
          </a:lstStyle>
          <a:p>
            <a:pPr>
              <a:defRPr/>
            </a:pPr>
            <a:fld id="{3F937F28-9629-4CE9-ACAA-84FD739B34FA}" type="slidenum">
              <a:rPr lang="zh-TW" altLang="en-US"/>
              <a:pPr>
                <a:defRPr/>
              </a:pPr>
              <a:t>‹#›</a:t>
            </a:fld>
            <a:endParaRPr lang="zh-TW" altLang="en-US"/>
          </a:p>
        </p:txBody>
      </p:sp>
    </p:spTree>
    <p:extLst>
      <p:ext uri="{BB962C8B-B14F-4D97-AF65-F5344CB8AC3E}">
        <p14:creationId xmlns:p14="http://schemas.microsoft.com/office/powerpoint/2010/main" val="13663824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youtube.com/watch?v=7hGvuMqdNU8"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youtube.com/watch?v=7hGvuMqdNU8"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s://www.youtube.com/watch?v=pjMhg1lFMiM"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8435" name="備忘稿版面配置區 2"/>
          <p:cNvSpPr>
            <a:spLocks noGrp="1"/>
          </p:cNvSpPr>
          <p:nvPr>
            <p:ph type="body" idx="1"/>
          </p:nvPr>
        </p:nvSpPr>
        <p:spPr bwMode="auto">
          <a:noFill/>
        </p:spPr>
        <p:txBody>
          <a:bodyPr wrap="square" numCol="1" anchor="t" anchorCtr="0" compatLnSpc="1">
            <a:prstTxWarp prst="textNoShape">
              <a:avLst/>
            </a:prstTxWarp>
          </a:bodyPr>
          <a:lstStyle/>
          <a:p>
            <a:pPr lvl="0"/>
            <a:r>
              <a:rPr lang="en-US" altLang="zh-TW" sz="1200" kern="1200" dirty="0" smtClean="0">
                <a:solidFill>
                  <a:schemeClr val="tx1"/>
                </a:solidFill>
                <a:latin typeface="+mn-lt"/>
                <a:ea typeface="+mn-ea"/>
                <a:cs typeface="+mn-cs"/>
              </a:rPr>
              <a:t>※</a:t>
            </a:r>
            <a:r>
              <a:rPr lang="zh-TW" altLang="zh-TW" sz="1200" kern="1200" dirty="0" smtClean="0">
                <a:solidFill>
                  <a:schemeClr val="tx1"/>
                </a:solidFill>
                <a:effectLst/>
                <a:latin typeface="+mn-lt"/>
                <a:ea typeface="+mn-ea"/>
                <a:cs typeface="+mn-cs"/>
              </a:rPr>
              <a:t>請問學生「廣告」會在那些地方出現</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例如：報紙、雜誌、街頭招牌、</a:t>
            </a:r>
            <a:r>
              <a:rPr lang="zh-TW" altLang="en-US" sz="1200" kern="1200" dirty="0" smtClean="0">
                <a:solidFill>
                  <a:schemeClr val="tx1"/>
                </a:solidFill>
                <a:effectLst/>
                <a:latin typeface="+mn-lt"/>
                <a:ea typeface="+mn-ea"/>
                <a:cs typeface="+mn-cs"/>
              </a:rPr>
              <a:t>燈箱</a:t>
            </a:r>
            <a:r>
              <a:rPr lang="zh-TW" altLang="zh-TW" sz="1200" kern="1200" dirty="0" smtClean="0">
                <a:solidFill>
                  <a:schemeClr val="tx1"/>
                </a:solidFill>
                <a:effectLst/>
                <a:latin typeface="+mn-lt"/>
                <a:ea typeface="+mn-ea"/>
                <a:cs typeface="+mn-cs"/>
              </a:rPr>
              <a:t>、電線杆廣告單、電視、廣播、電腦、手機、平板等等</a:t>
            </a:r>
            <a:r>
              <a:rPr lang="en-US" altLang="zh-TW" sz="1200" kern="1200" dirty="0" smtClean="0">
                <a:solidFill>
                  <a:schemeClr val="tx1"/>
                </a:solidFill>
                <a:effectLst/>
                <a:latin typeface="+mn-lt"/>
                <a:ea typeface="+mn-ea"/>
                <a:cs typeface="+mn-cs"/>
              </a:rPr>
              <a:t>)</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 </a:t>
            </a:r>
            <a:endParaRPr lang="zh-TW" altLang="zh-TW" sz="1200" kern="1200" dirty="0" smtClean="0">
              <a:solidFill>
                <a:schemeClr val="tx1"/>
              </a:solidFill>
              <a:effectLst/>
              <a:latin typeface="+mn-lt"/>
              <a:ea typeface="+mn-ea"/>
              <a:cs typeface="+mn-cs"/>
            </a:endParaRPr>
          </a:p>
          <a:p>
            <a:pPr lvl="0"/>
            <a:r>
              <a:rPr lang="en-US" altLang="zh-TW" sz="1200" kern="1200" dirty="0" smtClean="0">
                <a:solidFill>
                  <a:schemeClr val="tx1"/>
                </a:solidFill>
                <a:latin typeface="+mn-lt"/>
                <a:ea typeface="+mn-ea"/>
                <a:cs typeface="+mn-cs"/>
              </a:rPr>
              <a:t>※</a:t>
            </a:r>
            <a:r>
              <a:rPr lang="zh-TW" altLang="zh-TW" sz="1200" kern="1200" dirty="0" smtClean="0">
                <a:solidFill>
                  <a:schemeClr val="tx1"/>
                </a:solidFill>
                <a:effectLst/>
                <a:latin typeface="+mn-lt"/>
                <a:ea typeface="+mn-ea"/>
                <a:cs typeface="+mn-cs"/>
              </a:rPr>
              <a:t>教師將學生對於上述問題的回答，將廣告形式分類為「實體廣告」、「紙本廣告」、「電視廣告」、「廣播廣告」、「電腦廣告」、「手機</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平板廣告」六大類，並請學生猜猜看，這</a:t>
            </a:r>
            <a:r>
              <a:rPr lang="zh-TW" altLang="en-US" sz="1200" kern="1200" dirty="0" smtClean="0">
                <a:solidFill>
                  <a:schemeClr val="tx1"/>
                </a:solidFill>
                <a:effectLst/>
                <a:latin typeface="+mn-lt"/>
                <a:ea typeface="+mn-ea"/>
                <a:cs typeface="+mn-cs"/>
              </a:rPr>
              <a:t>六</a:t>
            </a:r>
            <a:r>
              <a:rPr lang="zh-TW" altLang="zh-TW" sz="1200" kern="1200" dirty="0" smtClean="0">
                <a:solidFill>
                  <a:schemeClr val="tx1"/>
                </a:solidFill>
                <a:effectLst/>
                <a:latin typeface="+mn-lt"/>
                <a:ea typeface="+mn-ea"/>
                <a:cs typeface="+mn-cs"/>
              </a:rPr>
              <a:t>類廣告出現的先後次序。</a:t>
            </a:r>
          </a:p>
          <a:p>
            <a:pPr lvl="0"/>
            <a:endParaRPr lang="zh-TW" altLang="zh-TW" sz="1200" kern="1200" dirty="0">
              <a:solidFill>
                <a:schemeClr val="tx1"/>
              </a:solidFill>
              <a:effectLst/>
              <a:latin typeface="+mn-lt"/>
              <a:ea typeface="+mn-ea"/>
              <a:cs typeface="+mn-cs"/>
            </a:endParaRPr>
          </a:p>
        </p:txBody>
      </p:sp>
      <p:sp>
        <p:nvSpPr>
          <p:cNvPr id="18436" name="投影片編號版面配置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889C053-9325-419F-8375-E2B50227FAD6}" type="slidenum">
              <a:rPr lang="zh-TW" altLang="en-US" smtClean="0">
                <a:ea typeface="新細明體" pitchFamily="18" charset="-120"/>
              </a:rPr>
              <a:pPr/>
              <a:t>2</a:t>
            </a:fld>
            <a:endParaRPr lang="zh-TW" altLang="en-US" smtClean="0">
              <a:ea typeface="新細明體" pitchFamily="18" charset="-12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8435" name="備忘稿版面配置區 2"/>
          <p:cNvSpPr>
            <a:spLocks noGrp="1"/>
          </p:cNvSpPr>
          <p:nvPr>
            <p:ph type="body" idx="1"/>
          </p:nvPr>
        </p:nvSpPr>
        <p:spPr bwMode="auto">
          <a:noFill/>
        </p:spPr>
        <p:txBody>
          <a:bodyPr wrap="square" numCol="1" anchor="t" anchorCtr="0" compatLnSpc="1">
            <a:prstTxWarp prst="textNoShape">
              <a:avLst/>
            </a:prstTxWarp>
          </a:bodyPr>
          <a:lstStyle/>
          <a:p>
            <a:pPr lvl="0"/>
            <a:r>
              <a:rPr lang="en-US" altLang="zh-TW" sz="1200" kern="1200" dirty="0" smtClean="0">
                <a:solidFill>
                  <a:schemeClr val="tx1"/>
                </a:solidFill>
                <a:latin typeface="+mn-lt"/>
                <a:ea typeface="+mn-ea"/>
                <a:cs typeface="+mn-cs"/>
              </a:rPr>
              <a:t>※</a:t>
            </a:r>
            <a:r>
              <a:rPr lang="zh-TW" altLang="zh-TW" sz="1200" kern="1200" dirty="0" smtClean="0">
                <a:solidFill>
                  <a:schemeClr val="tx1"/>
                </a:solidFill>
                <a:effectLst/>
                <a:latin typeface="+mn-lt"/>
                <a:ea typeface="+mn-ea"/>
                <a:cs typeface="+mn-cs"/>
              </a:rPr>
              <a:t>請學生閱讀「行動廣告三原則 打動人心」該則新聞文本</a:t>
            </a:r>
            <a:r>
              <a:rPr lang="en-US" altLang="zh-TW" sz="1200" kern="1200" dirty="0" smtClean="0">
                <a:solidFill>
                  <a:schemeClr val="tx1"/>
                </a:solidFill>
                <a:effectLst/>
                <a:latin typeface="+mn-lt"/>
                <a:ea typeface="+mn-ea"/>
                <a:cs typeface="+mn-cs"/>
              </a:rPr>
              <a:t>(http://udn.com/news/story/7244/1591628)</a:t>
            </a:r>
            <a:endParaRPr lang="zh-TW" altLang="zh-TW" sz="1200" kern="1200" dirty="0">
              <a:solidFill>
                <a:schemeClr val="tx1"/>
              </a:solidFill>
              <a:effectLst/>
              <a:latin typeface="+mn-lt"/>
              <a:ea typeface="+mn-ea"/>
              <a:cs typeface="+mn-cs"/>
            </a:endParaRPr>
          </a:p>
        </p:txBody>
      </p:sp>
      <p:sp>
        <p:nvSpPr>
          <p:cNvPr id="18436" name="投影片編號版面配置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889C053-9325-419F-8375-E2B50227FAD6}" type="slidenum">
              <a:rPr lang="zh-TW" altLang="en-US" smtClean="0">
                <a:ea typeface="新細明體" pitchFamily="18" charset="-120"/>
              </a:rPr>
              <a:pPr/>
              <a:t>3</a:t>
            </a:fld>
            <a:endParaRPr lang="zh-TW" altLang="en-US" smtClean="0">
              <a:ea typeface="新細明體" pitchFamily="18" charset="-12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20483" name="備忘稿版面配置區 2"/>
          <p:cNvSpPr>
            <a:spLocks noGrp="1"/>
          </p:cNvSpPr>
          <p:nvPr>
            <p:ph type="body" idx="1"/>
          </p:nvPr>
        </p:nvSpPr>
        <p:spPr bwMode="auto">
          <a:noFill/>
        </p:spPr>
        <p:txBody>
          <a:bodyPr wrap="square" numCol="1" anchor="t" anchorCtr="0" compatLnSpc="1">
            <a:prstTxWarp prst="textNoShape">
              <a:avLst/>
            </a:prstTxWarp>
          </a:bodyPr>
          <a:lstStyle/>
          <a:p>
            <a:pPr lvl="0"/>
            <a:r>
              <a:rPr lang="en-US" altLang="zh-TW" sz="1200" kern="1200" dirty="0" smtClean="0">
                <a:solidFill>
                  <a:schemeClr val="tx1"/>
                </a:solidFill>
                <a:latin typeface="+mn-lt"/>
                <a:ea typeface="+mn-ea"/>
                <a:cs typeface="+mn-cs"/>
              </a:rPr>
              <a:t>※</a:t>
            </a:r>
            <a:r>
              <a:rPr lang="zh-TW" altLang="zh-TW" sz="1200" kern="1200" dirty="0" smtClean="0">
                <a:solidFill>
                  <a:schemeClr val="tx1"/>
                </a:solidFill>
                <a:effectLst/>
                <a:latin typeface="+mn-lt"/>
                <a:ea typeface="+mn-ea"/>
                <a:cs typeface="+mn-cs"/>
              </a:rPr>
              <a:t>新聞閱畢，請學生用</a:t>
            </a:r>
            <a:r>
              <a:rPr lang="en-US" altLang="zh-TW" sz="1200" kern="1200" dirty="0" smtClean="0">
                <a:solidFill>
                  <a:schemeClr val="tx1"/>
                </a:solidFill>
                <a:effectLst/>
                <a:latin typeface="+mn-lt"/>
                <a:ea typeface="+mn-ea"/>
                <a:cs typeface="+mn-cs"/>
              </a:rPr>
              <a:t>5W1H</a:t>
            </a:r>
            <a:r>
              <a:rPr lang="zh-TW" altLang="zh-TW" sz="1200" kern="1200" dirty="0" smtClean="0">
                <a:solidFill>
                  <a:schemeClr val="tx1"/>
                </a:solidFill>
                <a:effectLst/>
                <a:latin typeface="+mn-lt"/>
                <a:ea typeface="+mn-ea"/>
                <a:cs typeface="+mn-cs"/>
              </a:rPr>
              <a:t>解析新聞結構，以加深對新聞內容的印象。</a:t>
            </a:r>
          </a:p>
          <a:p>
            <a:r>
              <a:rPr lang="zh-TW" altLang="zh-TW" sz="1200" kern="1200" dirty="0" smtClean="0">
                <a:solidFill>
                  <a:schemeClr val="tx1"/>
                </a:solidFill>
                <a:effectLst/>
                <a:latin typeface="+mn-lt"/>
                <a:ea typeface="+mn-ea"/>
                <a:cs typeface="+mn-cs"/>
              </a:rPr>
              <a:t>①</a:t>
            </a:r>
            <a:r>
              <a:rPr lang="en-US" altLang="zh-TW" sz="1200" kern="1200" dirty="0" smtClean="0">
                <a:solidFill>
                  <a:schemeClr val="tx1"/>
                </a:solidFill>
                <a:effectLst/>
                <a:latin typeface="+mn-lt"/>
                <a:ea typeface="+mn-ea"/>
                <a:cs typeface="+mn-cs"/>
              </a:rPr>
              <a:t>Who—</a:t>
            </a:r>
            <a:r>
              <a:rPr lang="zh-TW" altLang="zh-TW" sz="1200" kern="1200" dirty="0" smtClean="0">
                <a:solidFill>
                  <a:schemeClr val="tx1"/>
                </a:solidFill>
                <a:effectLst/>
                <a:latin typeface="+mn-lt"/>
                <a:ea typeface="+mn-ea"/>
                <a:cs typeface="+mn-cs"/>
              </a:rPr>
              <a:t>這則新聞主角是誰？</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智慧手機廣告</a:t>
            </a:r>
            <a:r>
              <a:rPr lang="en-US" altLang="zh-TW" sz="1200" kern="1200" dirty="0" smtClean="0">
                <a:solidFill>
                  <a:schemeClr val="tx1"/>
                </a:solidFill>
                <a:effectLst/>
                <a:latin typeface="+mn-lt"/>
                <a:ea typeface="+mn-ea"/>
                <a:cs typeface="+mn-cs"/>
              </a:rPr>
              <a:t>)</a:t>
            </a:r>
            <a:endParaRPr lang="zh-TW"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②</a:t>
            </a:r>
            <a:r>
              <a:rPr lang="en-US" altLang="zh-TW" sz="1200" kern="1200" dirty="0" smtClean="0">
                <a:solidFill>
                  <a:schemeClr val="tx1"/>
                </a:solidFill>
                <a:effectLst/>
                <a:latin typeface="+mn-lt"/>
                <a:ea typeface="+mn-ea"/>
                <a:cs typeface="+mn-cs"/>
              </a:rPr>
              <a:t>What—</a:t>
            </a:r>
            <a:r>
              <a:rPr lang="zh-TW" altLang="zh-TW" sz="1200" kern="1200" dirty="0" smtClean="0">
                <a:solidFill>
                  <a:schemeClr val="tx1"/>
                </a:solidFill>
                <a:effectLst/>
                <a:latin typeface="+mn-lt"/>
                <a:ea typeface="+mn-ea"/>
                <a:cs typeface="+mn-cs"/>
              </a:rPr>
              <a:t>發生什麼事情？</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美國神經行銷專家想知道消費者在看一個廣告時的腦部活動及產生的感覺，以及他們會花多少時間看一個廣告</a:t>
            </a:r>
            <a:r>
              <a:rPr lang="en-US" altLang="zh-TW" sz="1200" kern="1200" dirty="0" smtClean="0">
                <a:solidFill>
                  <a:schemeClr val="tx1"/>
                </a:solidFill>
                <a:effectLst/>
                <a:latin typeface="+mn-lt"/>
                <a:ea typeface="+mn-ea"/>
                <a:cs typeface="+mn-cs"/>
              </a:rPr>
              <a:t>)</a:t>
            </a:r>
            <a:endParaRPr lang="zh-TW"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③</a:t>
            </a:r>
            <a:r>
              <a:rPr lang="en-US" altLang="zh-TW" sz="1200" kern="1200" dirty="0" smtClean="0">
                <a:solidFill>
                  <a:schemeClr val="tx1"/>
                </a:solidFill>
                <a:effectLst/>
                <a:latin typeface="+mn-lt"/>
                <a:ea typeface="+mn-ea"/>
                <a:cs typeface="+mn-cs"/>
              </a:rPr>
              <a:t>When—</a:t>
            </a:r>
            <a:r>
              <a:rPr lang="zh-TW" altLang="zh-TW" sz="1200" kern="1200" dirty="0" smtClean="0">
                <a:solidFill>
                  <a:schemeClr val="tx1"/>
                </a:solidFill>
                <a:effectLst/>
                <a:latin typeface="+mn-lt"/>
                <a:ea typeface="+mn-ea"/>
                <a:cs typeface="+mn-cs"/>
              </a:rPr>
              <a:t>新聞在什麼時候發生的？</a:t>
            </a:r>
            <a:r>
              <a:rPr lang="en-US" altLang="zh-TW" sz="1200" kern="1200" dirty="0" smtClean="0">
                <a:solidFill>
                  <a:schemeClr val="tx1"/>
                </a:solidFill>
                <a:effectLst/>
                <a:latin typeface="+mn-lt"/>
                <a:ea typeface="+mn-ea"/>
                <a:cs typeface="+mn-cs"/>
              </a:rPr>
              <a:t>(2016</a:t>
            </a:r>
            <a:r>
              <a:rPr lang="zh-TW" altLang="zh-TW" sz="1200" kern="1200" dirty="0" smtClean="0">
                <a:solidFill>
                  <a:schemeClr val="tx1"/>
                </a:solidFill>
                <a:effectLst/>
                <a:latin typeface="+mn-lt"/>
                <a:ea typeface="+mn-ea"/>
                <a:cs typeface="+mn-cs"/>
              </a:rPr>
              <a:t>年</a:t>
            </a:r>
            <a:r>
              <a:rPr lang="en-US" altLang="zh-TW" sz="1200" kern="1200" dirty="0" smtClean="0">
                <a:solidFill>
                  <a:schemeClr val="tx1"/>
                </a:solidFill>
                <a:effectLst/>
                <a:latin typeface="+mn-lt"/>
                <a:ea typeface="+mn-ea"/>
                <a:cs typeface="+mn-cs"/>
              </a:rPr>
              <a:t>3</a:t>
            </a:r>
            <a:r>
              <a:rPr lang="zh-TW" altLang="zh-TW" sz="1200" kern="1200" dirty="0" smtClean="0">
                <a:solidFill>
                  <a:schemeClr val="tx1"/>
                </a:solidFill>
                <a:effectLst/>
                <a:latin typeface="+mn-lt"/>
                <a:ea typeface="+mn-ea"/>
                <a:cs typeface="+mn-cs"/>
              </a:rPr>
              <a:t>月至</a:t>
            </a:r>
            <a:r>
              <a:rPr lang="en-US" altLang="zh-TW" sz="1200" kern="1200" dirty="0" smtClean="0">
                <a:solidFill>
                  <a:schemeClr val="tx1"/>
                </a:solidFill>
                <a:effectLst/>
                <a:latin typeface="+mn-lt"/>
                <a:ea typeface="+mn-ea"/>
                <a:cs typeface="+mn-cs"/>
              </a:rPr>
              <a:t>28</a:t>
            </a:r>
            <a:r>
              <a:rPr lang="zh-TW" altLang="zh-TW" sz="1200" kern="1200" dirty="0" smtClean="0">
                <a:solidFill>
                  <a:schemeClr val="tx1"/>
                </a:solidFill>
                <a:effectLst/>
                <a:latin typeface="+mn-lt"/>
                <a:ea typeface="+mn-ea"/>
                <a:cs typeface="+mn-cs"/>
              </a:rPr>
              <a:t>月</a:t>
            </a:r>
            <a:r>
              <a:rPr lang="en-US" altLang="zh-TW" sz="1200" kern="1200" dirty="0" smtClean="0">
                <a:solidFill>
                  <a:schemeClr val="tx1"/>
                </a:solidFill>
                <a:effectLst/>
                <a:latin typeface="+mn-lt"/>
                <a:ea typeface="+mn-ea"/>
                <a:cs typeface="+mn-cs"/>
              </a:rPr>
              <a:t>)</a:t>
            </a:r>
            <a:endParaRPr lang="zh-TW"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④</a:t>
            </a:r>
            <a:r>
              <a:rPr lang="en-US" altLang="zh-TW" sz="1200" kern="1200" dirty="0" smtClean="0">
                <a:solidFill>
                  <a:schemeClr val="tx1"/>
                </a:solidFill>
                <a:effectLst/>
                <a:latin typeface="+mn-lt"/>
                <a:ea typeface="+mn-ea"/>
                <a:cs typeface="+mn-cs"/>
              </a:rPr>
              <a:t>Where—</a:t>
            </a:r>
            <a:r>
              <a:rPr lang="zh-TW" altLang="zh-TW" sz="1200" kern="1200" dirty="0" smtClean="0">
                <a:solidFill>
                  <a:schemeClr val="tx1"/>
                </a:solidFill>
                <a:effectLst/>
                <a:latin typeface="+mn-lt"/>
                <a:ea typeface="+mn-ea"/>
                <a:cs typeface="+mn-cs"/>
              </a:rPr>
              <a:t>在哪裡發生的？</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美國</a:t>
            </a:r>
            <a:r>
              <a:rPr lang="en-US" altLang="zh-TW" sz="1200" kern="1200" dirty="0" smtClean="0">
                <a:solidFill>
                  <a:schemeClr val="tx1"/>
                </a:solidFill>
                <a:effectLst/>
                <a:latin typeface="+mn-lt"/>
                <a:ea typeface="+mn-ea"/>
                <a:cs typeface="+mn-cs"/>
              </a:rPr>
              <a:t>)</a:t>
            </a:r>
            <a:endParaRPr lang="zh-TW"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⑤</a:t>
            </a:r>
            <a:r>
              <a:rPr lang="en-US" altLang="zh-TW" sz="1200" kern="1200" dirty="0" smtClean="0">
                <a:solidFill>
                  <a:schemeClr val="tx1"/>
                </a:solidFill>
                <a:effectLst/>
                <a:latin typeface="+mn-lt"/>
                <a:ea typeface="+mn-ea"/>
                <a:cs typeface="+mn-cs"/>
              </a:rPr>
              <a:t>Why—</a:t>
            </a:r>
            <a:r>
              <a:rPr lang="zh-TW" altLang="zh-TW" sz="1200" kern="1200" dirty="0" smtClean="0">
                <a:solidFill>
                  <a:schemeClr val="tx1"/>
                </a:solidFill>
                <a:effectLst/>
                <a:latin typeface="+mn-lt"/>
                <a:ea typeface="+mn-ea"/>
                <a:cs typeface="+mn-cs"/>
              </a:rPr>
              <a:t>造成事件的原因為何？</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希望提高行動廣告的效果</a:t>
            </a:r>
            <a:r>
              <a:rPr lang="en-US" altLang="zh-TW" sz="1200" kern="1200" dirty="0" smtClean="0">
                <a:solidFill>
                  <a:schemeClr val="tx1"/>
                </a:solidFill>
                <a:effectLst/>
                <a:latin typeface="+mn-lt"/>
                <a:ea typeface="+mn-ea"/>
                <a:cs typeface="+mn-cs"/>
              </a:rPr>
              <a:t>)</a:t>
            </a:r>
            <a:endParaRPr lang="zh-TW"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⑥</a:t>
            </a:r>
            <a:r>
              <a:rPr lang="en-US" altLang="zh-TW" sz="1200" kern="1200" dirty="0" smtClean="0">
                <a:solidFill>
                  <a:schemeClr val="tx1"/>
                </a:solidFill>
                <a:effectLst/>
                <a:latin typeface="+mn-lt"/>
                <a:ea typeface="+mn-ea"/>
                <a:cs typeface="+mn-cs"/>
              </a:rPr>
              <a:t>How—</a:t>
            </a:r>
            <a:r>
              <a:rPr lang="zh-TW" altLang="zh-TW" sz="1200" kern="1200" dirty="0" smtClean="0">
                <a:solidFill>
                  <a:schemeClr val="tx1"/>
                </a:solidFill>
                <a:effectLst/>
                <a:latin typeface="+mn-lt"/>
                <a:ea typeface="+mn-ea"/>
                <a:cs typeface="+mn-cs"/>
              </a:rPr>
              <a:t>產生怎樣的影響？</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若要讓行動廣告對消費者的影響力，必須要符合創意三原則：建立關連度、建立互動度、建立啟發度</a:t>
            </a:r>
            <a:r>
              <a:rPr lang="en-US" altLang="zh-TW" sz="1200" kern="1200" dirty="0" smtClean="0">
                <a:solidFill>
                  <a:schemeClr val="tx1"/>
                </a:solidFill>
                <a:effectLst/>
                <a:latin typeface="+mn-lt"/>
                <a:ea typeface="+mn-ea"/>
                <a:cs typeface="+mn-cs"/>
              </a:rPr>
              <a:t>)</a:t>
            </a:r>
            <a:endParaRPr lang="zh-TW" altLang="zh-TW" sz="1200" kern="1200" dirty="0" smtClean="0">
              <a:solidFill>
                <a:schemeClr val="tx1"/>
              </a:solidFill>
              <a:effectLst/>
              <a:latin typeface="+mn-lt"/>
              <a:ea typeface="+mn-ea"/>
              <a:cs typeface="+mn-cs"/>
            </a:endParaRPr>
          </a:p>
          <a:p>
            <a:endParaRPr lang="zh-TW" altLang="zh-TW" sz="1200" kern="1200" dirty="0">
              <a:solidFill>
                <a:schemeClr val="tx1"/>
              </a:solidFill>
              <a:effectLst/>
              <a:latin typeface="+mn-lt"/>
              <a:ea typeface="+mn-ea"/>
              <a:cs typeface="+mn-cs"/>
            </a:endParaRPr>
          </a:p>
        </p:txBody>
      </p:sp>
      <p:sp>
        <p:nvSpPr>
          <p:cNvPr id="20484" name="投影片編號版面配置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8DAC61E-12D3-44ED-968F-AF5C28BA6851}" type="slidenum">
              <a:rPr lang="zh-TW" altLang="en-US" smtClean="0">
                <a:ea typeface="新細明體" pitchFamily="18" charset="-120"/>
              </a:rPr>
              <a:pPr/>
              <a:t>4</a:t>
            </a:fld>
            <a:endParaRPr lang="zh-TW" altLang="en-US" smtClean="0">
              <a:ea typeface="新細明體" pitchFamily="18" charset="-12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22531" name="備忘稿版面配置區 2"/>
          <p:cNvSpPr>
            <a:spLocks noGrp="1"/>
          </p:cNvSpPr>
          <p:nvPr>
            <p:ph type="body" idx="1"/>
          </p:nvPr>
        </p:nvSpPr>
        <p:spPr bwMode="auto">
          <a:noFill/>
        </p:spPr>
        <p:txBody>
          <a:bodyPr wrap="square" numCol="1" anchor="t" anchorCtr="0" compatLnSpc="1">
            <a:prstTxWarp prst="textNoShape">
              <a:avLst/>
            </a:prstTxWarp>
          </a:bodyPr>
          <a:lstStyle/>
          <a:p>
            <a:pPr lvl="0"/>
            <a:r>
              <a:rPr lang="en-US" altLang="zh-TW" sz="1200" kern="1200" dirty="0" smtClean="0">
                <a:solidFill>
                  <a:schemeClr val="tx1"/>
                </a:solidFill>
                <a:latin typeface="+mn-lt"/>
                <a:ea typeface="+mn-ea"/>
                <a:cs typeface="+mn-cs"/>
              </a:rPr>
              <a:t>※</a:t>
            </a:r>
            <a:r>
              <a:rPr lang="zh-TW" altLang="zh-TW" sz="1200" kern="1200" dirty="0" smtClean="0">
                <a:solidFill>
                  <a:schemeClr val="tx1"/>
                </a:solidFill>
                <a:effectLst/>
                <a:latin typeface="+mn-lt"/>
                <a:ea typeface="+mn-ea"/>
                <a:cs typeface="+mn-cs"/>
              </a:rPr>
              <a:t>教師詢問學生，當打開智慧型手機上的新聞</a:t>
            </a:r>
            <a:r>
              <a:rPr lang="en-US" altLang="zh-TW" sz="1200" kern="1200" dirty="0" smtClean="0">
                <a:solidFill>
                  <a:schemeClr val="tx1"/>
                </a:solidFill>
                <a:effectLst/>
                <a:latin typeface="+mn-lt"/>
                <a:ea typeface="+mn-ea"/>
                <a:cs typeface="+mn-cs"/>
              </a:rPr>
              <a:t>App</a:t>
            </a:r>
            <a:r>
              <a:rPr lang="zh-TW" altLang="zh-TW" sz="1200" kern="1200" dirty="0" smtClean="0">
                <a:solidFill>
                  <a:schemeClr val="tx1"/>
                </a:solidFill>
                <a:effectLst/>
                <a:latin typeface="+mn-lt"/>
                <a:ea typeface="+mn-ea"/>
                <a:cs typeface="+mn-cs"/>
              </a:rPr>
              <a:t>，點進去先看到的不是新聞，而是一個平面廣告或是一個廣告影片，你會怎麼做？並說說看這樣做的原因。 </a:t>
            </a:r>
            <a:endParaRPr lang="zh-TW" altLang="zh-TW" sz="1200" kern="1200" dirty="0">
              <a:solidFill>
                <a:schemeClr val="tx1"/>
              </a:solidFill>
              <a:effectLst/>
              <a:latin typeface="+mn-lt"/>
              <a:ea typeface="+mn-ea"/>
              <a:cs typeface="+mn-cs"/>
            </a:endParaRPr>
          </a:p>
        </p:txBody>
      </p:sp>
      <p:sp>
        <p:nvSpPr>
          <p:cNvPr id="22532" name="投影片編號版面配置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DD74A9B-1D09-45DC-8439-B70A01167029}" type="slidenum">
              <a:rPr lang="zh-TW" altLang="en-US" smtClean="0">
                <a:ea typeface="新細明體" pitchFamily="18" charset="-120"/>
              </a:rPr>
              <a:pPr/>
              <a:t>5</a:t>
            </a:fld>
            <a:endParaRPr lang="zh-TW" altLang="en-US" smtClean="0">
              <a:ea typeface="新細明體" pitchFamily="18" charset="-12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23555" name="備忘稿版面配置區 2"/>
          <p:cNvSpPr>
            <a:spLocks noGrp="1"/>
          </p:cNvSpPr>
          <p:nvPr>
            <p:ph type="body" idx="1"/>
          </p:nvPr>
        </p:nvSpPr>
        <p:spPr bwMode="auto">
          <a:noFill/>
        </p:spPr>
        <p:txBody>
          <a:bodyPr wrap="square" numCol="1" anchor="t" anchorCtr="0" compatLnSpc="1">
            <a:prstTxWarp prst="textNoShape">
              <a:avLst/>
            </a:prstTxWarp>
          </a:bodyPr>
          <a:lstStyle/>
          <a:p>
            <a:pPr lvl="0"/>
            <a:r>
              <a:rPr lang="en-US" altLang="zh-TW" sz="1200" kern="1200" dirty="0" smtClean="0">
                <a:solidFill>
                  <a:schemeClr val="tx1"/>
                </a:solidFill>
                <a:latin typeface="+mn-lt"/>
                <a:ea typeface="+mn-ea"/>
                <a:cs typeface="+mn-cs"/>
              </a:rPr>
              <a:t>※</a:t>
            </a:r>
            <a:r>
              <a:rPr lang="zh-TW" altLang="zh-TW" sz="1200" kern="1200" dirty="0" smtClean="0">
                <a:solidFill>
                  <a:schemeClr val="tx1"/>
                </a:solidFill>
                <a:effectLst/>
                <a:latin typeface="+mn-lt"/>
                <a:ea typeface="+mn-ea"/>
                <a:cs typeface="+mn-cs"/>
              </a:rPr>
              <a:t>請學生回答跟此則新聞相關的問題。</a:t>
            </a:r>
          </a:p>
          <a:p>
            <a:r>
              <a:rPr lang="zh-TW" altLang="zh-TW" sz="1200" kern="1200" dirty="0" smtClean="0">
                <a:solidFill>
                  <a:schemeClr val="tx1"/>
                </a:solidFill>
                <a:effectLst/>
                <a:latin typeface="+mn-lt"/>
                <a:ea typeface="+mn-ea"/>
                <a:cs typeface="+mn-cs"/>
              </a:rPr>
              <a:t>①新聞中的調查結果顯示，同一則廣告如果用「智慧手機」、「平板及筆記型電腦」、「桌上型電腦」、「電視」等不同載具觀看，分別有百分之幾的人會把廣告看完？</a:t>
            </a:r>
            <a:r>
              <a:rPr lang="en-US" altLang="zh-TW" sz="1200" kern="1200" dirty="0" smtClean="0">
                <a:solidFill>
                  <a:schemeClr val="tx1"/>
                </a:solidFill>
                <a:effectLst/>
                <a:latin typeface="+mn-lt"/>
                <a:ea typeface="+mn-ea"/>
                <a:cs typeface="+mn-cs"/>
              </a:rPr>
              <a:t>(29%</a:t>
            </a:r>
            <a:r>
              <a:rPr lang="zh-TW" altLang="zh-TW" sz="1200" kern="1200" dirty="0" smtClean="0">
                <a:solidFill>
                  <a:schemeClr val="tx1"/>
                </a:solidFill>
                <a:effectLst/>
                <a:latin typeface="+mn-lt"/>
                <a:ea typeface="+mn-ea"/>
                <a:cs typeface="+mn-cs"/>
              </a:rPr>
              <a:t>、</a:t>
            </a:r>
            <a:r>
              <a:rPr lang="en-US" altLang="zh-TW" sz="1200" kern="1200" dirty="0" smtClean="0">
                <a:solidFill>
                  <a:schemeClr val="tx1"/>
                </a:solidFill>
                <a:effectLst/>
                <a:latin typeface="+mn-lt"/>
                <a:ea typeface="+mn-ea"/>
                <a:cs typeface="+mn-cs"/>
              </a:rPr>
              <a:t>46%</a:t>
            </a:r>
            <a:r>
              <a:rPr lang="zh-TW" altLang="zh-TW" sz="1200" kern="1200" dirty="0" smtClean="0">
                <a:solidFill>
                  <a:schemeClr val="tx1"/>
                </a:solidFill>
                <a:effectLst/>
                <a:latin typeface="+mn-lt"/>
                <a:ea typeface="+mn-ea"/>
                <a:cs typeface="+mn-cs"/>
              </a:rPr>
              <a:t>、</a:t>
            </a:r>
            <a:r>
              <a:rPr lang="en-US" altLang="zh-TW" sz="1200" kern="1200" dirty="0" smtClean="0">
                <a:solidFill>
                  <a:schemeClr val="tx1"/>
                </a:solidFill>
                <a:effectLst/>
                <a:latin typeface="+mn-lt"/>
                <a:ea typeface="+mn-ea"/>
                <a:cs typeface="+mn-cs"/>
              </a:rPr>
              <a:t>83%</a:t>
            </a:r>
            <a:r>
              <a:rPr lang="zh-TW" altLang="zh-TW" sz="1200" kern="1200" dirty="0" smtClean="0">
                <a:solidFill>
                  <a:schemeClr val="tx1"/>
                </a:solidFill>
                <a:effectLst/>
                <a:latin typeface="+mn-lt"/>
                <a:ea typeface="+mn-ea"/>
                <a:cs typeface="+mn-cs"/>
              </a:rPr>
              <a:t>、</a:t>
            </a:r>
            <a:r>
              <a:rPr lang="en-US" altLang="zh-TW" sz="1200" kern="1200" dirty="0" smtClean="0">
                <a:solidFill>
                  <a:schemeClr val="tx1"/>
                </a:solidFill>
                <a:effectLst/>
                <a:latin typeface="+mn-lt"/>
                <a:ea typeface="+mn-ea"/>
                <a:cs typeface="+mn-cs"/>
              </a:rPr>
              <a:t>84%)</a:t>
            </a:r>
            <a:endParaRPr lang="zh-TW" altLang="zh-TW" sz="1200" kern="120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zh-TW" altLang="zh-TW" sz="1200" kern="1200" dirty="0" smtClean="0">
                <a:solidFill>
                  <a:schemeClr val="tx1"/>
                </a:solidFill>
                <a:effectLst/>
                <a:latin typeface="+mn-lt"/>
                <a:ea typeface="+mn-ea"/>
                <a:cs typeface="+mn-cs"/>
              </a:rPr>
              <a:t>②如果將同一則電視廣告直接搬到智慧手機播放，廣告效果會怎麼變化</a:t>
            </a:r>
            <a:r>
              <a:rPr lang="zh-TW" altLang="en-US" sz="1200" kern="1200" dirty="0" smtClean="0">
                <a:solidFill>
                  <a:schemeClr val="tx1"/>
                </a:solidFill>
                <a:latin typeface="+mj-ea"/>
                <a:ea typeface="+mn-ea"/>
                <a:cs typeface="+mn-cs"/>
              </a:rPr>
              <a:t>？</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減少</a:t>
            </a:r>
            <a:r>
              <a:rPr lang="en-US" altLang="zh-TW" sz="1200" kern="1200" dirty="0" smtClean="0">
                <a:solidFill>
                  <a:schemeClr val="tx1"/>
                </a:solidFill>
                <a:effectLst/>
                <a:latin typeface="+mn-lt"/>
                <a:ea typeface="+mn-ea"/>
                <a:cs typeface="+mn-cs"/>
              </a:rPr>
              <a:t>55%)</a:t>
            </a:r>
            <a:r>
              <a:rPr lang="zh-TW" altLang="zh-TW" sz="1200" kern="1200" dirty="0" smtClean="0">
                <a:solidFill>
                  <a:schemeClr val="tx1"/>
                </a:solidFill>
                <a:effectLst/>
                <a:latin typeface="+mn-lt"/>
                <a:ea typeface="+mn-ea"/>
                <a:cs typeface="+mn-cs"/>
              </a:rPr>
              <a:t>。</a:t>
            </a:r>
          </a:p>
          <a:p>
            <a:r>
              <a:rPr lang="zh-TW" altLang="zh-TW" sz="1200" kern="1200" dirty="0" smtClean="0">
                <a:solidFill>
                  <a:schemeClr val="tx1"/>
                </a:solidFill>
                <a:effectLst/>
                <a:latin typeface="+mn-lt"/>
                <a:ea typeface="+mn-ea"/>
                <a:cs typeface="+mn-cs"/>
              </a:rPr>
              <a:t>③請學生想想，是怎樣的原因造成閱聽人有這樣的差異？</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廣告載具的差異造成，愈輕便、愈容易帶著走的媒體載具，會讓閱聽人愈沒辦法專注在廣告上</a:t>
            </a:r>
            <a:r>
              <a:rPr lang="en-US" altLang="zh-TW" sz="1200" kern="1200" dirty="0" smtClean="0">
                <a:solidFill>
                  <a:schemeClr val="tx1"/>
                </a:solidFill>
                <a:effectLst/>
                <a:latin typeface="+mn-lt"/>
                <a:ea typeface="+mn-ea"/>
                <a:cs typeface="+mn-cs"/>
              </a:rPr>
              <a:t>)</a:t>
            </a:r>
            <a:endParaRPr lang="zh-TW"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④如果要讓智慧手機廣告更有效，應改用怎樣的創意原則？</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建立關連度、建立互動度、建立啟發度</a:t>
            </a:r>
            <a:r>
              <a:rPr lang="en-US" altLang="zh-TW" sz="1200" kern="1200" dirty="0" smtClean="0">
                <a:solidFill>
                  <a:schemeClr val="tx1"/>
                </a:solidFill>
                <a:effectLst/>
                <a:latin typeface="+mn-lt"/>
                <a:ea typeface="+mn-ea"/>
                <a:cs typeface="+mn-cs"/>
              </a:rPr>
              <a:t>)</a:t>
            </a:r>
            <a:endParaRPr lang="zh-TW" altLang="zh-TW" sz="1200" kern="1200" dirty="0">
              <a:solidFill>
                <a:schemeClr val="tx1"/>
              </a:solidFill>
              <a:effectLst/>
              <a:latin typeface="+mn-lt"/>
              <a:ea typeface="+mn-ea"/>
              <a:cs typeface="+mn-cs"/>
            </a:endParaRPr>
          </a:p>
        </p:txBody>
      </p:sp>
      <p:sp>
        <p:nvSpPr>
          <p:cNvPr id="23556" name="投影片編號版面配置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6CC1B71-3785-43EC-BF4C-F2F3D114F06A}" type="slidenum">
              <a:rPr lang="zh-TW" altLang="en-US" smtClean="0">
                <a:ea typeface="新細明體" pitchFamily="18" charset="-120"/>
              </a:rPr>
              <a:pPr/>
              <a:t>6</a:t>
            </a:fld>
            <a:endParaRPr lang="zh-TW" altLang="en-US" smtClean="0">
              <a:ea typeface="新細明體" pitchFamily="18" charset="-12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23555" name="備忘稿版面配置區 2"/>
          <p:cNvSpPr>
            <a:spLocks noGrp="1"/>
          </p:cNvSpPr>
          <p:nvPr>
            <p:ph type="body" idx="1"/>
          </p:nvPr>
        </p:nvSpPr>
        <p:spPr bwMode="auto">
          <a:noFill/>
        </p:spPr>
        <p:txBody>
          <a:bodyPr wrap="square" numCol="1" anchor="t" anchorCtr="0" compatLnSpc="1">
            <a:prstTxWarp prst="textNoShape">
              <a:avLst/>
            </a:prstTxWarp>
          </a:bodyPr>
          <a:lstStyle/>
          <a:p>
            <a:pPr lvl="0"/>
            <a:r>
              <a:rPr lang="en-US" altLang="zh-TW" sz="1200" kern="1200" dirty="0" smtClean="0">
                <a:solidFill>
                  <a:schemeClr val="tx1"/>
                </a:solidFill>
                <a:latin typeface="+mn-lt"/>
                <a:ea typeface="+mn-ea"/>
                <a:cs typeface="+mn-cs"/>
              </a:rPr>
              <a:t>※</a:t>
            </a:r>
            <a:r>
              <a:rPr lang="zh-TW" altLang="zh-TW" sz="1200" kern="1200" dirty="0" smtClean="0">
                <a:solidFill>
                  <a:schemeClr val="tx1"/>
                </a:solidFill>
                <a:effectLst/>
                <a:latin typeface="+mn-lt"/>
                <a:ea typeface="+mn-ea"/>
                <a:cs typeface="+mn-cs"/>
              </a:rPr>
              <a:t>請學生回答跟此則新聞相關的問題。</a:t>
            </a:r>
          </a:p>
          <a:p>
            <a:r>
              <a:rPr lang="zh-TW" altLang="zh-TW" sz="1200" kern="1200" dirty="0" smtClean="0">
                <a:solidFill>
                  <a:schemeClr val="tx1"/>
                </a:solidFill>
                <a:effectLst/>
                <a:latin typeface="+mn-lt"/>
                <a:ea typeface="+mn-ea"/>
                <a:cs typeface="+mn-cs"/>
              </a:rPr>
              <a:t>①新聞中的調查結果顯示，同一則廣告如果用「智慧手機」、「平板及筆記型電腦」、「桌上型電腦」、「電視」等不同載具觀看，分別有百分之幾的人會把廣告看完？</a:t>
            </a:r>
            <a:r>
              <a:rPr lang="en-US" altLang="zh-TW" sz="1200" kern="1200" dirty="0" smtClean="0">
                <a:solidFill>
                  <a:schemeClr val="tx1"/>
                </a:solidFill>
                <a:effectLst/>
                <a:latin typeface="+mn-lt"/>
                <a:ea typeface="+mn-ea"/>
                <a:cs typeface="+mn-cs"/>
              </a:rPr>
              <a:t>(29%</a:t>
            </a:r>
            <a:r>
              <a:rPr lang="zh-TW" altLang="zh-TW" sz="1200" kern="1200" dirty="0" smtClean="0">
                <a:solidFill>
                  <a:schemeClr val="tx1"/>
                </a:solidFill>
                <a:effectLst/>
                <a:latin typeface="+mn-lt"/>
                <a:ea typeface="+mn-ea"/>
                <a:cs typeface="+mn-cs"/>
              </a:rPr>
              <a:t>、</a:t>
            </a:r>
            <a:r>
              <a:rPr lang="en-US" altLang="zh-TW" sz="1200" kern="1200" dirty="0" smtClean="0">
                <a:solidFill>
                  <a:schemeClr val="tx1"/>
                </a:solidFill>
                <a:effectLst/>
                <a:latin typeface="+mn-lt"/>
                <a:ea typeface="+mn-ea"/>
                <a:cs typeface="+mn-cs"/>
              </a:rPr>
              <a:t>46%</a:t>
            </a:r>
            <a:r>
              <a:rPr lang="zh-TW" altLang="zh-TW" sz="1200" kern="1200" dirty="0" smtClean="0">
                <a:solidFill>
                  <a:schemeClr val="tx1"/>
                </a:solidFill>
                <a:effectLst/>
                <a:latin typeface="+mn-lt"/>
                <a:ea typeface="+mn-ea"/>
                <a:cs typeface="+mn-cs"/>
              </a:rPr>
              <a:t>、</a:t>
            </a:r>
            <a:r>
              <a:rPr lang="en-US" altLang="zh-TW" sz="1200" kern="1200" dirty="0" smtClean="0">
                <a:solidFill>
                  <a:schemeClr val="tx1"/>
                </a:solidFill>
                <a:effectLst/>
                <a:latin typeface="+mn-lt"/>
                <a:ea typeface="+mn-ea"/>
                <a:cs typeface="+mn-cs"/>
              </a:rPr>
              <a:t>83%</a:t>
            </a:r>
            <a:r>
              <a:rPr lang="zh-TW" altLang="zh-TW" sz="1200" kern="1200" dirty="0" smtClean="0">
                <a:solidFill>
                  <a:schemeClr val="tx1"/>
                </a:solidFill>
                <a:effectLst/>
                <a:latin typeface="+mn-lt"/>
                <a:ea typeface="+mn-ea"/>
                <a:cs typeface="+mn-cs"/>
              </a:rPr>
              <a:t>、</a:t>
            </a:r>
            <a:r>
              <a:rPr lang="en-US" altLang="zh-TW" sz="1200" kern="1200" dirty="0" smtClean="0">
                <a:solidFill>
                  <a:schemeClr val="tx1"/>
                </a:solidFill>
                <a:effectLst/>
                <a:latin typeface="+mn-lt"/>
                <a:ea typeface="+mn-ea"/>
                <a:cs typeface="+mn-cs"/>
              </a:rPr>
              <a:t>84%)</a:t>
            </a:r>
            <a:endParaRPr lang="zh-TW" altLang="zh-TW" sz="1200" kern="120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zh-TW" altLang="zh-TW" sz="1200" kern="1200" dirty="0" smtClean="0">
                <a:solidFill>
                  <a:schemeClr val="tx1"/>
                </a:solidFill>
                <a:effectLst/>
                <a:latin typeface="+mn-lt"/>
                <a:ea typeface="+mn-ea"/>
                <a:cs typeface="+mn-cs"/>
              </a:rPr>
              <a:t>②如果將同一則電視廣告直接搬到智慧手機播放，廣告效果會怎麼變化</a:t>
            </a:r>
            <a:r>
              <a:rPr lang="zh-TW" altLang="en-US" sz="1200" kern="1200" dirty="0" smtClean="0">
                <a:solidFill>
                  <a:schemeClr val="tx1"/>
                </a:solidFill>
                <a:latin typeface="+mj-ea"/>
                <a:ea typeface="+mn-ea"/>
                <a:cs typeface="+mn-cs"/>
              </a:rPr>
              <a:t>？</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減少</a:t>
            </a:r>
            <a:r>
              <a:rPr lang="en-US" altLang="zh-TW" sz="1200" kern="1200" dirty="0" smtClean="0">
                <a:solidFill>
                  <a:schemeClr val="tx1"/>
                </a:solidFill>
                <a:effectLst/>
                <a:latin typeface="+mn-lt"/>
                <a:ea typeface="+mn-ea"/>
                <a:cs typeface="+mn-cs"/>
              </a:rPr>
              <a:t>55%)</a:t>
            </a:r>
            <a:r>
              <a:rPr lang="zh-TW" altLang="zh-TW" sz="1200" kern="1200" dirty="0" smtClean="0">
                <a:solidFill>
                  <a:schemeClr val="tx1"/>
                </a:solidFill>
                <a:effectLst/>
                <a:latin typeface="+mn-lt"/>
                <a:ea typeface="+mn-ea"/>
                <a:cs typeface="+mn-cs"/>
              </a:rPr>
              <a:t>。</a:t>
            </a:r>
          </a:p>
          <a:p>
            <a:r>
              <a:rPr lang="zh-TW" altLang="zh-TW" sz="1200" kern="1200" dirty="0" smtClean="0">
                <a:solidFill>
                  <a:schemeClr val="tx1"/>
                </a:solidFill>
                <a:effectLst/>
                <a:latin typeface="+mn-lt"/>
                <a:ea typeface="+mn-ea"/>
                <a:cs typeface="+mn-cs"/>
              </a:rPr>
              <a:t>③請學生想想，是怎樣的原因造成閱聽人有這樣的差異？</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廣告載具的差異造成，愈輕便、愈容易帶著走的媒體載具，會讓閱聽人愈沒辦法專注在廣告上</a:t>
            </a:r>
            <a:r>
              <a:rPr lang="en-US" altLang="zh-TW" sz="1200" kern="1200" dirty="0" smtClean="0">
                <a:solidFill>
                  <a:schemeClr val="tx1"/>
                </a:solidFill>
                <a:effectLst/>
                <a:latin typeface="+mn-lt"/>
                <a:ea typeface="+mn-ea"/>
                <a:cs typeface="+mn-cs"/>
              </a:rPr>
              <a:t>)</a:t>
            </a:r>
            <a:endParaRPr lang="zh-TW"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④如果要讓智慧手機廣告更有效，應改用怎樣的創意原則？</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建立關連度、建立互動度、建立啟發度</a:t>
            </a:r>
            <a:r>
              <a:rPr lang="en-US" altLang="zh-TW" sz="1200" kern="1200" dirty="0" smtClean="0">
                <a:solidFill>
                  <a:schemeClr val="tx1"/>
                </a:solidFill>
                <a:effectLst/>
                <a:latin typeface="+mn-lt"/>
                <a:ea typeface="+mn-ea"/>
                <a:cs typeface="+mn-cs"/>
              </a:rPr>
              <a:t>)</a:t>
            </a:r>
            <a:endParaRPr lang="zh-TW" altLang="zh-TW" sz="1200" kern="1200" dirty="0" smtClean="0">
              <a:solidFill>
                <a:schemeClr val="tx1"/>
              </a:solidFill>
              <a:effectLst/>
              <a:latin typeface="+mn-lt"/>
              <a:ea typeface="+mn-ea"/>
              <a:cs typeface="+mn-cs"/>
            </a:endParaRPr>
          </a:p>
          <a:p>
            <a:endParaRPr lang="zh-TW" altLang="zh-TW" sz="1200" kern="1200" dirty="0">
              <a:solidFill>
                <a:schemeClr val="tx1"/>
              </a:solidFill>
              <a:effectLst/>
              <a:latin typeface="+mn-lt"/>
              <a:ea typeface="+mn-ea"/>
              <a:cs typeface="+mn-cs"/>
            </a:endParaRPr>
          </a:p>
        </p:txBody>
      </p:sp>
      <p:sp>
        <p:nvSpPr>
          <p:cNvPr id="23556" name="投影片編號版面配置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6CC1B71-3785-43EC-BF4C-F2F3D114F06A}" type="slidenum">
              <a:rPr lang="zh-TW" altLang="en-US" smtClean="0">
                <a:ea typeface="新細明體" pitchFamily="18" charset="-120"/>
              </a:rPr>
              <a:pPr/>
              <a:t>7</a:t>
            </a:fld>
            <a:endParaRPr lang="zh-TW" altLang="en-US" smtClean="0">
              <a:ea typeface="新細明體" pitchFamily="18" charset="-12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23555" name="備忘稿版面配置區 2"/>
          <p:cNvSpPr>
            <a:spLocks noGrp="1"/>
          </p:cNvSpPr>
          <p:nvPr>
            <p:ph type="body" idx="1"/>
          </p:nvPr>
        </p:nvSpPr>
        <p:spPr bwMode="auto">
          <a:noFill/>
        </p:spPr>
        <p:txBody>
          <a:bodyPr wrap="square" numCol="1" anchor="t" anchorCtr="0" compatLnSpc="1">
            <a:prstTxWarp prst="textNoShape">
              <a:avLst/>
            </a:prstTxWarp>
          </a:bodyPr>
          <a:lstStyle/>
          <a:p>
            <a:pPr lvl="0"/>
            <a:r>
              <a:rPr lang="en-US" altLang="zh-TW" sz="1200" kern="1200" dirty="0" smtClean="0">
                <a:solidFill>
                  <a:schemeClr val="tx1"/>
                </a:solidFill>
                <a:latin typeface="+mn-lt"/>
                <a:ea typeface="+mn-ea"/>
                <a:cs typeface="+mn-cs"/>
              </a:rPr>
              <a:t>※</a:t>
            </a:r>
            <a:r>
              <a:rPr lang="zh-TW" altLang="zh-TW" sz="1200" kern="1200" dirty="0" smtClean="0">
                <a:solidFill>
                  <a:schemeClr val="tx1"/>
                </a:solidFill>
                <a:effectLst/>
                <a:latin typeface="+mn-lt"/>
                <a:ea typeface="+mn-ea"/>
                <a:cs typeface="+mn-cs"/>
              </a:rPr>
              <a:t>請學生想想，什麼是「建立關連度」？怎樣的廣告主題跟國小、國中學生關聯最大？</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例如：玩具、才藝班、補習課程、遊樂園、童裝、速食廣告、飲料廣告等等</a:t>
            </a:r>
            <a:r>
              <a:rPr lang="en-US" altLang="zh-TW" sz="1200" kern="1200" dirty="0" smtClean="0">
                <a:solidFill>
                  <a:schemeClr val="tx1"/>
                </a:solidFill>
                <a:effectLst/>
                <a:latin typeface="+mn-lt"/>
                <a:ea typeface="+mn-ea"/>
                <a:cs typeface="+mn-cs"/>
              </a:rPr>
              <a:t>)</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 </a:t>
            </a:r>
            <a:endParaRPr lang="zh-TW" altLang="zh-TW" sz="1200" kern="1200" dirty="0" smtClean="0">
              <a:solidFill>
                <a:schemeClr val="tx1"/>
              </a:solidFill>
              <a:effectLst/>
              <a:latin typeface="+mn-lt"/>
              <a:ea typeface="+mn-ea"/>
              <a:cs typeface="+mn-cs"/>
            </a:endParaRPr>
          </a:p>
          <a:p>
            <a:pPr lvl="0"/>
            <a:r>
              <a:rPr lang="en-US" altLang="zh-TW" sz="1200" kern="1200" dirty="0" smtClean="0">
                <a:solidFill>
                  <a:schemeClr val="tx1"/>
                </a:solidFill>
                <a:latin typeface="+mn-lt"/>
                <a:ea typeface="+mn-ea"/>
                <a:cs typeface="+mn-cs"/>
              </a:rPr>
              <a:t>※</a:t>
            </a:r>
            <a:r>
              <a:rPr lang="zh-TW" altLang="zh-TW" sz="1200" kern="1200" dirty="0" smtClean="0">
                <a:solidFill>
                  <a:schemeClr val="tx1"/>
                </a:solidFill>
                <a:effectLst/>
                <a:latin typeface="+mn-lt"/>
                <a:ea typeface="+mn-ea"/>
                <a:cs typeface="+mn-cs"/>
              </a:rPr>
              <a:t>什麼是「建立互動度」？怎麼樣的廣告互動度比較高？</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可參考該則新聞報導：</a:t>
            </a:r>
            <a:r>
              <a:rPr lang="en-US" altLang="zh-TW" sz="1200" u="sng" kern="1200" dirty="0" smtClean="0">
                <a:solidFill>
                  <a:schemeClr val="tx1"/>
                </a:solidFill>
                <a:effectLst/>
                <a:latin typeface="+mn-lt"/>
                <a:ea typeface="+mn-ea"/>
                <a:cs typeface="+mn-cs"/>
                <a:hlinkClick r:id="rId3"/>
              </a:rPr>
              <a:t>https://www.youtube.com/watch?v=7hGvuMqdNU8</a:t>
            </a:r>
            <a:r>
              <a:rPr lang="en-US" altLang="zh-TW" sz="1200" kern="1200" dirty="0" smtClean="0">
                <a:solidFill>
                  <a:schemeClr val="tx1"/>
                </a:solidFill>
                <a:effectLst/>
                <a:latin typeface="+mn-lt"/>
                <a:ea typeface="+mn-ea"/>
                <a:cs typeface="+mn-cs"/>
              </a:rPr>
              <a:t>)</a:t>
            </a:r>
          </a:p>
          <a:p>
            <a:pPr lvl="0"/>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 </a:t>
            </a:r>
            <a:endParaRPr lang="zh-TW" altLang="zh-TW" sz="1200" kern="1200" dirty="0" smtClean="0">
              <a:solidFill>
                <a:schemeClr val="tx1"/>
              </a:solidFill>
              <a:effectLst/>
              <a:latin typeface="+mn-lt"/>
              <a:ea typeface="+mn-ea"/>
              <a:cs typeface="+mn-cs"/>
            </a:endParaRPr>
          </a:p>
          <a:p>
            <a:endParaRPr lang="zh-TW" altLang="zh-TW" sz="1200" kern="1200" dirty="0">
              <a:solidFill>
                <a:schemeClr val="tx1"/>
              </a:solidFill>
              <a:effectLst/>
              <a:latin typeface="+mn-lt"/>
              <a:ea typeface="+mn-ea"/>
              <a:cs typeface="+mn-cs"/>
            </a:endParaRPr>
          </a:p>
        </p:txBody>
      </p:sp>
      <p:sp>
        <p:nvSpPr>
          <p:cNvPr id="23556" name="投影片編號版面配置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6CC1B71-3785-43EC-BF4C-F2F3D114F06A}" type="slidenum">
              <a:rPr lang="zh-TW" altLang="en-US" smtClean="0">
                <a:ea typeface="新細明體" pitchFamily="18" charset="-120"/>
              </a:rPr>
              <a:pPr/>
              <a:t>8</a:t>
            </a:fld>
            <a:endParaRPr lang="zh-TW" altLang="en-US" smtClean="0">
              <a:ea typeface="新細明體" pitchFamily="18" charset="-12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23555" name="備忘稿版面配置區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sz="1200" kern="1200" dirty="0" smtClean="0">
                <a:solidFill>
                  <a:schemeClr val="tx1"/>
                </a:solidFill>
                <a:latin typeface="+mn-lt"/>
                <a:ea typeface="+mn-ea"/>
                <a:cs typeface="+mn-cs"/>
              </a:rPr>
              <a:t>※</a:t>
            </a:r>
            <a:r>
              <a:rPr lang="zh-TW" altLang="zh-TW" sz="1200" kern="1200" dirty="0" smtClean="0">
                <a:solidFill>
                  <a:schemeClr val="tx1"/>
                </a:solidFill>
                <a:effectLst/>
                <a:latin typeface="+mn-lt"/>
                <a:ea typeface="+mn-ea"/>
                <a:cs typeface="+mn-cs"/>
              </a:rPr>
              <a:t>什麼是「建立互動度」？怎麼樣的廣告互動度比較高？</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可參考該則新聞報導：</a:t>
            </a:r>
            <a:r>
              <a:rPr lang="en-US" altLang="zh-TW" sz="1200" u="sng" kern="1200" dirty="0" smtClean="0">
                <a:solidFill>
                  <a:schemeClr val="tx1"/>
                </a:solidFill>
                <a:effectLst/>
                <a:latin typeface="+mn-lt"/>
                <a:ea typeface="+mn-ea"/>
                <a:cs typeface="+mn-cs"/>
                <a:hlinkClick r:id="rId3"/>
              </a:rPr>
              <a:t>https://www.youtube.com/watch?v=7hGvuMqdNU8</a:t>
            </a:r>
            <a:r>
              <a:rPr lang="en-US" altLang="zh-TW" sz="1200" kern="1200" dirty="0" smtClean="0">
                <a:solidFill>
                  <a:schemeClr val="tx1"/>
                </a:solidFill>
                <a:effectLst/>
                <a:latin typeface="+mn-lt"/>
                <a:ea typeface="+mn-ea"/>
                <a:cs typeface="+mn-cs"/>
              </a:rPr>
              <a:t>)</a:t>
            </a:r>
            <a:endParaRPr lang="en-US" altLang="zh-TW" sz="1200" kern="1200" dirty="0" smtClean="0">
              <a:solidFill>
                <a:schemeClr val="tx1"/>
              </a:solidFill>
              <a:latin typeface="+mn-lt"/>
              <a:ea typeface="+mn-ea"/>
              <a:cs typeface="+mn-cs"/>
            </a:endParaRPr>
          </a:p>
          <a:p>
            <a:pPr lvl="0"/>
            <a:endParaRPr lang="en-US" altLang="zh-TW" sz="1200" kern="1200" dirty="0" smtClean="0">
              <a:solidFill>
                <a:schemeClr val="tx1"/>
              </a:solidFill>
              <a:latin typeface="+mn-lt"/>
              <a:ea typeface="+mn-ea"/>
              <a:cs typeface="+mn-cs"/>
            </a:endParaRPr>
          </a:p>
          <a:p>
            <a:pPr lvl="0"/>
            <a:r>
              <a:rPr lang="en-US" altLang="zh-TW" sz="1200" kern="1200" dirty="0" smtClean="0">
                <a:solidFill>
                  <a:schemeClr val="tx1"/>
                </a:solidFill>
                <a:latin typeface="+mn-lt"/>
                <a:ea typeface="+mn-ea"/>
                <a:cs typeface="+mn-cs"/>
              </a:rPr>
              <a:t>※</a:t>
            </a:r>
            <a:r>
              <a:rPr lang="zh-TW" altLang="zh-TW" sz="1200" kern="1200" dirty="0" smtClean="0">
                <a:solidFill>
                  <a:schemeClr val="tx1"/>
                </a:solidFill>
                <a:effectLst/>
                <a:latin typeface="+mn-lt"/>
                <a:ea typeface="+mn-ea"/>
                <a:cs typeface="+mn-cs"/>
              </a:rPr>
              <a:t>教師播放新聞中提到的多芬（</a:t>
            </a:r>
            <a:r>
              <a:rPr lang="en-US" altLang="zh-TW" sz="1200" kern="1200" dirty="0" smtClean="0">
                <a:solidFill>
                  <a:schemeClr val="tx1"/>
                </a:solidFill>
                <a:effectLst/>
                <a:latin typeface="+mn-lt"/>
                <a:ea typeface="+mn-ea"/>
                <a:cs typeface="+mn-cs"/>
              </a:rPr>
              <a:t>Dove) </a:t>
            </a:r>
            <a:r>
              <a:rPr lang="zh-TW" altLang="zh-TW" sz="1200" kern="1200" dirty="0" smtClean="0">
                <a:solidFill>
                  <a:schemeClr val="tx1"/>
                </a:solidFill>
                <a:effectLst/>
                <a:latin typeface="+mn-lt"/>
                <a:ea typeface="+mn-ea"/>
                <a:cs typeface="+mn-cs"/>
              </a:rPr>
              <a:t>「什麼是真正的美？」品牌主張影片</a:t>
            </a:r>
            <a:r>
              <a:rPr lang="en-US" altLang="zh-TW" sz="1200" kern="1200" dirty="0" smtClean="0">
                <a:solidFill>
                  <a:schemeClr val="tx1"/>
                </a:solidFill>
                <a:effectLst/>
                <a:latin typeface="+mn-lt"/>
                <a:ea typeface="+mn-ea"/>
                <a:cs typeface="+mn-cs"/>
              </a:rPr>
              <a:t>(</a:t>
            </a:r>
            <a:r>
              <a:rPr lang="en-US" altLang="zh-TW" sz="1200" u="sng" kern="1200" dirty="0" smtClean="0">
                <a:solidFill>
                  <a:schemeClr val="tx1"/>
                </a:solidFill>
                <a:effectLst/>
                <a:latin typeface="+mn-lt"/>
                <a:ea typeface="+mn-ea"/>
                <a:cs typeface="+mn-cs"/>
                <a:hlinkClick r:id="rId4"/>
              </a:rPr>
              <a:t>https://www.youtube.com/watch?v=pjMhg1lFMiM</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，請學生觀賞完後，想一想，什麼是「建立啟發度」？</a:t>
            </a:r>
            <a:endParaRPr lang="zh-TW" altLang="zh-TW" sz="1200" kern="1200" dirty="0">
              <a:solidFill>
                <a:schemeClr val="tx1"/>
              </a:solidFill>
              <a:effectLst/>
              <a:latin typeface="+mn-lt"/>
              <a:ea typeface="+mn-ea"/>
              <a:cs typeface="+mn-cs"/>
            </a:endParaRPr>
          </a:p>
        </p:txBody>
      </p:sp>
      <p:sp>
        <p:nvSpPr>
          <p:cNvPr id="23556" name="投影片編號版面配置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6CC1B71-3785-43EC-BF4C-F2F3D114F06A}" type="slidenum">
              <a:rPr lang="zh-TW" altLang="en-US" smtClean="0">
                <a:ea typeface="新細明體" pitchFamily="18" charset="-120"/>
              </a:rPr>
              <a:pPr/>
              <a:t>9</a:t>
            </a:fld>
            <a:endParaRPr lang="zh-TW" altLang="en-US" smtClean="0">
              <a:ea typeface="新細明體" pitchFamily="18" charset="-12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23555" name="備忘稿版面配置區 2"/>
          <p:cNvSpPr>
            <a:spLocks noGrp="1"/>
          </p:cNvSpPr>
          <p:nvPr>
            <p:ph type="body" idx="1"/>
          </p:nvPr>
        </p:nvSpPr>
        <p:spPr bwMode="auto">
          <a:noFill/>
        </p:spPr>
        <p:txBody>
          <a:bodyPr wrap="square" numCol="1" anchor="t" anchorCtr="0" compatLnSpc="1">
            <a:prstTxWarp prst="textNoShape">
              <a:avLst/>
            </a:prstTxWarp>
          </a:bodyPr>
          <a:lstStyle/>
          <a:p>
            <a:pPr lvl="0"/>
            <a:r>
              <a:rPr lang="en-US" altLang="zh-TW" sz="1200" kern="1200" dirty="0" smtClean="0">
                <a:solidFill>
                  <a:schemeClr val="tx1"/>
                </a:solidFill>
                <a:latin typeface="+mn-lt"/>
                <a:ea typeface="+mn-ea"/>
                <a:cs typeface="+mn-cs"/>
              </a:rPr>
              <a:t>※</a:t>
            </a:r>
            <a:r>
              <a:rPr lang="zh-TW" altLang="zh-TW" sz="1200" kern="1200" dirty="0" smtClean="0">
                <a:solidFill>
                  <a:schemeClr val="tx1"/>
                </a:solidFill>
                <a:effectLst/>
                <a:latin typeface="+mn-lt"/>
                <a:ea typeface="+mn-ea"/>
                <a:cs typeface="+mn-cs"/>
              </a:rPr>
              <a:t>教師說明，隨著行動載具的問世，廣告的型態也隨之改變，換言之，隨著科技的發展，媒體的樣貌也在改變當中。</a:t>
            </a:r>
          </a:p>
          <a:p>
            <a:r>
              <a:rPr lang="en-US" altLang="zh-TW" sz="1200" kern="1200" dirty="0" smtClean="0">
                <a:solidFill>
                  <a:schemeClr val="tx1"/>
                </a:solidFill>
                <a:effectLst/>
                <a:latin typeface="+mn-lt"/>
                <a:ea typeface="+mn-ea"/>
                <a:cs typeface="+mn-cs"/>
              </a:rPr>
              <a:t> </a:t>
            </a:r>
            <a:endParaRPr lang="zh-TW" altLang="zh-TW" sz="1200" kern="1200" dirty="0" smtClean="0">
              <a:solidFill>
                <a:schemeClr val="tx1"/>
              </a:solidFill>
              <a:effectLst/>
              <a:latin typeface="+mn-lt"/>
              <a:ea typeface="+mn-ea"/>
              <a:cs typeface="+mn-cs"/>
            </a:endParaRPr>
          </a:p>
          <a:p>
            <a:pPr lvl="0"/>
            <a:r>
              <a:rPr lang="en-US" altLang="zh-TW" sz="1200" kern="1200" dirty="0" smtClean="0">
                <a:solidFill>
                  <a:schemeClr val="tx1"/>
                </a:solidFill>
                <a:latin typeface="+mn-lt"/>
                <a:ea typeface="+mn-ea"/>
                <a:cs typeface="+mn-cs"/>
              </a:rPr>
              <a:t>※</a:t>
            </a:r>
            <a:r>
              <a:rPr lang="zh-TW" altLang="zh-TW" sz="1200" kern="1200" dirty="0" smtClean="0">
                <a:solidFill>
                  <a:schemeClr val="tx1"/>
                </a:solidFill>
                <a:effectLst/>
                <a:latin typeface="+mn-lt"/>
                <a:ea typeface="+mn-ea"/>
                <a:cs typeface="+mn-cs"/>
              </a:rPr>
              <a:t>請學生分組，以</a:t>
            </a:r>
            <a:r>
              <a:rPr lang="zh-TW" altLang="en-US" sz="1200" kern="1200" dirty="0" smtClean="0">
                <a:solidFill>
                  <a:schemeClr val="tx1"/>
                </a:solidFill>
                <a:effectLst/>
                <a:latin typeface="+mn-lt"/>
                <a:ea typeface="+mn-ea"/>
                <a:cs typeface="+mn-cs"/>
              </a:rPr>
              <a:t>手機</a:t>
            </a:r>
            <a:r>
              <a:rPr lang="zh-TW" altLang="zh-TW" sz="1200" kern="1200" dirty="0" smtClean="0">
                <a:solidFill>
                  <a:schemeClr val="tx1"/>
                </a:solidFill>
                <a:effectLst/>
                <a:latin typeface="+mn-lt"/>
                <a:ea typeface="+mn-ea"/>
                <a:cs typeface="+mn-cs"/>
              </a:rPr>
              <a:t>找尋符合本教案所學的「行動廣告創意三原則」，每組選出一則跟全班分享，並說明選出該則廣告的原因。</a:t>
            </a:r>
            <a:endParaRPr lang="zh-TW" altLang="zh-TW" sz="1200" kern="1200" dirty="0">
              <a:solidFill>
                <a:schemeClr val="tx1"/>
              </a:solidFill>
              <a:effectLst/>
              <a:latin typeface="+mn-lt"/>
              <a:ea typeface="+mn-ea"/>
              <a:cs typeface="+mn-cs"/>
            </a:endParaRPr>
          </a:p>
        </p:txBody>
      </p:sp>
      <p:sp>
        <p:nvSpPr>
          <p:cNvPr id="23556" name="投影片編號版面配置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6CC1B71-3785-43EC-BF4C-F2F3D114F06A}" type="slidenum">
              <a:rPr lang="zh-TW" altLang="en-US" smtClean="0">
                <a:ea typeface="新細明體" pitchFamily="18" charset="-120"/>
              </a:rPr>
              <a:pPr/>
              <a:t>10</a:t>
            </a:fld>
            <a:endParaRPr lang="zh-TW" altLang="en-US" smtClean="0">
              <a:ea typeface="新細明體" pitchFamily="18" charset="-12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3">
        <a:schemeClr val="bg1"/>
      </p:bgRef>
    </p:bg>
    <p:spTree>
      <p:nvGrpSpPr>
        <p:cNvPr id="1" name=""/>
        <p:cNvGrpSpPr/>
        <p:nvPr/>
      </p:nvGrpSpPr>
      <p:grpSpPr>
        <a:xfrm>
          <a:off x="0" y="0"/>
          <a:ext cx="0" cy="0"/>
          <a:chOff x="0" y="0"/>
          <a:chExt cx="0" cy="0"/>
        </a:xfrm>
      </p:grpSpPr>
      <p:sp>
        <p:nvSpPr>
          <p:cNvPr id="4" name="矩形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useBgFill="1">
        <p:nvSpPr>
          <p:cNvPr id="5" name="圓角矩形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kumimoji="0" lang="en-US"/>
          </a:p>
        </p:txBody>
      </p:sp>
      <p:sp>
        <p:nvSpPr>
          <p:cNvPr id="6" name="矩形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7" name="矩形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10" name="矩形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9" name="副標題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TW" altLang="en-US" smtClean="0"/>
              <a:t>按一下以編輯母片副標題樣式</a:t>
            </a:r>
            <a:endParaRPr lang="en-US"/>
          </a:p>
        </p:txBody>
      </p:sp>
      <p:sp>
        <p:nvSpPr>
          <p:cNvPr id="8" name="標題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zh-TW" altLang="en-US" smtClean="0"/>
              <a:t>按一下以編輯母片標題樣式</a:t>
            </a:r>
            <a:endParaRPr lang="en-US"/>
          </a:p>
        </p:txBody>
      </p:sp>
      <p:sp>
        <p:nvSpPr>
          <p:cNvPr id="11" name="日期版面配置區 27"/>
          <p:cNvSpPr>
            <a:spLocks noGrp="1"/>
          </p:cNvSpPr>
          <p:nvPr>
            <p:ph type="dt" sz="half" idx="10"/>
          </p:nvPr>
        </p:nvSpPr>
        <p:spPr/>
        <p:txBody>
          <a:bodyPr/>
          <a:lstStyle>
            <a:lvl1pPr>
              <a:defRPr/>
            </a:lvl1pPr>
          </a:lstStyle>
          <a:p>
            <a:pPr>
              <a:defRPr/>
            </a:pPr>
            <a:fld id="{0A7F215D-D90D-4439-89D2-A7512F25A2ED}" type="datetimeFigureOut">
              <a:rPr lang="zh-TW" altLang="en-US"/>
              <a:pPr>
                <a:defRPr/>
              </a:pPr>
              <a:t>2016/12/1</a:t>
            </a:fld>
            <a:endParaRPr lang="zh-TW" altLang="en-US"/>
          </a:p>
        </p:txBody>
      </p:sp>
      <p:sp>
        <p:nvSpPr>
          <p:cNvPr id="12" name="頁尾版面配置區 16"/>
          <p:cNvSpPr>
            <a:spLocks noGrp="1"/>
          </p:cNvSpPr>
          <p:nvPr>
            <p:ph type="ftr" sz="quarter" idx="11"/>
          </p:nvPr>
        </p:nvSpPr>
        <p:spPr/>
        <p:txBody>
          <a:bodyPr/>
          <a:lstStyle>
            <a:lvl1pPr>
              <a:defRPr/>
            </a:lvl1pPr>
          </a:lstStyle>
          <a:p>
            <a:pPr>
              <a:defRPr/>
            </a:pPr>
            <a:endParaRPr lang="zh-TW" altLang="en-US"/>
          </a:p>
        </p:txBody>
      </p:sp>
      <p:sp>
        <p:nvSpPr>
          <p:cNvPr id="13" name="投影片編號版面配置區 28"/>
          <p:cNvSpPr>
            <a:spLocks noGrp="1"/>
          </p:cNvSpPr>
          <p:nvPr>
            <p:ph type="sldNum" sz="quarter" idx="12"/>
          </p:nvPr>
        </p:nvSpPr>
        <p:spPr/>
        <p:txBody>
          <a:bodyPr/>
          <a:lstStyle>
            <a:lvl1pPr>
              <a:defRPr sz="1400">
                <a:solidFill>
                  <a:srgbClr val="FFFFFF"/>
                </a:solidFill>
              </a:defRPr>
            </a:lvl1pPr>
          </a:lstStyle>
          <a:p>
            <a:pPr>
              <a:defRPr/>
            </a:pPr>
            <a:fld id="{D7F4927D-CF67-4E93-87A6-57F71C23A527}" type="slidenum">
              <a:rPr lang="zh-TW" altLang="en-US"/>
              <a:pPr>
                <a:defRPr/>
              </a:pPr>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13"/>
          <p:cNvSpPr>
            <a:spLocks noGrp="1"/>
          </p:cNvSpPr>
          <p:nvPr>
            <p:ph type="dt" sz="half" idx="10"/>
          </p:nvPr>
        </p:nvSpPr>
        <p:spPr/>
        <p:txBody>
          <a:bodyPr/>
          <a:lstStyle>
            <a:lvl1pPr>
              <a:defRPr/>
            </a:lvl1pPr>
          </a:lstStyle>
          <a:p>
            <a:pPr>
              <a:defRPr/>
            </a:pPr>
            <a:fld id="{789610A8-3E66-449D-A576-F77B6B957C7E}" type="datetimeFigureOut">
              <a:rPr lang="zh-TW" altLang="en-US"/>
              <a:pPr>
                <a:defRPr/>
              </a:pPr>
              <a:t>2016/12/1</a:t>
            </a:fld>
            <a:endParaRPr lang="zh-TW" altLang="en-US"/>
          </a:p>
        </p:txBody>
      </p:sp>
      <p:sp>
        <p:nvSpPr>
          <p:cNvPr id="5" name="頁尾版面配置區 2"/>
          <p:cNvSpPr>
            <a:spLocks noGrp="1"/>
          </p:cNvSpPr>
          <p:nvPr>
            <p:ph type="ftr" sz="quarter" idx="11"/>
          </p:nvPr>
        </p:nvSpPr>
        <p:spPr/>
        <p:txBody>
          <a:bodyPr/>
          <a:lstStyle>
            <a:lvl1pPr>
              <a:defRPr/>
            </a:lvl1pPr>
          </a:lstStyle>
          <a:p>
            <a:pPr>
              <a:defRPr/>
            </a:pPr>
            <a:endParaRPr lang="zh-TW" altLang="en-US"/>
          </a:p>
        </p:txBody>
      </p:sp>
      <p:sp>
        <p:nvSpPr>
          <p:cNvPr id="6" name="投影片編號版面配置區 22"/>
          <p:cNvSpPr>
            <a:spLocks noGrp="1"/>
          </p:cNvSpPr>
          <p:nvPr>
            <p:ph type="sldNum" sz="quarter" idx="12"/>
          </p:nvPr>
        </p:nvSpPr>
        <p:spPr/>
        <p:txBody>
          <a:bodyPr/>
          <a:lstStyle>
            <a:lvl1pPr>
              <a:defRPr/>
            </a:lvl1pPr>
          </a:lstStyle>
          <a:p>
            <a:pPr>
              <a:defRPr/>
            </a:pPr>
            <a:fld id="{B7BEFF72-EE28-41DE-8D05-892F29830251}" type="slidenum">
              <a:rPr lang="zh-TW" altLang="en-US"/>
              <a:pPr>
                <a:defRPr/>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41"/>
            <a:ext cx="2011680" cy="5851525"/>
          </a:xfrm>
        </p:spPr>
        <p:txBody>
          <a:bodyPr vert="eaVert"/>
          <a:lstStyle/>
          <a:p>
            <a:r>
              <a:rPr lang="zh-TW" altLang="en-US" smtClean="0"/>
              <a:t>按一下以編輯母片標題樣式</a:t>
            </a:r>
            <a:endParaRPr lang="en-US"/>
          </a:p>
        </p:txBody>
      </p:sp>
      <p:sp>
        <p:nvSpPr>
          <p:cNvPr id="3" name="直排文字版面配置區 2"/>
          <p:cNvSpPr>
            <a:spLocks noGrp="1"/>
          </p:cNvSpPr>
          <p:nvPr>
            <p:ph type="body" orient="vert" idx="1"/>
          </p:nvPr>
        </p:nvSpPr>
        <p:spPr>
          <a:xfrm>
            <a:off x="914400" y="274640"/>
            <a:ext cx="55626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13"/>
          <p:cNvSpPr>
            <a:spLocks noGrp="1"/>
          </p:cNvSpPr>
          <p:nvPr>
            <p:ph type="dt" sz="half" idx="10"/>
          </p:nvPr>
        </p:nvSpPr>
        <p:spPr/>
        <p:txBody>
          <a:bodyPr/>
          <a:lstStyle>
            <a:lvl1pPr>
              <a:defRPr/>
            </a:lvl1pPr>
          </a:lstStyle>
          <a:p>
            <a:pPr>
              <a:defRPr/>
            </a:pPr>
            <a:fld id="{A376104D-C71E-4B1F-889C-AC4613B4406A}" type="datetimeFigureOut">
              <a:rPr lang="zh-TW" altLang="en-US"/>
              <a:pPr>
                <a:defRPr/>
              </a:pPr>
              <a:t>2016/12/1</a:t>
            </a:fld>
            <a:endParaRPr lang="zh-TW" altLang="en-US"/>
          </a:p>
        </p:txBody>
      </p:sp>
      <p:sp>
        <p:nvSpPr>
          <p:cNvPr id="5" name="頁尾版面配置區 2"/>
          <p:cNvSpPr>
            <a:spLocks noGrp="1"/>
          </p:cNvSpPr>
          <p:nvPr>
            <p:ph type="ftr" sz="quarter" idx="11"/>
          </p:nvPr>
        </p:nvSpPr>
        <p:spPr/>
        <p:txBody>
          <a:bodyPr/>
          <a:lstStyle>
            <a:lvl1pPr>
              <a:defRPr/>
            </a:lvl1pPr>
          </a:lstStyle>
          <a:p>
            <a:pPr>
              <a:defRPr/>
            </a:pPr>
            <a:endParaRPr lang="zh-TW" altLang="en-US"/>
          </a:p>
        </p:txBody>
      </p:sp>
      <p:sp>
        <p:nvSpPr>
          <p:cNvPr id="6" name="投影片編號版面配置區 22"/>
          <p:cNvSpPr>
            <a:spLocks noGrp="1"/>
          </p:cNvSpPr>
          <p:nvPr>
            <p:ph type="sldNum" sz="quarter" idx="12"/>
          </p:nvPr>
        </p:nvSpPr>
        <p:spPr/>
        <p:txBody>
          <a:bodyPr/>
          <a:lstStyle>
            <a:lvl1pPr>
              <a:defRPr/>
            </a:lvl1pPr>
          </a:lstStyle>
          <a:p>
            <a:pPr>
              <a:defRPr/>
            </a:pPr>
            <a:fld id="{20BD704B-4F19-46AD-AED8-5A6E04BE41C0}" type="slidenum">
              <a:rPr lang="zh-TW" altLang="en-US"/>
              <a:pPr>
                <a:defRPr/>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8" name="內容版面配置區 7"/>
          <p:cNvSpPr>
            <a:spLocks noGrp="1"/>
          </p:cNvSpPr>
          <p:nvPr>
            <p:ph sz="quarter" idx="1"/>
          </p:nvPr>
        </p:nvSpPr>
        <p:spPr>
          <a:xfrm>
            <a:off x="914400" y="1447800"/>
            <a:ext cx="7772400" cy="45720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13"/>
          <p:cNvSpPr>
            <a:spLocks noGrp="1"/>
          </p:cNvSpPr>
          <p:nvPr>
            <p:ph type="dt" sz="half" idx="10"/>
          </p:nvPr>
        </p:nvSpPr>
        <p:spPr/>
        <p:txBody>
          <a:bodyPr/>
          <a:lstStyle>
            <a:lvl1pPr>
              <a:defRPr/>
            </a:lvl1pPr>
          </a:lstStyle>
          <a:p>
            <a:pPr>
              <a:defRPr/>
            </a:pPr>
            <a:fld id="{FFFF514D-7A96-49F1-A54F-A2FBE3FCE9AD}" type="datetimeFigureOut">
              <a:rPr lang="zh-TW" altLang="en-US"/>
              <a:pPr>
                <a:defRPr/>
              </a:pPr>
              <a:t>2016/12/1</a:t>
            </a:fld>
            <a:endParaRPr lang="zh-TW" altLang="en-US"/>
          </a:p>
        </p:txBody>
      </p:sp>
      <p:sp>
        <p:nvSpPr>
          <p:cNvPr id="5" name="頁尾版面配置區 2"/>
          <p:cNvSpPr>
            <a:spLocks noGrp="1"/>
          </p:cNvSpPr>
          <p:nvPr>
            <p:ph type="ftr" sz="quarter" idx="11"/>
          </p:nvPr>
        </p:nvSpPr>
        <p:spPr/>
        <p:txBody>
          <a:bodyPr/>
          <a:lstStyle>
            <a:lvl1pPr>
              <a:defRPr/>
            </a:lvl1pPr>
          </a:lstStyle>
          <a:p>
            <a:pPr>
              <a:defRPr/>
            </a:pPr>
            <a:endParaRPr lang="zh-TW" altLang="en-US"/>
          </a:p>
        </p:txBody>
      </p:sp>
      <p:sp>
        <p:nvSpPr>
          <p:cNvPr id="6" name="投影片編號版面配置區 22"/>
          <p:cNvSpPr>
            <a:spLocks noGrp="1"/>
          </p:cNvSpPr>
          <p:nvPr>
            <p:ph type="sldNum" sz="quarter" idx="12"/>
          </p:nvPr>
        </p:nvSpPr>
        <p:spPr/>
        <p:txBody>
          <a:bodyPr/>
          <a:lstStyle>
            <a:lvl1pPr>
              <a:defRPr/>
            </a:lvl1pPr>
          </a:lstStyle>
          <a:p>
            <a:pPr>
              <a:defRPr/>
            </a:pPr>
            <a:fld id="{488423CD-32FA-4118-8592-A3710B85328C}"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3">
        <a:schemeClr val="bg1"/>
      </p:bgRef>
    </p:bg>
    <p:spTree>
      <p:nvGrpSpPr>
        <p:cNvPr id="1" name=""/>
        <p:cNvGrpSpPr/>
        <p:nvPr/>
      </p:nvGrpSpPr>
      <p:grpSpPr>
        <a:xfrm>
          <a:off x="0" y="0"/>
          <a:ext cx="0" cy="0"/>
          <a:chOff x="0" y="0"/>
          <a:chExt cx="0" cy="0"/>
        </a:xfrm>
      </p:grpSpPr>
      <p:sp>
        <p:nvSpPr>
          <p:cNvPr id="4" name="矩形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useBgFill="1">
        <p:nvSpPr>
          <p:cNvPr id="5" name="圓角矩形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defRPr/>
            </a:pPr>
            <a:endParaRPr kumimoji="0" lang="en-US"/>
          </a:p>
        </p:txBody>
      </p:sp>
      <p:sp>
        <p:nvSpPr>
          <p:cNvPr id="6" name="矩形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7" name="矩形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8" name="矩形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2" name="標題 1"/>
          <p:cNvSpPr>
            <a:spLocks noGrp="1"/>
          </p:cNvSpPr>
          <p:nvPr>
            <p:ph type="title"/>
          </p:nvPr>
        </p:nvSpPr>
        <p:spPr>
          <a:xfrm>
            <a:off x="722313" y="952500"/>
            <a:ext cx="7772400" cy="1362075"/>
          </a:xfrm>
        </p:spPr>
        <p:txBody>
          <a:bodyPr/>
          <a:lstStyle>
            <a:lvl1pPr algn="l">
              <a:buNone/>
              <a:defRPr sz="4000" b="0" cap="none"/>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TW" altLang="en-US" smtClean="0"/>
              <a:t>按一下以編輯母片文字樣式</a:t>
            </a:r>
          </a:p>
        </p:txBody>
      </p:sp>
      <p:sp>
        <p:nvSpPr>
          <p:cNvPr id="9" name="日期版面配置區 3"/>
          <p:cNvSpPr>
            <a:spLocks noGrp="1"/>
          </p:cNvSpPr>
          <p:nvPr>
            <p:ph type="dt" sz="half" idx="10"/>
          </p:nvPr>
        </p:nvSpPr>
        <p:spPr/>
        <p:txBody>
          <a:bodyPr/>
          <a:lstStyle>
            <a:lvl1pPr>
              <a:defRPr/>
            </a:lvl1pPr>
          </a:lstStyle>
          <a:p>
            <a:pPr>
              <a:defRPr/>
            </a:pPr>
            <a:fld id="{2BE44BEE-369F-4F6C-885C-5B59C164F90F}" type="datetimeFigureOut">
              <a:rPr lang="zh-TW" altLang="en-US"/>
              <a:pPr>
                <a:defRPr/>
              </a:pPr>
              <a:t>2016/12/1</a:t>
            </a:fld>
            <a:endParaRPr lang="zh-TW" altLang="en-US"/>
          </a:p>
        </p:txBody>
      </p:sp>
      <p:sp>
        <p:nvSpPr>
          <p:cNvPr id="10" name="頁尾版面配置區 4"/>
          <p:cNvSpPr>
            <a:spLocks noGrp="1"/>
          </p:cNvSpPr>
          <p:nvPr>
            <p:ph type="ftr" sz="quarter" idx="11"/>
          </p:nvPr>
        </p:nvSpPr>
        <p:spPr>
          <a:xfrm>
            <a:off x="800100" y="6172200"/>
            <a:ext cx="4000500" cy="457200"/>
          </a:xfrm>
        </p:spPr>
        <p:txBody>
          <a:bodyPr/>
          <a:lstStyle>
            <a:lvl1pPr>
              <a:defRPr/>
            </a:lvl1pPr>
          </a:lstStyle>
          <a:p>
            <a:pPr>
              <a:defRPr/>
            </a:pPr>
            <a:endParaRPr lang="zh-TW" altLang="en-US"/>
          </a:p>
        </p:txBody>
      </p:sp>
      <p:sp>
        <p:nvSpPr>
          <p:cNvPr id="11" name="投影片編號版面配置區 5"/>
          <p:cNvSpPr>
            <a:spLocks noGrp="1"/>
          </p:cNvSpPr>
          <p:nvPr>
            <p:ph type="sldNum" sz="quarter" idx="12"/>
          </p:nvPr>
        </p:nvSpPr>
        <p:spPr>
          <a:xfrm>
            <a:off x="146050" y="6208713"/>
            <a:ext cx="457200" cy="457200"/>
          </a:xfrm>
        </p:spPr>
        <p:txBody>
          <a:bodyPr/>
          <a:lstStyle>
            <a:lvl1pPr>
              <a:defRPr/>
            </a:lvl1pPr>
          </a:lstStyle>
          <a:p>
            <a:pPr>
              <a:defRPr/>
            </a:pPr>
            <a:fld id="{925FCE19-ACE6-413C-B8D0-7DE7D534ACFB}" type="slidenum">
              <a:rPr lang="zh-TW" altLang="en-US"/>
              <a:pPr>
                <a:defRPr/>
              </a:pPr>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9" name="內容版面配置區 8"/>
          <p:cNvSpPr>
            <a:spLocks noGrp="1"/>
          </p:cNvSpPr>
          <p:nvPr>
            <p:ph sz="quarter" idx="1"/>
          </p:nvPr>
        </p:nvSpPr>
        <p:spPr>
          <a:xfrm>
            <a:off x="914400" y="1447800"/>
            <a:ext cx="3749040" cy="45720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11" name="內容版面配置區 10"/>
          <p:cNvSpPr>
            <a:spLocks noGrp="1"/>
          </p:cNvSpPr>
          <p:nvPr>
            <p:ph sz="quarter" idx="2"/>
          </p:nvPr>
        </p:nvSpPr>
        <p:spPr>
          <a:xfrm>
            <a:off x="4933950" y="1447800"/>
            <a:ext cx="3749040" cy="45720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13"/>
          <p:cNvSpPr>
            <a:spLocks noGrp="1"/>
          </p:cNvSpPr>
          <p:nvPr>
            <p:ph type="dt" sz="half" idx="10"/>
          </p:nvPr>
        </p:nvSpPr>
        <p:spPr/>
        <p:txBody>
          <a:bodyPr/>
          <a:lstStyle>
            <a:lvl1pPr>
              <a:defRPr/>
            </a:lvl1pPr>
          </a:lstStyle>
          <a:p>
            <a:pPr>
              <a:defRPr/>
            </a:pPr>
            <a:fld id="{78BBFD63-1E8B-4D76-B1CB-0557810A2670}" type="datetimeFigureOut">
              <a:rPr lang="zh-TW" altLang="en-US"/>
              <a:pPr>
                <a:defRPr/>
              </a:pPr>
              <a:t>2016/12/1</a:t>
            </a:fld>
            <a:endParaRPr lang="zh-TW" altLang="en-US"/>
          </a:p>
        </p:txBody>
      </p:sp>
      <p:sp>
        <p:nvSpPr>
          <p:cNvPr id="6" name="頁尾版面配置區 2"/>
          <p:cNvSpPr>
            <a:spLocks noGrp="1"/>
          </p:cNvSpPr>
          <p:nvPr>
            <p:ph type="ftr" sz="quarter" idx="11"/>
          </p:nvPr>
        </p:nvSpPr>
        <p:spPr/>
        <p:txBody>
          <a:bodyPr/>
          <a:lstStyle>
            <a:lvl1pPr>
              <a:defRPr/>
            </a:lvl1pPr>
          </a:lstStyle>
          <a:p>
            <a:pPr>
              <a:defRPr/>
            </a:pPr>
            <a:endParaRPr lang="zh-TW" altLang="en-US"/>
          </a:p>
        </p:txBody>
      </p:sp>
      <p:sp>
        <p:nvSpPr>
          <p:cNvPr id="7" name="投影片編號版面配置區 22"/>
          <p:cNvSpPr>
            <a:spLocks noGrp="1"/>
          </p:cNvSpPr>
          <p:nvPr>
            <p:ph type="sldNum" sz="quarter" idx="12"/>
          </p:nvPr>
        </p:nvSpPr>
        <p:spPr/>
        <p:txBody>
          <a:bodyPr/>
          <a:lstStyle>
            <a:lvl1pPr>
              <a:defRPr/>
            </a:lvl1pPr>
          </a:lstStyle>
          <a:p>
            <a:pPr>
              <a:defRPr/>
            </a:pPr>
            <a:fld id="{CF742F2A-488E-4DEF-8363-1EE667BED123}"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914400" y="273050"/>
            <a:ext cx="7772400" cy="1143000"/>
          </a:xfrm>
        </p:spPr>
        <p:txBody>
          <a:bodyPr/>
          <a:lstStyle>
            <a:lvl1pPr>
              <a:defRPr/>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zh-TW" altLang="en-US" smtClean="0"/>
              <a:t>按一下以編輯母片文字樣式</a:t>
            </a:r>
          </a:p>
        </p:txBody>
      </p:sp>
      <p:sp>
        <p:nvSpPr>
          <p:cNvPr id="4" name="文字版面配置區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zh-TW" altLang="en-US" smtClean="0"/>
              <a:t>按一下以編輯母片文字樣式</a:t>
            </a:r>
          </a:p>
        </p:txBody>
      </p:sp>
      <p:sp>
        <p:nvSpPr>
          <p:cNvPr id="11" name="內容版面配置區 10"/>
          <p:cNvSpPr>
            <a:spLocks noGrp="1"/>
          </p:cNvSpPr>
          <p:nvPr>
            <p:ph sz="half" idx="2"/>
          </p:nvPr>
        </p:nvSpPr>
        <p:spPr>
          <a:xfrm>
            <a:off x="914400" y="2247900"/>
            <a:ext cx="3733800" cy="38862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13" name="內容版面配置區 12"/>
          <p:cNvSpPr>
            <a:spLocks noGrp="1"/>
          </p:cNvSpPr>
          <p:nvPr>
            <p:ph sz="half" idx="4"/>
          </p:nvPr>
        </p:nvSpPr>
        <p:spPr>
          <a:xfrm>
            <a:off x="4953000" y="2247900"/>
            <a:ext cx="3733800" cy="38862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日期版面配置區 13"/>
          <p:cNvSpPr>
            <a:spLocks noGrp="1"/>
          </p:cNvSpPr>
          <p:nvPr>
            <p:ph type="dt" sz="half" idx="10"/>
          </p:nvPr>
        </p:nvSpPr>
        <p:spPr/>
        <p:txBody>
          <a:bodyPr/>
          <a:lstStyle>
            <a:lvl1pPr>
              <a:defRPr/>
            </a:lvl1pPr>
          </a:lstStyle>
          <a:p>
            <a:pPr>
              <a:defRPr/>
            </a:pPr>
            <a:fld id="{764D7C01-326E-43D2-98FB-E250C68304F8}" type="datetimeFigureOut">
              <a:rPr lang="zh-TW" altLang="en-US"/>
              <a:pPr>
                <a:defRPr/>
              </a:pPr>
              <a:t>2016/12/1</a:t>
            </a:fld>
            <a:endParaRPr lang="zh-TW" altLang="en-US"/>
          </a:p>
        </p:txBody>
      </p:sp>
      <p:sp>
        <p:nvSpPr>
          <p:cNvPr id="8" name="頁尾版面配置區 2"/>
          <p:cNvSpPr>
            <a:spLocks noGrp="1"/>
          </p:cNvSpPr>
          <p:nvPr>
            <p:ph type="ftr" sz="quarter" idx="11"/>
          </p:nvPr>
        </p:nvSpPr>
        <p:spPr/>
        <p:txBody>
          <a:bodyPr/>
          <a:lstStyle>
            <a:lvl1pPr>
              <a:defRPr/>
            </a:lvl1pPr>
          </a:lstStyle>
          <a:p>
            <a:pPr>
              <a:defRPr/>
            </a:pPr>
            <a:endParaRPr lang="zh-TW" altLang="en-US"/>
          </a:p>
        </p:txBody>
      </p:sp>
      <p:sp>
        <p:nvSpPr>
          <p:cNvPr id="9" name="投影片編號版面配置區 22"/>
          <p:cNvSpPr>
            <a:spLocks noGrp="1"/>
          </p:cNvSpPr>
          <p:nvPr>
            <p:ph type="sldNum" sz="quarter" idx="12"/>
          </p:nvPr>
        </p:nvSpPr>
        <p:spPr/>
        <p:txBody>
          <a:bodyPr/>
          <a:lstStyle>
            <a:lvl1pPr>
              <a:defRPr/>
            </a:lvl1pPr>
          </a:lstStyle>
          <a:p>
            <a:pPr>
              <a:defRPr/>
            </a:pPr>
            <a:fld id="{36A583C2-17D3-4A2F-961E-3614C9502EB0}"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日期版面配置區 13"/>
          <p:cNvSpPr>
            <a:spLocks noGrp="1"/>
          </p:cNvSpPr>
          <p:nvPr>
            <p:ph type="dt" sz="half" idx="10"/>
          </p:nvPr>
        </p:nvSpPr>
        <p:spPr/>
        <p:txBody>
          <a:bodyPr/>
          <a:lstStyle>
            <a:lvl1pPr>
              <a:defRPr/>
            </a:lvl1pPr>
          </a:lstStyle>
          <a:p>
            <a:pPr>
              <a:defRPr/>
            </a:pPr>
            <a:fld id="{E332F72A-E4E4-4D37-BE49-7A7790FCA952}" type="datetimeFigureOut">
              <a:rPr lang="zh-TW" altLang="en-US"/>
              <a:pPr>
                <a:defRPr/>
              </a:pPr>
              <a:t>2016/12/1</a:t>
            </a:fld>
            <a:endParaRPr lang="zh-TW" altLang="en-US"/>
          </a:p>
        </p:txBody>
      </p:sp>
      <p:sp>
        <p:nvSpPr>
          <p:cNvPr id="4" name="頁尾版面配置區 2"/>
          <p:cNvSpPr>
            <a:spLocks noGrp="1"/>
          </p:cNvSpPr>
          <p:nvPr>
            <p:ph type="ftr" sz="quarter" idx="11"/>
          </p:nvPr>
        </p:nvSpPr>
        <p:spPr/>
        <p:txBody>
          <a:bodyPr/>
          <a:lstStyle>
            <a:lvl1pPr>
              <a:defRPr/>
            </a:lvl1pPr>
          </a:lstStyle>
          <a:p>
            <a:pPr>
              <a:defRPr/>
            </a:pPr>
            <a:endParaRPr lang="zh-TW" altLang="en-US"/>
          </a:p>
        </p:txBody>
      </p:sp>
      <p:sp>
        <p:nvSpPr>
          <p:cNvPr id="5" name="投影片編號版面配置區 22"/>
          <p:cNvSpPr>
            <a:spLocks noGrp="1"/>
          </p:cNvSpPr>
          <p:nvPr>
            <p:ph type="sldNum" sz="quarter" idx="12"/>
          </p:nvPr>
        </p:nvSpPr>
        <p:spPr/>
        <p:txBody>
          <a:bodyPr/>
          <a:lstStyle>
            <a:lvl1pPr>
              <a:defRPr/>
            </a:lvl1pPr>
          </a:lstStyle>
          <a:p>
            <a:pPr>
              <a:defRPr/>
            </a:pPr>
            <a:fld id="{3F795B3F-FAF4-4184-9AE1-023B8DF11B4C}"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3"/>
          <p:cNvSpPr>
            <a:spLocks noGrp="1"/>
          </p:cNvSpPr>
          <p:nvPr>
            <p:ph type="dt" sz="half" idx="10"/>
          </p:nvPr>
        </p:nvSpPr>
        <p:spPr/>
        <p:txBody>
          <a:bodyPr/>
          <a:lstStyle>
            <a:lvl1pPr>
              <a:defRPr/>
            </a:lvl1pPr>
          </a:lstStyle>
          <a:p>
            <a:pPr>
              <a:defRPr/>
            </a:pPr>
            <a:fld id="{0D98DDF2-82FA-4050-A9A0-4FC8136C97E8}" type="datetimeFigureOut">
              <a:rPr lang="zh-TW" altLang="en-US"/>
              <a:pPr>
                <a:defRPr/>
              </a:pPr>
              <a:t>2016/12/1</a:t>
            </a:fld>
            <a:endParaRPr lang="zh-TW" altLang="en-US"/>
          </a:p>
        </p:txBody>
      </p:sp>
      <p:sp>
        <p:nvSpPr>
          <p:cNvPr id="3" name="頁尾版面配置區 2"/>
          <p:cNvSpPr>
            <a:spLocks noGrp="1"/>
          </p:cNvSpPr>
          <p:nvPr>
            <p:ph type="ftr" sz="quarter" idx="11"/>
          </p:nvPr>
        </p:nvSpPr>
        <p:spPr/>
        <p:txBody>
          <a:bodyPr/>
          <a:lstStyle>
            <a:lvl1pPr>
              <a:defRPr/>
            </a:lvl1pPr>
          </a:lstStyle>
          <a:p>
            <a:pPr>
              <a:defRPr/>
            </a:pPr>
            <a:endParaRPr lang="zh-TW" altLang="en-US"/>
          </a:p>
        </p:txBody>
      </p:sp>
      <p:sp>
        <p:nvSpPr>
          <p:cNvPr id="4" name="投影片編號版面配置區 22"/>
          <p:cNvSpPr>
            <a:spLocks noGrp="1"/>
          </p:cNvSpPr>
          <p:nvPr>
            <p:ph type="sldNum" sz="quarter" idx="12"/>
          </p:nvPr>
        </p:nvSpPr>
        <p:spPr/>
        <p:txBody>
          <a:bodyPr/>
          <a:lstStyle>
            <a:lvl1pPr>
              <a:defRPr/>
            </a:lvl1pPr>
          </a:lstStyle>
          <a:p>
            <a:pPr>
              <a:defRPr/>
            </a:pPr>
            <a:fld id="{432C7AD3-1DC3-4CAF-AACC-4F9D6729FBAB}" type="slidenum">
              <a:rPr lang="zh-TW" altLang="en-US"/>
              <a:pPr>
                <a:defRPr/>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5" name="矩形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useBgFill="1">
        <p:nvSpPr>
          <p:cNvPr id="6" name="圓角矩形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kumimoji="0" lang="en-US"/>
          </a:p>
        </p:txBody>
      </p:sp>
      <p:sp>
        <p:nvSpPr>
          <p:cNvPr id="2" name="標題 1"/>
          <p:cNvSpPr>
            <a:spLocks noGrp="1"/>
          </p:cNvSpPr>
          <p:nvPr>
            <p:ph type="title"/>
          </p:nvPr>
        </p:nvSpPr>
        <p:spPr>
          <a:xfrm>
            <a:off x="914400" y="273050"/>
            <a:ext cx="7772400" cy="1143000"/>
          </a:xfrm>
        </p:spPr>
        <p:txBody>
          <a:bodyPr/>
          <a:lstStyle>
            <a:lvl1pPr algn="l">
              <a:buNone/>
              <a:defRPr sz="4000" b="0"/>
            </a:lvl1pPr>
          </a:lstStyle>
          <a:p>
            <a:r>
              <a:rPr lang="zh-TW" altLang="en-US" smtClean="0"/>
              <a:t>按一下以編輯母片標題樣式</a:t>
            </a:r>
            <a:endParaRPr lang="en-US"/>
          </a:p>
        </p:txBody>
      </p:sp>
      <p:sp>
        <p:nvSpPr>
          <p:cNvPr id="3" name="文字版面配置區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zh-TW" altLang="en-US" smtClean="0"/>
              <a:t>按一下以編輯母片文字樣式</a:t>
            </a:r>
          </a:p>
        </p:txBody>
      </p:sp>
      <p:sp>
        <p:nvSpPr>
          <p:cNvPr id="11" name="內容版面配置區 10"/>
          <p:cNvSpPr>
            <a:spLocks noGrp="1"/>
          </p:cNvSpPr>
          <p:nvPr>
            <p:ph sz="quarter" idx="1"/>
          </p:nvPr>
        </p:nvSpPr>
        <p:spPr>
          <a:xfrm>
            <a:off x="2971800" y="1600200"/>
            <a:ext cx="5715000" cy="4495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日期版面配置區 4"/>
          <p:cNvSpPr>
            <a:spLocks noGrp="1"/>
          </p:cNvSpPr>
          <p:nvPr>
            <p:ph type="dt" sz="half" idx="10"/>
          </p:nvPr>
        </p:nvSpPr>
        <p:spPr/>
        <p:txBody>
          <a:bodyPr/>
          <a:lstStyle>
            <a:lvl1pPr>
              <a:defRPr/>
            </a:lvl1pPr>
          </a:lstStyle>
          <a:p>
            <a:pPr>
              <a:defRPr/>
            </a:pPr>
            <a:fld id="{7CC0782E-B000-40B2-AEC2-1F314CB9C479}" type="datetimeFigureOut">
              <a:rPr lang="zh-TW" altLang="en-US"/>
              <a:pPr>
                <a:defRPr/>
              </a:pPr>
              <a:t>2016/12/1</a:t>
            </a:fld>
            <a:endParaRPr lang="zh-TW" altLang="en-US"/>
          </a:p>
        </p:txBody>
      </p:sp>
      <p:sp>
        <p:nvSpPr>
          <p:cNvPr id="8" name="頁尾版面配置區 5"/>
          <p:cNvSpPr>
            <a:spLocks noGrp="1"/>
          </p:cNvSpPr>
          <p:nvPr>
            <p:ph type="ftr" sz="quarter" idx="11"/>
          </p:nvPr>
        </p:nvSpPr>
        <p:spPr/>
        <p:txBody>
          <a:bodyPr/>
          <a:lstStyle>
            <a:lvl1pPr>
              <a:defRPr/>
            </a:lvl1pPr>
          </a:lstStyle>
          <a:p>
            <a:pPr>
              <a:defRPr/>
            </a:pPr>
            <a:endParaRPr lang="zh-TW" altLang="en-US"/>
          </a:p>
        </p:txBody>
      </p:sp>
      <p:sp>
        <p:nvSpPr>
          <p:cNvPr id="9" name="投影片編號版面配置區 6"/>
          <p:cNvSpPr>
            <a:spLocks noGrp="1"/>
          </p:cNvSpPr>
          <p:nvPr>
            <p:ph type="sldNum" sz="quarter" idx="12"/>
          </p:nvPr>
        </p:nvSpPr>
        <p:spPr/>
        <p:txBody>
          <a:bodyPr/>
          <a:lstStyle>
            <a:lvl1pPr>
              <a:defRPr/>
            </a:lvl1pPr>
          </a:lstStyle>
          <a:p>
            <a:pPr>
              <a:defRPr/>
            </a:pPr>
            <a:fld id="{CD4ED497-D55B-4C09-B3D0-CBB5421F5DA3}" type="slidenum">
              <a:rPr lang="zh-TW" altLang="en-US"/>
              <a:pPr>
                <a:defRPr/>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5" name="矩形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6" name="矩形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7" name="矩形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2" name="標題 1"/>
          <p:cNvSpPr>
            <a:spLocks noGrp="1"/>
          </p:cNvSpPr>
          <p:nvPr>
            <p:ph type="title"/>
          </p:nvPr>
        </p:nvSpPr>
        <p:spPr>
          <a:xfrm>
            <a:off x="914400" y="4900550"/>
            <a:ext cx="7315200" cy="522288"/>
          </a:xfrm>
        </p:spPr>
        <p:txBody>
          <a:bodyPr anchor="ctr">
            <a:noAutofit/>
          </a:bodyPr>
          <a:lstStyle>
            <a:lvl1pPr algn="l">
              <a:buNone/>
              <a:defRPr sz="2800" b="0"/>
            </a:lvl1pPr>
          </a:lstStyle>
          <a:p>
            <a:r>
              <a:rPr lang="zh-TW" altLang="en-US" smtClean="0"/>
              <a:t>按一下以編輯母片標題樣式</a:t>
            </a:r>
            <a:endParaRPr lang="en-US"/>
          </a:p>
        </p:txBody>
      </p:sp>
      <p:sp>
        <p:nvSpPr>
          <p:cNvPr id="4" name="文字版面配置區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zh-TW" altLang="en-US" smtClean="0"/>
              <a:t>按一下以編輯母片文字樣式</a:t>
            </a:r>
          </a:p>
        </p:txBody>
      </p:sp>
      <p:sp>
        <p:nvSpPr>
          <p:cNvPr id="3" name="圖片版面配置區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zh-TW" altLang="en-US" noProof="0" smtClean="0"/>
              <a:t>按一下圖示以新增圖片</a:t>
            </a:r>
            <a:endParaRPr lang="en-US" noProof="0" dirty="0"/>
          </a:p>
        </p:txBody>
      </p:sp>
      <p:sp>
        <p:nvSpPr>
          <p:cNvPr id="8" name="日期版面配置區 4"/>
          <p:cNvSpPr>
            <a:spLocks noGrp="1"/>
          </p:cNvSpPr>
          <p:nvPr>
            <p:ph type="dt" sz="half" idx="10"/>
          </p:nvPr>
        </p:nvSpPr>
        <p:spPr/>
        <p:txBody>
          <a:bodyPr/>
          <a:lstStyle>
            <a:lvl1pPr>
              <a:defRPr/>
            </a:lvl1pPr>
          </a:lstStyle>
          <a:p>
            <a:pPr>
              <a:defRPr/>
            </a:pPr>
            <a:fld id="{5259666C-9F3C-4201-B677-C47393857B2D}" type="datetimeFigureOut">
              <a:rPr lang="zh-TW" altLang="en-US"/>
              <a:pPr>
                <a:defRPr/>
              </a:pPr>
              <a:t>2016/12/1</a:t>
            </a:fld>
            <a:endParaRPr lang="zh-TW" altLang="en-US"/>
          </a:p>
        </p:txBody>
      </p:sp>
      <p:sp>
        <p:nvSpPr>
          <p:cNvPr id="9" name="頁尾版面配置區 5"/>
          <p:cNvSpPr>
            <a:spLocks noGrp="1"/>
          </p:cNvSpPr>
          <p:nvPr>
            <p:ph type="ftr" sz="quarter" idx="11"/>
          </p:nvPr>
        </p:nvSpPr>
        <p:spPr>
          <a:xfrm>
            <a:off x="914400" y="6172200"/>
            <a:ext cx="3886200" cy="457200"/>
          </a:xfrm>
        </p:spPr>
        <p:txBody>
          <a:bodyPr/>
          <a:lstStyle>
            <a:lvl1pPr>
              <a:defRPr/>
            </a:lvl1pPr>
          </a:lstStyle>
          <a:p>
            <a:pPr>
              <a:defRPr/>
            </a:pPr>
            <a:endParaRPr lang="zh-TW" altLang="en-US"/>
          </a:p>
        </p:txBody>
      </p:sp>
      <p:sp>
        <p:nvSpPr>
          <p:cNvPr id="10" name="投影片編號版面配置區 6"/>
          <p:cNvSpPr>
            <a:spLocks noGrp="1"/>
          </p:cNvSpPr>
          <p:nvPr>
            <p:ph type="sldNum" sz="quarter" idx="12"/>
          </p:nvPr>
        </p:nvSpPr>
        <p:spPr>
          <a:xfrm>
            <a:off x="146050" y="6208713"/>
            <a:ext cx="457200" cy="457200"/>
          </a:xfrm>
        </p:spPr>
        <p:txBody>
          <a:bodyPr/>
          <a:lstStyle>
            <a:lvl1pPr>
              <a:defRPr/>
            </a:lvl1pPr>
          </a:lstStyle>
          <a:p>
            <a:pPr>
              <a:defRPr/>
            </a:pPr>
            <a:fld id="{8446A19D-65A0-41B9-B0E3-70588B5A6268}" type="slidenum">
              <a:rPr lang="zh-TW" altLang="en-US"/>
              <a:pPr>
                <a:defRPr/>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useBgFill="1">
        <p:nvSpPr>
          <p:cNvPr id="8" name="圓角矩形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kumimoji="0" lang="en-US"/>
          </a:p>
        </p:txBody>
      </p:sp>
      <p:sp>
        <p:nvSpPr>
          <p:cNvPr id="1028" name="標題版面配置區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zh-TW" altLang="en-US" smtClean="0"/>
              <a:t>按一下以編輯母片標題樣式</a:t>
            </a:r>
            <a:endParaRPr lang="en-US" smtClean="0"/>
          </a:p>
        </p:txBody>
      </p:sp>
      <p:sp>
        <p:nvSpPr>
          <p:cNvPr id="1029" name="文字版面配置區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smtClean="0"/>
          </a:p>
        </p:txBody>
      </p:sp>
      <p:sp>
        <p:nvSpPr>
          <p:cNvPr id="14" name="日期版面配置區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ea typeface="新細明體" charset="-120"/>
              </a:defRPr>
            </a:lvl1pPr>
          </a:lstStyle>
          <a:p>
            <a:pPr>
              <a:defRPr/>
            </a:pPr>
            <a:fld id="{A48D62D5-E55F-450E-A5AC-D39F6741C759}" type="datetimeFigureOut">
              <a:rPr lang="zh-TW" altLang="en-US"/>
              <a:pPr>
                <a:defRPr/>
              </a:pPr>
              <a:t>2016/12/1</a:t>
            </a:fld>
            <a:endParaRPr lang="zh-TW" altLang="en-US"/>
          </a:p>
        </p:txBody>
      </p:sp>
      <p:sp>
        <p:nvSpPr>
          <p:cNvPr id="3" name="頁尾版面配置區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ea typeface="新細明體" charset="-120"/>
              </a:defRPr>
            </a:lvl1pPr>
          </a:lstStyle>
          <a:p>
            <a:pPr>
              <a:defRPr/>
            </a:pPr>
            <a:endParaRPr lang="zh-TW" altLang="en-US"/>
          </a:p>
        </p:txBody>
      </p:sp>
      <p:sp>
        <p:nvSpPr>
          <p:cNvPr id="23" name="投影片編號版面配置區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7ED5097F-3B26-4234-B211-ADA6CB008576}"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920" r:id="rId1"/>
    <p:sldLayoutId id="2147483913" r:id="rId2"/>
    <p:sldLayoutId id="2147483921" r:id="rId3"/>
    <p:sldLayoutId id="2147483914" r:id="rId4"/>
    <p:sldLayoutId id="2147483915" r:id="rId5"/>
    <p:sldLayoutId id="2147483916" r:id="rId6"/>
    <p:sldLayoutId id="2147483917" r:id="rId7"/>
    <p:sldLayoutId id="2147483922" r:id="rId8"/>
    <p:sldLayoutId id="2147483923" r:id="rId9"/>
    <p:sldLayoutId id="2147483918" r:id="rId10"/>
    <p:sldLayoutId id="2147483919"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ea typeface="微軟正黑體" pitchFamily="34" charset="-120"/>
        </a:defRPr>
      </a:lvl2pPr>
      <a:lvl3pPr algn="l" rtl="0" eaLnBrk="0" fontAlgn="base" hangingPunct="0">
        <a:spcBef>
          <a:spcPct val="0"/>
        </a:spcBef>
        <a:spcAft>
          <a:spcPct val="0"/>
        </a:spcAft>
        <a:defRPr sz="4000">
          <a:solidFill>
            <a:schemeClr val="tx2"/>
          </a:solidFill>
          <a:latin typeface="Franklin Gothic Book" pitchFamily="34" charset="0"/>
          <a:ea typeface="微軟正黑體" pitchFamily="34" charset="-120"/>
        </a:defRPr>
      </a:lvl3pPr>
      <a:lvl4pPr algn="l" rtl="0" eaLnBrk="0" fontAlgn="base" hangingPunct="0">
        <a:spcBef>
          <a:spcPct val="0"/>
        </a:spcBef>
        <a:spcAft>
          <a:spcPct val="0"/>
        </a:spcAft>
        <a:defRPr sz="4000">
          <a:solidFill>
            <a:schemeClr val="tx2"/>
          </a:solidFill>
          <a:latin typeface="Franklin Gothic Book" pitchFamily="34" charset="0"/>
          <a:ea typeface="微軟正黑體" pitchFamily="34" charset="-120"/>
        </a:defRPr>
      </a:lvl4pPr>
      <a:lvl5pPr algn="l" rtl="0" eaLnBrk="0" fontAlgn="base" hangingPunct="0">
        <a:spcBef>
          <a:spcPct val="0"/>
        </a:spcBef>
        <a:spcAft>
          <a:spcPct val="0"/>
        </a:spcAft>
        <a:defRPr sz="4000">
          <a:solidFill>
            <a:schemeClr val="tx2"/>
          </a:solidFill>
          <a:latin typeface="Franklin Gothic Book" pitchFamily="34" charset="0"/>
          <a:ea typeface="微軟正黑體" pitchFamily="34" charset="-120"/>
        </a:defRPr>
      </a:lvl5pPr>
      <a:lvl6pPr marL="457200" algn="l" rtl="0" fontAlgn="base">
        <a:spcBef>
          <a:spcPct val="0"/>
        </a:spcBef>
        <a:spcAft>
          <a:spcPct val="0"/>
        </a:spcAft>
        <a:defRPr sz="4000">
          <a:solidFill>
            <a:schemeClr val="tx2"/>
          </a:solidFill>
          <a:latin typeface="Franklin Gothic Book" pitchFamily="34" charset="0"/>
          <a:ea typeface="微軟正黑體" pitchFamily="34" charset="-120"/>
        </a:defRPr>
      </a:lvl6pPr>
      <a:lvl7pPr marL="914400" algn="l" rtl="0" fontAlgn="base">
        <a:spcBef>
          <a:spcPct val="0"/>
        </a:spcBef>
        <a:spcAft>
          <a:spcPct val="0"/>
        </a:spcAft>
        <a:defRPr sz="4000">
          <a:solidFill>
            <a:schemeClr val="tx2"/>
          </a:solidFill>
          <a:latin typeface="Franklin Gothic Book" pitchFamily="34" charset="0"/>
          <a:ea typeface="微軟正黑體" pitchFamily="34" charset="-120"/>
        </a:defRPr>
      </a:lvl7pPr>
      <a:lvl8pPr marL="1371600" algn="l" rtl="0" fontAlgn="base">
        <a:spcBef>
          <a:spcPct val="0"/>
        </a:spcBef>
        <a:spcAft>
          <a:spcPct val="0"/>
        </a:spcAft>
        <a:defRPr sz="4000">
          <a:solidFill>
            <a:schemeClr val="tx2"/>
          </a:solidFill>
          <a:latin typeface="Franklin Gothic Book" pitchFamily="34" charset="0"/>
          <a:ea typeface="微軟正黑體" pitchFamily="34" charset="-120"/>
        </a:defRPr>
      </a:lvl8pPr>
      <a:lvl9pPr marL="1828800" algn="l" rtl="0" fontAlgn="base">
        <a:spcBef>
          <a:spcPct val="0"/>
        </a:spcBef>
        <a:spcAft>
          <a:spcPct val="0"/>
        </a:spcAft>
        <a:defRPr sz="4000">
          <a:solidFill>
            <a:schemeClr val="tx2"/>
          </a:solidFill>
          <a:latin typeface="Franklin Gothic Book" pitchFamily="34" charset="0"/>
          <a:ea typeface="微軟正黑體" pitchFamily="34" charset="-12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feja.org.tw/"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feja.org.tw/"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1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feja.org.tw/"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feja.org.tw/"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www.feja.org.tw/" TargetMode="External"/><Relationship Id="rId7"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hyperlink" Target="http://www.appledaily.com.tw/realtimenews/article/new/20130926/264883/"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www.feja.org.tw/"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www.feja.org.tw/"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hyperlink" Target="http://www.feja.org.tw/"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hyperlink" Target="http://www.feja.org.tw/"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hyperlink" Target="http://www.feja.org.tw/"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www.feja.org.tw/"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6858000"/>
          </a:xfrm>
          <a:prstGeom prst="rect">
            <a:avLst/>
          </a:prstGeom>
          <a:solidFill>
            <a:srgbClr val="FF0000"/>
          </a:solidFill>
          <a:ln w="9525">
            <a:solidFill>
              <a:schemeClr val="tx1"/>
            </a:solidFill>
            <a:miter lim="800000"/>
            <a:headEnd/>
            <a:tailEnd/>
          </a:ln>
        </p:spPr>
        <p:txBody>
          <a:bodyPr wrap="none" anchor="ctr"/>
          <a:lstStyle/>
          <a:p>
            <a:endParaRPr kumimoji="0" lang="zh-TW" altLang="zh-TW">
              <a:latin typeface="Trebuchet MS" pitchFamily="34" charset="0"/>
            </a:endParaRPr>
          </a:p>
        </p:txBody>
      </p:sp>
      <p:sp>
        <p:nvSpPr>
          <p:cNvPr id="3" name="副標題 2"/>
          <p:cNvSpPr>
            <a:spLocks noGrp="1"/>
          </p:cNvSpPr>
          <p:nvPr>
            <p:ph type="subTitle" idx="1"/>
          </p:nvPr>
        </p:nvSpPr>
        <p:spPr>
          <a:xfrm>
            <a:off x="1403350" y="3213100"/>
            <a:ext cx="6400800" cy="1752600"/>
          </a:xfrm>
        </p:spPr>
        <p:txBody>
          <a:bodyPr rtlCol="0">
            <a:normAutofit/>
          </a:bodyPr>
          <a:lstStyle/>
          <a:p>
            <a:pPr eaLnBrk="1" fontAlgn="auto" hangingPunct="1">
              <a:spcBef>
                <a:spcPts val="580"/>
              </a:spcBef>
              <a:spcAft>
                <a:spcPts val="0"/>
              </a:spcAft>
              <a:buFont typeface="Arial" pitchFamily="34" charset="0"/>
              <a:buNone/>
              <a:defRPr/>
            </a:pPr>
            <a:r>
              <a:rPr lang="zh-TW" altLang="en-US" sz="3600" b="1" dirty="0" smtClean="0">
                <a:solidFill>
                  <a:schemeClr val="bg1"/>
                </a:solidFill>
                <a:latin typeface="+mj-ea"/>
                <a:ea typeface="+mj-ea"/>
              </a:rPr>
              <a:t>授課老師：（</a:t>
            </a:r>
            <a:r>
              <a:rPr lang="zh-TW" altLang="en-US" sz="3600" b="1" dirty="0" smtClean="0">
                <a:solidFill>
                  <a:schemeClr val="bg1"/>
                </a:solidFill>
                <a:latin typeface="+mj-ea"/>
                <a:ea typeface="+mj-ea"/>
                <a:sym typeface="Wingdings" pitchFamily="2" charset="2"/>
              </a:rPr>
              <a:t>空白</a:t>
            </a:r>
            <a:r>
              <a:rPr lang="zh-TW" altLang="en-US" sz="3600" b="1" dirty="0" smtClean="0">
                <a:solidFill>
                  <a:schemeClr val="bg1"/>
                </a:solidFill>
                <a:latin typeface="+mj-ea"/>
                <a:ea typeface="+mj-ea"/>
              </a:rPr>
              <a:t>）</a:t>
            </a:r>
          </a:p>
        </p:txBody>
      </p:sp>
      <p:sp>
        <p:nvSpPr>
          <p:cNvPr id="2" name="標題 1"/>
          <p:cNvSpPr>
            <a:spLocks noGrp="1"/>
          </p:cNvSpPr>
          <p:nvPr>
            <p:ph type="ctrTitle"/>
          </p:nvPr>
        </p:nvSpPr>
        <p:spPr>
          <a:xfrm>
            <a:off x="755650" y="1341438"/>
            <a:ext cx="7772400" cy="1582737"/>
          </a:xfrm>
        </p:spPr>
        <p:txBody>
          <a:bodyPr rtlCol="0">
            <a:normAutofit fontScale="90000"/>
          </a:bodyPr>
          <a:lstStyle/>
          <a:p>
            <a:pPr eaLnBrk="1" fontAlgn="auto" hangingPunct="1">
              <a:spcAft>
                <a:spcPts val="0"/>
              </a:spcAft>
              <a:defRPr/>
            </a:pPr>
            <a:r>
              <a:rPr lang="zh-TW" altLang="en-US" sz="4900" b="1" dirty="0" smtClean="0"/>
              <a:t>教案名稱：</a:t>
            </a:r>
            <a:r>
              <a:rPr lang="en-US" altLang="zh-TW" sz="4900" b="1" dirty="0" smtClean="0"/>
              <a:t/>
            </a:r>
            <a:br>
              <a:rPr lang="en-US" altLang="zh-TW" sz="4900" b="1" dirty="0" smtClean="0"/>
            </a:br>
            <a:r>
              <a:rPr lang="zh-TW" altLang="zh-TW" dirty="0">
                <a:latin typeface="+mj-ea"/>
              </a:rPr>
              <a:t>「動人的手機廣告</a:t>
            </a:r>
            <a:r>
              <a:rPr lang="zh-TW" altLang="zh-TW" dirty="0" smtClean="0">
                <a:latin typeface="+mj-ea"/>
              </a:rPr>
              <a:t>」</a:t>
            </a:r>
            <a:r>
              <a:rPr lang="en-US" altLang="zh-TW" dirty="0" smtClean="0">
                <a:latin typeface="+mj-ea"/>
              </a:rPr>
              <a:t/>
            </a:r>
            <a:br>
              <a:rPr lang="en-US" altLang="zh-TW" dirty="0" smtClean="0">
                <a:latin typeface="+mj-ea"/>
              </a:rPr>
            </a:br>
            <a:r>
              <a:rPr lang="zh-TW" altLang="en-US" sz="3600" b="1" dirty="0" smtClean="0">
                <a:solidFill>
                  <a:schemeClr val="bg1"/>
                </a:solidFill>
                <a:latin typeface="+mn-ea"/>
              </a:rPr>
              <a:t>本</a:t>
            </a:r>
            <a:r>
              <a:rPr lang="zh-TW" altLang="en-US" sz="3600" b="1" dirty="0" smtClean="0">
                <a:solidFill>
                  <a:schemeClr val="bg1"/>
                </a:solidFill>
                <a:latin typeface="+mn-ea"/>
              </a:rPr>
              <a:t>教案製作者：</a:t>
            </a:r>
            <a:r>
              <a:rPr lang="zh-TW" altLang="en-US" sz="3100" b="1" dirty="0" smtClean="0">
                <a:solidFill>
                  <a:schemeClr val="bg1"/>
                </a:solidFill>
                <a:latin typeface="+mn-ea"/>
              </a:rPr>
              <a:t>毛俞婷</a:t>
            </a:r>
            <a:r>
              <a:rPr altLang="zh-TW" b="1" dirty="0" smtClean="0">
                <a:solidFill>
                  <a:schemeClr val="bg1"/>
                </a:solidFill>
                <a:latin typeface="+mn-ea"/>
              </a:rPr>
              <a:t/>
            </a:r>
            <a:br>
              <a:rPr altLang="zh-TW" b="1" dirty="0" smtClean="0">
                <a:solidFill>
                  <a:schemeClr val="bg1"/>
                </a:solidFill>
                <a:latin typeface="+mn-ea"/>
              </a:rPr>
            </a:br>
            <a:endParaRPr lang="zh-TW" altLang="en-US" b="1" dirty="0" smtClean="0"/>
          </a:p>
        </p:txBody>
      </p:sp>
      <p:pic>
        <p:nvPicPr>
          <p:cNvPr id="6149" name="Picture 4" descr="http://www.feja.org.tw/themes/liger/images/logo.gif">
            <a:hlinkClick r:id="rId2"/>
          </p:cNvPr>
          <p:cNvPicPr>
            <a:picLocks noChangeAspect="1" noChangeArrowheads="1"/>
          </p:cNvPicPr>
          <p:nvPr/>
        </p:nvPicPr>
        <p:blipFill>
          <a:blip r:embed="rId3" cstate="print"/>
          <a:srcRect/>
          <a:stretch>
            <a:fillRect/>
          </a:stretch>
        </p:blipFill>
        <p:spPr bwMode="auto">
          <a:xfrm>
            <a:off x="0" y="5761038"/>
            <a:ext cx="2268538" cy="10969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descr="http://www.feja.org.tw/themes/liger/images/logo.gif">
            <a:hlinkClick r:id="rId3"/>
          </p:cNvPr>
          <p:cNvPicPr>
            <a:picLocks noChangeAspect="1" noChangeArrowheads="1"/>
          </p:cNvPicPr>
          <p:nvPr/>
        </p:nvPicPr>
        <p:blipFill>
          <a:blip r:embed="rId4" cstate="print"/>
          <a:srcRect/>
          <a:stretch>
            <a:fillRect/>
          </a:stretch>
        </p:blipFill>
        <p:spPr bwMode="auto">
          <a:xfrm>
            <a:off x="0" y="6003925"/>
            <a:ext cx="1763713" cy="854075"/>
          </a:xfrm>
          <a:prstGeom prst="rect">
            <a:avLst/>
          </a:prstGeom>
          <a:noFill/>
          <a:ln w="9525">
            <a:noFill/>
            <a:miter lim="800000"/>
            <a:headEnd/>
            <a:tailEnd/>
          </a:ln>
        </p:spPr>
      </p:pic>
      <p:sp>
        <p:nvSpPr>
          <p:cNvPr id="12291" name="標題 6"/>
          <p:cNvSpPr>
            <a:spLocks noGrp="1"/>
          </p:cNvSpPr>
          <p:nvPr>
            <p:ph type="title"/>
          </p:nvPr>
        </p:nvSpPr>
        <p:spPr>
          <a:xfrm>
            <a:off x="971600" y="404664"/>
            <a:ext cx="7772400" cy="1143000"/>
          </a:xfrm>
        </p:spPr>
        <p:txBody>
          <a:bodyPr/>
          <a:lstStyle/>
          <a:p>
            <a:pPr algn="ctr"/>
            <a:r>
              <a:rPr lang="zh-TW" altLang="en-US" dirty="0"/>
              <a:t>活動三</a:t>
            </a:r>
            <a:r>
              <a:rPr lang="zh-TW" altLang="en-US" dirty="0" smtClean="0"/>
              <a:t>：找出創意</a:t>
            </a:r>
            <a:endParaRPr lang="zh-TW" altLang="en-US" dirty="0" smtClean="0"/>
          </a:p>
        </p:txBody>
      </p:sp>
      <p:sp>
        <p:nvSpPr>
          <p:cNvPr id="5" name="內容版面配置區 4"/>
          <p:cNvSpPr>
            <a:spLocks noGrp="1"/>
          </p:cNvSpPr>
          <p:nvPr>
            <p:ph sz="quarter" idx="1"/>
          </p:nvPr>
        </p:nvSpPr>
        <p:spPr>
          <a:xfrm>
            <a:off x="899307" y="1628800"/>
            <a:ext cx="7849157" cy="2448272"/>
          </a:xfrm>
        </p:spPr>
        <p:txBody>
          <a:bodyPr/>
          <a:lstStyle/>
          <a:p>
            <a:pPr>
              <a:defRPr/>
            </a:pPr>
            <a:r>
              <a:rPr lang="zh-TW" altLang="en-US" sz="2800" dirty="0">
                <a:latin typeface="+mj-ea"/>
                <a:ea typeface="+mj-ea"/>
              </a:rPr>
              <a:t>聽老師</a:t>
            </a:r>
            <a:r>
              <a:rPr lang="zh-TW" altLang="en-US" sz="2800" dirty="0" smtClean="0">
                <a:latin typeface="+mj-ea"/>
                <a:ea typeface="+mj-ea"/>
              </a:rPr>
              <a:t>說廣告的變化。</a:t>
            </a:r>
            <a:endParaRPr lang="en-US" altLang="zh-TW" sz="2800" dirty="0" smtClean="0">
              <a:latin typeface="+mj-ea"/>
              <a:ea typeface="+mj-ea"/>
            </a:endParaRPr>
          </a:p>
          <a:p>
            <a:pPr>
              <a:defRPr/>
            </a:pPr>
            <a:endParaRPr lang="en-US" altLang="zh-TW" sz="800" dirty="0">
              <a:latin typeface="+mj-ea"/>
              <a:ea typeface="+mj-ea"/>
            </a:endParaRPr>
          </a:p>
          <a:p>
            <a:pPr>
              <a:defRPr/>
            </a:pPr>
            <a:r>
              <a:rPr lang="zh-TW" altLang="en-US" sz="2800" dirty="0">
                <a:latin typeface="+mj-ea"/>
                <a:ea typeface="+mj-ea"/>
              </a:rPr>
              <a:t>請每組</a:t>
            </a:r>
            <a:r>
              <a:rPr lang="zh-TW" altLang="en-US" sz="2800" dirty="0" smtClean="0">
                <a:latin typeface="+mj-ea"/>
                <a:ea typeface="+mj-ea"/>
              </a:rPr>
              <a:t>找出一則符合「</a:t>
            </a:r>
            <a:r>
              <a:rPr lang="zh-TW" altLang="en-US" sz="2800" dirty="0">
                <a:latin typeface="+mj-ea"/>
                <a:ea typeface="+mj-ea"/>
              </a:rPr>
              <a:t>行動廣告創意三原則</a:t>
            </a:r>
            <a:r>
              <a:rPr lang="zh-TW" altLang="en-US" sz="2800" dirty="0" smtClean="0">
                <a:latin typeface="+mj-ea"/>
                <a:ea typeface="+mj-ea"/>
              </a:rPr>
              <a:t>」的智慧手機廣告，並向全班說明你們選擇它的原因。</a:t>
            </a:r>
            <a:endParaRPr lang="en-US" altLang="zh-TW" sz="2800" dirty="0" smtClean="0">
              <a:latin typeface="+mj-ea"/>
              <a:ea typeface="+mj-ea"/>
            </a:endParaRPr>
          </a:p>
          <a:p>
            <a:pPr marL="0" indent="0">
              <a:buNone/>
              <a:defRPr/>
            </a:pPr>
            <a:endParaRPr lang="en-US" altLang="zh-TW" sz="2800" dirty="0" smtClean="0">
              <a:latin typeface="+mj-ea"/>
              <a:ea typeface="+mj-ea"/>
            </a:endParaRPr>
          </a:p>
          <a:p>
            <a:pPr>
              <a:defRPr/>
            </a:pPr>
            <a:endParaRPr lang="en-US" altLang="zh-TW" sz="2800" dirty="0">
              <a:latin typeface="+mj-ea"/>
              <a:ea typeface="+mj-ea"/>
            </a:endParaRPr>
          </a:p>
          <a:p>
            <a:pPr>
              <a:buFont typeface="Wingdings 2" pitchFamily="18" charset="2"/>
              <a:buNone/>
              <a:defRPr/>
            </a:pPr>
            <a:endParaRPr lang="zh-TW" altLang="zh-TW" sz="2000" dirty="0" smtClean="0"/>
          </a:p>
          <a:p>
            <a:pPr>
              <a:defRPr/>
            </a:pPr>
            <a:endParaRPr lang="zh-TW" altLang="zh-TW" sz="2000" dirty="0" smtClean="0"/>
          </a:p>
          <a:p>
            <a:pPr>
              <a:buFont typeface="Wingdings 2" pitchFamily="18" charset="2"/>
              <a:buNone/>
              <a:defRPr/>
            </a:pPr>
            <a:endParaRPr lang="en-US" altLang="zh-TW" sz="2000" dirty="0" smtClean="0">
              <a:latin typeface="+mj-ea"/>
              <a:ea typeface="+mj-ea"/>
            </a:endParaRPr>
          </a:p>
          <a:p>
            <a:pPr>
              <a:buFont typeface="Wingdings 2" pitchFamily="18" charset="2"/>
              <a:buNone/>
              <a:defRPr/>
            </a:pPr>
            <a:endParaRPr lang="en-US" altLang="zh-TW" sz="2000" dirty="0" smtClean="0">
              <a:latin typeface="+mj-ea"/>
              <a:ea typeface="+mj-ea"/>
            </a:endParaRPr>
          </a:p>
          <a:p>
            <a:pPr>
              <a:defRPr/>
            </a:pPr>
            <a:endParaRPr lang="en-US" altLang="zh-TW" sz="2000" dirty="0" smtClean="0">
              <a:latin typeface="+mj-ea"/>
              <a:ea typeface="+mj-ea"/>
            </a:endParaRPr>
          </a:p>
          <a:p>
            <a:pPr>
              <a:defRPr/>
            </a:pPr>
            <a:endParaRPr lang="zh-TW" altLang="en-US" sz="2000" dirty="0">
              <a:latin typeface="+mj-ea"/>
              <a:ea typeface="+mj-ea"/>
            </a:endParaRPr>
          </a:p>
        </p:txBody>
      </p:sp>
      <p:sp>
        <p:nvSpPr>
          <p:cNvPr id="7" name="文字方塊 6"/>
          <p:cNvSpPr txBox="1"/>
          <p:nvPr/>
        </p:nvSpPr>
        <p:spPr>
          <a:xfrm>
            <a:off x="5436096" y="6246296"/>
            <a:ext cx="4464496" cy="369332"/>
          </a:xfrm>
          <a:prstGeom prst="rect">
            <a:avLst/>
          </a:prstGeom>
          <a:noFill/>
        </p:spPr>
        <p:txBody>
          <a:bodyPr wrap="square" rtlCol="0">
            <a:spAutoFit/>
          </a:bodyPr>
          <a:lstStyle/>
          <a:p>
            <a:r>
              <a:rPr lang="zh-TW" altLang="en-US" dirty="0" smtClean="0">
                <a:latin typeface="+mj-ea"/>
                <a:ea typeface="+mj-ea"/>
              </a:rPr>
              <a:t>圖片</a:t>
            </a:r>
            <a:r>
              <a:rPr lang="zh-TW" altLang="en-US" dirty="0" smtClean="0">
                <a:latin typeface="+mj-ea"/>
                <a:ea typeface="+mj-ea"/>
              </a:rPr>
              <a:t>來源</a:t>
            </a:r>
            <a:r>
              <a:rPr lang="en-US" altLang="zh-TW" sz="800" u="sng" dirty="0"/>
              <a:t>https://www.youtube.com/watch?v=pjMhg1lFMiM</a:t>
            </a:r>
            <a:endParaRPr lang="zh-TW" altLang="en-US" sz="800" dirty="0">
              <a:latin typeface="Times New Roman" pitchFamily="18" charset="0"/>
              <a:cs typeface="Times New Roman" pitchFamily="18" charset="0"/>
            </a:endParaRPr>
          </a:p>
        </p:txBody>
      </p:sp>
      <p:pic>
        <p:nvPicPr>
          <p:cNvPr id="9" name="Picture 2" descr="學生向老師問好"/>
          <p:cNvPicPr>
            <a:picLocks noChangeAspect="1" noChangeArrowheads="1"/>
          </p:cNvPicPr>
          <p:nvPr/>
        </p:nvPicPr>
        <p:blipFill>
          <a:blip r:embed="rId5">
            <a:extLst>
              <a:ext uri="{BEBA8EAE-BF5A-486C-A8C5-ECC9F3942E4B}">
                <a14:imgProps xmlns:a14="http://schemas.microsoft.com/office/drawing/2010/main">
                  <a14:imgLayer r:embed="rId6">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5364088" y="3645024"/>
            <a:ext cx="3068960" cy="3068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95920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標題 1"/>
          <p:cNvSpPr>
            <a:spLocks noGrp="1"/>
          </p:cNvSpPr>
          <p:nvPr>
            <p:ph type="title"/>
          </p:nvPr>
        </p:nvSpPr>
        <p:spPr>
          <a:xfrm>
            <a:off x="611188" y="549275"/>
            <a:ext cx="7772400" cy="1362075"/>
          </a:xfrm>
        </p:spPr>
        <p:txBody>
          <a:bodyPr/>
          <a:lstStyle/>
          <a:p>
            <a:pPr algn="ctr" eaLnBrk="1" hangingPunct="1"/>
            <a:r>
              <a:rPr lang="zh-TW" altLang="en-US" smtClean="0"/>
              <a:t>本教案結束，謝謝</a:t>
            </a:r>
            <a:r>
              <a:rPr lang="en-US" altLang="zh-TW" smtClean="0"/>
              <a:t/>
            </a:r>
            <a:br>
              <a:rPr lang="en-US" altLang="zh-TW" smtClean="0"/>
            </a:br>
            <a:r>
              <a:rPr lang="en-US" altLang="zh-TW" smtClean="0">
                <a:sym typeface="Wingdings" pitchFamily="2" charset="2"/>
              </a:rPr>
              <a:t></a:t>
            </a:r>
            <a:endParaRPr lang="zh-TW" altLang="en-US" smtClean="0"/>
          </a:p>
        </p:txBody>
      </p:sp>
      <p:pic>
        <p:nvPicPr>
          <p:cNvPr id="16388" name="Picture 4" descr="http://www.feja.org.tw/themes/liger/images/logo.gif">
            <a:hlinkClick r:id="rId2"/>
          </p:cNvPr>
          <p:cNvPicPr>
            <a:picLocks noChangeAspect="1" noChangeArrowheads="1"/>
          </p:cNvPicPr>
          <p:nvPr/>
        </p:nvPicPr>
        <p:blipFill>
          <a:blip r:embed="rId3" cstate="print"/>
          <a:srcRect/>
          <a:stretch>
            <a:fillRect/>
          </a:stretch>
        </p:blipFill>
        <p:spPr bwMode="auto">
          <a:xfrm>
            <a:off x="482600" y="4983163"/>
            <a:ext cx="2808288" cy="1358900"/>
          </a:xfrm>
          <a:prstGeom prst="rect">
            <a:avLst/>
          </a:prstGeom>
          <a:noFill/>
          <a:ln w="9525">
            <a:noFill/>
            <a:miter lim="800000"/>
            <a:headEnd/>
            <a:tailEnd/>
          </a:ln>
        </p:spPr>
      </p:pic>
      <p:sp>
        <p:nvSpPr>
          <p:cNvPr id="6" name="文字版面配置區 5"/>
          <p:cNvSpPr>
            <a:spLocks noGrp="1"/>
          </p:cNvSpPr>
          <p:nvPr>
            <p:ph type="body" idx="1"/>
          </p:nvPr>
        </p:nvSpPr>
        <p:spPr/>
        <p:txBody>
          <a:bodyPr/>
          <a:lstStyle/>
          <a:p>
            <a:endParaRPr lang="zh-TW"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7170" name="Picture 4" descr="http://www.feja.org.tw/themes/liger/images/logo.gif">
            <a:hlinkClick r:id="rId3"/>
          </p:cNvPr>
          <p:cNvPicPr>
            <a:picLocks noChangeAspect="1" noChangeArrowheads="1"/>
          </p:cNvPicPr>
          <p:nvPr/>
        </p:nvPicPr>
        <p:blipFill>
          <a:blip r:embed="rId4" cstate="print"/>
          <a:srcRect/>
          <a:stretch>
            <a:fillRect/>
          </a:stretch>
        </p:blipFill>
        <p:spPr bwMode="auto">
          <a:xfrm>
            <a:off x="0" y="6003925"/>
            <a:ext cx="1763713" cy="854075"/>
          </a:xfrm>
          <a:prstGeom prst="rect">
            <a:avLst/>
          </a:prstGeom>
          <a:noFill/>
          <a:ln w="9525">
            <a:noFill/>
            <a:miter lim="800000"/>
            <a:headEnd/>
            <a:tailEnd/>
          </a:ln>
        </p:spPr>
      </p:pic>
      <p:sp>
        <p:nvSpPr>
          <p:cNvPr id="7171" name="內容版面配置區 5"/>
          <p:cNvSpPr>
            <a:spLocks noGrp="1"/>
          </p:cNvSpPr>
          <p:nvPr>
            <p:ph sz="quarter" idx="1"/>
          </p:nvPr>
        </p:nvSpPr>
        <p:spPr>
          <a:xfrm>
            <a:off x="646212" y="2060848"/>
            <a:ext cx="8492480" cy="1296144"/>
          </a:xfrm>
        </p:spPr>
        <p:txBody>
          <a:bodyPr/>
          <a:lstStyle/>
          <a:p>
            <a:pPr lvl="0"/>
            <a:endParaRPr lang="en-US" altLang="zh-TW" dirty="0" smtClean="0">
              <a:latin typeface="+mj-ea"/>
              <a:ea typeface="+mj-ea"/>
            </a:endParaRPr>
          </a:p>
          <a:p>
            <a:pPr lvl="0"/>
            <a:endParaRPr lang="en-US" altLang="zh-TW" dirty="0" smtClean="0">
              <a:latin typeface="+mj-ea"/>
              <a:ea typeface="+mj-ea"/>
            </a:endParaRPr>
          </a:p>
          <a:p>
            <a:pPr lvl="0"/>
            <a:endParaRPr lang="en-US" altLang="zh-TW" dirty="0" smtClean="0">
              <a:latin typeface="+mj-ea"/>
              <a:ea typeface="+mj-ea"/>
            </a:endParaRPr>
          </a:p>
          <a:p>
            <a:pPr marL="0" lvl="0" indent="0">
              <a:buNone/>
            </a:pPr>
            <a:endParaRPr lang="en-US" altLang="zh-TW" dirty="0" smtClean="0">
              <a:latin typeface="+mj-ea"/>
              <a:ea typeface="+mj-ea"/>
            </a:endParaRPr>
          </a:p>
        </p:txBody>
      </p:sp>
      <p:sp>
        <p:nvSpPr>
          <p:cNvPr id="7172" name="標題 6"/>
          <p:cNvSpPr>
            <a:spLocks noGrp="1"/>
          </p:cNvSpPr>
          <p:nvPr>
            <p:ph type="title"/>
          </p:nvPr>
        </p:nvSpPr>
        <p:spPr>
          <a:xfrm>
            <a:off x="608556" y="476672"/>
            <a:ext cx="8262144" cy="1143000"/>
          </a:xfrm>
        </p:spPr>
        <p:txBody>
          <a:bodyPr/>
          <a:lstStyle/>
          <a:p>
            <a:pPr algn="ctr"/>
            <a:r>
              <a:rPr lang="zh-TW" altLang="en-US" dirty="0" smtClean="0"/>
              <a:t>活動一</a:t>
            </a:r>
            <a:r>
              <a:rPr lang="zh-TW" altLang="en-US" dirty="0" smtClean="0"/>
              <a:t>：廣告演進史</a:t>
            </a:r>
            <a:endParaRPr lang="zh-TW" altLang="en-US" dirty="0" smtClean="0"/>
          </a:p>
        </p:txBody>
      </p:sp>
      <p:sp>
        <p:nvSpPr>
          <p:cNvPr id="9" name="內容版面配置區 5"/>
          <p:cNvSpPr txBox="1">
            <a:spLocks/>
          </p:cNvSpPr>
          <p:nvPr/>
        </p:nvSpPr>
        <p:spPr bwMode="auto">
          <a:xfrm>
            <a:off x="651520" y="1772816"/>
            <a:ext cx="8492480" cy="12961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zh-TW" altLang="en-US" sz="2800" dirty="0">
                <a:latin typeface="+mj-ea"/>
                <a:ea typeface="+mj-ea"/>
              </a:rPr>
              <a:t>你在</a:t>
            </a:r>
            <a:r>
              <a:rPr lang="zh-TW" altLang="en-US" sz="2800" dirty="0" smtClean="0">
                <a:latin typeface="+mj-ea"/>
                <a:ea typeface="+mj-ea"/>
              </a:rPr>
              <a:t>哪裡看過廣告</a:t>
            </a:r>
            <a:r>
              <a:rPr lang="zh-TW" altLang="zh-TW" sz="2800" dirty="0" smtClean="0">
                <a:latin typeface="+mj-ea"/>
                <a:ea typeface="+mj-ea"/>
              </a:rPr>
              <a:t>？</a:t>
            </a:r>
            <a:endParaRPr lang="en-US" altLang="zh-TW" sz="2800" dirty="0" smtClean="0">
              <a:latin typeface="+mj-ea"/>
              <a:ea typeface="+mj-ea"/>
            </a:endParaRPr>
          </a:p>
          <a:p>
            <a:endParaRPr lang="en-US" altLang="zh-TW" sz="2800" dirty="0">
              <a:latin typeface="+mj-ea"/>
              <a:ea typeface="+mj-ea"/>
            </a:endParaRPr>
          </a:p>
          <a:p>
            <a:r>
              <a:rPr lang="zh-TW" altLang="en-US" sz="2800" dirty="0">
                <a:latin typeface="+mj-ea"/>
                <a:ea typeface="+mj-ea"/>
              </a:rPr>
              <a:t>猜猜</a:t>
            </a:r>
            <a:r>
              <a:rPr lang="zh-TW" altLang="en-US" sz="2800" dirty="0" smtClean="0">
                <a:latin typeface="+mj-ea"/>
                <a:ea typeface="+mj-ea"/>
              </a:rPr>
              <a:t>看，以下</a:t>
            </a:r>
            <a:r>
              <a:rPr lang="en-US" altLang="zh-TW" sz="2800" dirty="0" smtClean="0">
                <a:latin typeface="+mj-ea"/>
                <a:ea typeface="+mj-ea"/>
              </a:rPr>
              <a:t>6</a:t>
            </a:r>
            <a:r>
              <a:rPr lang="zh-TW" altLang="en-US" sz="2800" dirty="0" smtClean="0">
                <a:latin typeface="+mj-ea"/>
                <a:ea typeface="+mj-ea"/>
              </a:rPr>
              <a:t>種類型廣告出現的先後次序。</a:t>
            </a:r>
            <a:endParaRPr lang="en-US" altLang="zh-TW" sz="2800" dirty="0" smtClean="0">
              <a:latin typeface="+mj-ea"/>
              <a:ea typeface="+mj-ea"/>
            </a:endParaRPr>
          </a:p>
          <a:p>
            <a:endParaRPr lang="en-US" altLang="zh-TW" sz="2800" dirty="0">
              <a:latin typeface="+mj-ea"/>
              <a:ea typeface="+mj-ea"/>
            </a:endParaRPr>
          </a:p>
          <a:p>
            <a:endParaRPr lang="en-US" altLang="zh-TW" sz="2800" dirty="0" smtClean="0">
              <a:latin typeface="+mj-ea"/>
              <a:ea typeface="+mj-ea"/>
            </a:endParaRPr>
          </a:p>
          <a:p>
            <a:endParaRPr lang="en-US" altLang="zh-TW" sz="2800" dirty="0">
              <a:latin typeface="+mj-ea"/>
              <a:ea typeface="+mj-ea"/>
            </a:endParaRPr>
          </a:p>
          <a:p>
            <a:endParaRPr lang="en-US" altLang="zh-TW" sz="2800" dirty="0" smtClean="0">
              <a:latin typeface="+mj-ea"/>
              <a:ea typeface="+mj-ea"/>
            </a:endParaRPr>
          </a:p>
          <a:p>
            <a:endParaRPr lang="en-US" altLang="zh-TW" sz="800" dirty="0">
              <a:latin typeface="+mj-ea"/>
              <a:ea typeface="+mj-ea"/>
            </a:endParaRPr>
          </a:p>
          <a:p>
            <a:r>
              <a:rPr lang="zh-TW" altLang="en-US" sz="2800" dirty="0" smtClean="0">
                <a:latin typeface="+mj-ea"/>
                <a:ea typeface="+mj-ea"/>
              </a:rPr>
              <a:t>聽老師說，什麼是「行動廣告」</a:t>
            </a:r>
            <a:r>
              <a:rPr lang="zh-TW" altLang="zh-TW" sz="2800" dirty="0">
                <a:latin typeface="+mj-ea"/>
              </a:rPr>
              <a:t>？</a:t>
            </a:r>
            <a:endParaRPr lang="en-US" altLang="zh-TW" sz="2800" dirty="0">
              <a:latin typeface="+mj-ea"/>
            </a:endParaRPr>
          </a:p>
          <a:p>
            <a:endParaRPr lang="zh-TW" altLang="zh-TW" sz="2800" dirty="0">
              <a:latin typeface="+mj-ea"/>
              <a:ea typeface="+mj-ea"/>
            </a:endParaRPr>
          </a:p>
        </p:txBody>
      </p:sp>
      <p:sp>
        <p:nvSpPr>
          <p:cNvPr id="3" name="剪去並圓角化單一角落矩形 2"/>
          <p:cNvSpPr/>
          <p:nvPr/>
        </p:nvSpPr>
        <p:spPr>
          <a:xfrm>
            <a:off x="1331640" y="3603539"/>
            <a:ext cx="1368152" cy="432048"/>
          </a:xfrm>
          <a:prstGeom prst="snipRoundRect">
            <a:avLst/>
          </a:prstGeom>
          <a:solidFill>
            <a:srgbClr val="92D05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rPr>
              <a:t>實體廣告</a:t>
            </a:r>
            <a:endParaRPr lang="zh-TW" altLang="en-US" dirty="0">
              <a:solidFill>
                <a:schemeClr val="tx1"/>
              </a:solidFill>
            </a:endParaRPr>
          </a:p>
        </p:txBody>
      </p:sp>
      <p:sp>
        <p:nvSpPr>
          <p:cNvPr id="11" name="剪去並圓角化單一角落矩形 10"/>
          <p:cNvSpPr/>
          <p:nvPr/>
        </p:nvSpPr>
        <p:spPr>
          <a:xfrm>
            <a:off x="2952955" y="4035587"/>
            <a:ext cx="1368152" cy="432048"/>
          </a:xfrm>
          <a:prstGeom prst="snipRoundRect">
            <a:avLst/>
          </a:prstGeom>
          <a:solidFill>
            <a:srgbClr val="FFC00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rPr>
              <a:t>紙本廣告</a:t>
            </a:r>
            <a:endParaRPr lang="zh-TW" altLang="en-US" dirty="0">
              <a:solidFill>
                <a:schemeClr val="tx1"/>
              </a:solidFill>
            </a:endParaRPr>
          </a:p>
        </p:txBody>
      </p:sp>
      <p:sp>
        <p:nvSpPr>
          <p:cNvPr id="12" name="剪去並圓角化單一角落矩形 11"/>
          <p:cNvSpPr/>
          <p:nvPr/>
        </p:nvSpPr>
        <p:spPr>
          <a:xfrm>
            <a:off x="2322819" y="4827675"/>
            <a:ext cx="1368152" cy="432048"/>
          </a:xfrm>
          <a:prstGeom prst="snipRoundRect">
            <a:avLst/>
          </a:prstGeom>
          <a:solidFill>
            <a:schemeClr val="bg1">
              <a:lumMod val="8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rPr>
              <a:t>電視廣告</a:t>
            </a:r>
            <a:endParaRPr lang="zh-TW" altLang="en-US" dirty="0">
              <a:solidFill>
                <a:schemeClr val="tx1"/>
              </a:solidFill>
            </a:endParaRPr>
          </a:p>
        </p:txBody>
      </p:sp>
      <p:sp>
        <p:nvSpPr>
          <p:cNvPr id="13" name="剪去並圓角化單一角落矩形 12"/>
          <p:cNvSpPr/>
          <p:nvPr/>
        </p:nvSpPr>
        <p:spPr>
          <a:xfrm>
            <a:off x="4321107" y="4755667"/>
            <a:ext cx="1368152" cy="432048"/>
          </a:xfrm>
          <a:prstGeom prst="snipRoundRect">
            <a:avLst/>
          </a:prstGeom>
          <a:solidFill>
            <a:schemeClr val="accent2">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rPr>
              <a:t>廣播廣告</a:t>
            </a:r>
            <a:endParaRPr lang="zh-TW" altLang="en-US" dirty="0">
              <a:solidFill>
                <a:schemeClr val="tx1"/>
              </a:solidFill>
            </a:endParaRPr>
          </a:p>
        </p:txBody>
      </p:sp>
      <p:sp>
        <p:nvSpPr>
          <p:cNvPr id="14" name="剪去並圓角化單一角落矩形 13"/>
          <p:cNvSpPr/>
          <p:nvPr/>
        </p:nvSpPr>
        <p:spPr>
          <a:xfrm>
            <a:off x="4473507" y="3573016"/>
            <a:ext cx="1368152" cy="432048"/>
          </a:xfrm>
          <a:prstGeom prst="snipRoundRect">
            <a:avLst/>
          </a:prstGeom>
          <a:solidFill>
            <a:srgbClr val="FFFF0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rPr>
              <a:t>電腦廣告</a:t>
            </a:r>
            <a:endParaRPr lang="zh-TW" altLang="en-US" dirty="0">
              <a:solidFill>
                <a:schemeClr val="tx1"/>
              </a:solidFill>
            </a:endParaRPr>
          </a:p>
        </p:txBody>
      </p:sp>
      <p:sp>
        <p:nvSpPr>
          <p:cNvPr id="15" name="剪去並圓角化單一角落矩形 14"/>
          <p:cNvSpPr/>
          <p:nvPr/>
        </p:nvSpPr>
        <p:spPr>
          <a:xfrm>
            <a:off x="6027750" y="4208391"/>
            <a:ext cx="1784610" cy="432048"/>
          </a:xfrm>
          <a:prstGeom prst="snipRoundRect">
            <a:avLst/>
          </a:prstGeom>
          <a:solidFill>
            <a:srgbClr val="00B0F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rPr>
              <a:t>手機</a:t>
            </a:r>
            <a:r>
              <a:rPr lang="en-US" altLang="zh-TW" dirty="0" smtClean="0">
                <a:solidFill>
                  <a:schemeClr val="tx1"/>
                </a:solidFill>
              </a:rPr>
              <a:t>/</a:t>
            </a:r>
            <a:r>
              <a:rPr lang="zh-TW" altLang="en-US" dirty="0" smtClean="0">
                <a:solidFill>
                  <a:schemeClr val="tx1"/>
                </a:solidFill>
              </a:rPr>
              <a:t>平板廣告</a:t>
            </a:r>
            <a:endParaRPr lang="zh-TW" altLang="en-US"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4" descr="http://www.feja.org.tw/themes/liger/images/logo.gif">
            <a:hlinkClick r:id="rId3"/>
          </p:cNvPr>
          <p:cNvPicPr>
            <a:picLocks noChangeAspect="1" noChangeArrowheads="1"/>
          </p:cNvPicPr>
          <p:nvPr/>
        </p:nvPicPr>
        <p:blipFill>
          <a:blip r:embed="rId4" cstate="print"/>
          <a:srcRect/>
          <a:stretch>
            <a:fillRect/>
          </a:stretch>
        </p:blipFill>
        <p:spPr bwMode="auto">
          <a:xfrm>
            <a:off x="0" y="6003925"/>
            <a:ext cx="1763713" cy="854075"/>
          </a:xfrm>
          <a:prstGeom prst="rect">
            <a:avLst/>
          </a:prstGeom>
          <a:noFill/>
          <a:ln w="9525">
            <a:noFill/>
            <a:miter lim="800000"/>
            <a:headEnd/>
            <a:tailEnd/>
          </a:ln>
        </p:spPr>
      </p:pic>
      <p:sp>
        <p:nvSpPr>
          <p:cNvPr id="7171" name="內容版面配置區 5"/>
          <p:cNvSpPr>
            <a:spLocks noGrp="1"/>
          </p:cNvSpPr>
          <p:nvPr>
            <p:ph sz="quarter" idx="1"/>
          </p:nvPr>
        </p:nvSpPr>
        <p:spPr>
          <a:xfrm>
            <a:off x="467544" y="1700808"/>
            <a:ext cx="8856984" cy="1512168"/>
          </a:xfrm>
        </p:spPr>
        <p:txBody>
          <a:bodyPr/>
          <a:lstStyle/>
          <a:p>
            <a:pPr lvl="0"/>
            <a:r>
              <a:rPr lang="zh-TW" altLang="en-US" sz="2800" dirty="0" smtClean="0">
                <a:latin typeface="+mj-ea"/>
                <a:ea typeface="+mj-ea"/>
              </a:rPr>
              <a:t>請閱讀「</a:t>
            </a:r>
            <a:r>
              <a:rPr lang="zh-TW" altLang="en-US" sz="2800" dirty="0">
                <a:latin typeface="+mj-ea"/>
                <a:ea typeface="+mj-ea"/>
              </a:rPr>
              <a:t>行動廣告三原則 打動人心」該則新聞文本</a:t>
            </a:r>
            <a:endParaRPr lang="zh-TW" altLang="zh-TW" sz="2800" dirty="0">
              <a:latin typeface="+mj-ea"/>
              <a:ea typeface="+mj-ea"/>
            </a:endParaRPr>
          </a:p>
        </p:txBody>
      </p:sp>
      <p:sp>
        <p:nvSpPr>
          <p:cNvPr id="7172" name="標題 6"/>
          <p:cNvSpPr>
            <a:spLocks noGrp="1"/>
          </p:cNvSpPr>
          <p:nvPr>
            <p:ph type="title"/>
          </p:nvPr>
        </p:nvSpPr>
        <p:spPr>
          <a:xfrm>
            <a:off x="971550" y="476250"/>
            <a:ext cx="7772400" cy="1143000"/>
          </a:xfrm>
        </p:spPr>
        <p:txBody>
          <a:bodyPr/>
          <a:lstStyle/>
          <a:p>
            <a:pPr algn="ctr"/>
            <a:r>
              <a:rPr lang="zh-TW" altLang="en-US" dirty="0" smtClean="0"/>
              <a:t>活動二：新聞怎麼說</a:t>
            </a:r>
          </a:p>
        </p:txBody>
      </p:sp>
      <p:sp>
        <p:nvSpPr>
          <p:cNvPr id="8" name="文字方塊 7"/>
          <p:cNvSpPr txBox="1"/>
          <p:nvPr/>
        </p:nvSpPr>
        <p:spPr>
          <a:xfrm>
            <a:off x="4375036" y="6246296"/>
            <a:ext cx="4464496" cy="369332"/>
          </a:xfrm>
          <a:prstGeom prst="rect">
            <a:avLst/>
          </a:prstGeom>
          <a:noFill/>
        </p:spPr>
        <p:txBody>
          <a:bodyPr wrap="square" rtlCol="0">
            <a:spAutoFit/>
          </a:bodyPr>
          <a:lstStyle/>
          <a:p>
            <a:r>
              <a:rPr lang="zh-TW" altLang="en-US" dirty="0" smtClean="0">
                <a:latin typeface="+mj-ea"/>
                <a:ea typeface="+mj-ea"/>
              </a:rPr>
              <a:t>圖片</a:t>
            </a:r>
            <a:r>
              <a:rPr lang="zh-TW" altLang="en-US" dirty="0" smtClean="0">
                <a:latin typeface="+mj-ea"/>
                <a:ea typeface="+mj-ea"/>
              </a:rPr>
              <a:t>來源</a:t>
            </a:r>
            <a:r>
              <a:rPr lang="en-US" altLang="zh-TW" sz="800" u="sng" dirty="0"/>
              <a:t>http://udn.com/news/story/7244/1591628</a:t>
            </a:r>
            <a:r>
              <a:rPr lang="en-US" altLang="zh-TW" sz="800" dirty="0" smtClean="0">
                <a:latin typeface="Times New Roman" pitchFamily="18" charset="0"/>
                <a:cs typeface="Times New Roman" pitchFamily="18" charset="0"/>
                <a:hlinkClick r:id="rId5"/>
              </a:rPr>
              <a:t>/</a:t>
            </a:r>
            <a:endParaRPr lang="zh-TW" altLang="en-US" sz="800" dirty="0">
              <a:latin typeface="Times New Roman" pitchFamily="18" charset="0"/>
              <a:cs typeface="Times New Roman" pitchFamily="18" charset="0"/>
            </a:endParaRPr>
          </a:p>
        </p:txBody>
      </p:sp>
      <p:pic>
        <p:nvPicPr>
          <p:cNvPr id="2050" name="Picture 2" descr="老師"/>
          <p:cNvPicPr>
            <a:picLocks noChangeAspect="1" noChangeArrowheads="1"/>
          </p:cNvPicPr>
          <p:nvPr/>
        </p:nvPicPr>
        <p:blipFill>
          <a:blip r:embed="rId6">
            <a:extLst>
              <a:ext uri="{28A0092B-C50C-407E-A947-70E740481C1C}">
                <a14:useLocalDpi xmlns:a14="http://schemas.microsoft.com/office/drawing/2010/main"/>
              </a:ext>
            </a:extLst>
          </a:blip>
          <a:srcRect/>
          <a:stretch>
            <a:fillRect/>
          </a:stretch>
        </p:blipFill>
        <p:spPr bwMode="auto">
          <a:xfrm>
            <a:off x="11700792" y="1822345"/>
            <a:ext cx="1828800" cy="18288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23105" y="2341248"/>
            <a:ext cx="5103862" cy="3905048"/>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 descr="http://www.feja.org.tw/themes/liger/images/logo.gif">
            <a:hlinkClick r:id="rId3"/>
          </p:cNvPr>
          <p:cNvPicPr>
            <a:picLocks noChangeAspect="1" noChangeArrowheads="1"/>
          </p:cNvPicPr>
          <p:nvPr/>
        </p:nvPicPr>
        <p:blipFill>
          <a:blip r:embed="rId4" cstate="print"/>
          <a:srcRect/>
          <a:stretch>
            <a:fillRect/>
          </a:stretch>
        </p:blipFill>
        <p:spPr bwMode="auto">
          <a:xfrm>
            <a:off x="0" y="6003925"/>
            <a:ext cx="1763713" cy="854075"/>
          </a:xfrm>
          <a:prstGeom prst="rect">
            <a:avLst/>
          </a:prstGeom>
          <a:noFill/>
          <a:ln w="9525">
            <a:noFill/>
            <a:miter lim="800000"/>
            <a:headEnd/>
            <a:tailEnd/>
          </a:ln>
        </p:spPr>
      </p:pic>
      <p:sp>
        <p:nvSpPr>
          <p:cNvPr id="9219" name="標題 6"/>
          <p:cNvSpPr>
            <a:spLocks noGrp="1"/>
          </p:cNvSpPr>
          <p:nvPr>
            <p:ph type="title"/>
          </p:nvPr>
        </p:nvSpPr>
        <p:spPr>
          <a:xfrm>
            <a:off x="971550" y="476250"/>
            <a:ext cx="7772400" cy="1143000"/>
          </a:xfrm>
        </p:spPr>
        <p:txBody>
          <a:bodyPr/>
          <a:lstStyle/>
          <a:p>
            <a:pPr algn="ctr"/>
            <a:r>
              <a:rPr lang="zh-TW" altLang="en-US" dirty="0" smtClean="0">
                <a:latin typeface="+mj-ea"/>
              </a:rPr>
              <a:t>活動二</a:t>
            </a:r>
            <a:r>
              <a:rPr lang="zh-TW" altLang="en-US" dirty="0">
                <a:latin typeface="+mj-ea"/>
              </a:rPr>
              <a:t>：新聞怎麼說</a:t>
            </a:r>
            <a:endParaRPr lang="zh-TW" altLang="en-US" dirty="0" smtClean="0">
              <a:latin typeface="+mj-ea"/>
            </a:endParaRPr>
          </a:p>
        </p:txBody>
      </p:sp>
      <p:sp>
        <p:nvSpPr>
          <p:cNvPr id="15" name="內容版面配置區 5"/>
          <p:cNvSpPr>
            <a:spLocks noGrp="1"/>
          </p:cNvSpPr>
          <p:nvPr>
            <p:ph sz="quarter" idx="1"/>
          </p:nvPr>
        </p:nvSpPr>
        <p:spPr>
          <a:xfrm>
            <a:off x="1115616" y="1844824"/>
            <a:ext cx="7772400" cy="1512888"/>
          </a:xfrm>
        </p:spPr>
        <p:txBody>
          <a:bodyPr/>
          <a:lstStyle/>
          <a:p>
            <a:pPr lvl="0">
              <a:buNone/>
            </a:pPr>
            <a:r>
              <a:rPr lang="zh-TW" altLang="en-US" sz="2800" dirty="0" smtClean="0">
                <a:latin typeface="+mj-ea"/>
                <a:ea typeface="+mj-ea"/>
              </a:rPr>
              <a:t>新聞大解析</a:t>
            </a:r>
            <a:endParaRPr lang="en-US" altLang="zh-TW" sz="2800" dirty="0" smtClean="0">
              <a:latin typeface="+mj-ea"/>
              <a:ea typeface="+mj-ea"/>
            </a:endParaRPr>
          </a:p>
          <a:p>
            <a:pPr lvl="0"/>
            <a:r>
              <a:rPr lang="en-US" altLang="zh-TW" sz="2800" dirty="0" smtClean="0">
                <a:latin typeface="+mj-ea"/>
                <a:ea typeface="+mj-ea"/>
              </a:rPr>
              <a:t>Who—</a:t>
            </a:r>
            <a:r>
              <a:rPr lang="zh-TW" altLang="zh-TW" sz="2800" dirty="0" smtClean="0">
                <a:latin typeface="+mj-ea"/>
                <a:ea typeface="+mj-ea"/>
              </a:rPr>
              <a:t>這則新聞</a:t>
            </a:r>
            <a:r>
              <a:rPr lang="zh-TW" altLang="zh-TW" sz="2800" dirty="0">
                <a:latin typeface="+mj-ea"/>
                <a:ea typeface="+mj-ea"/>
              </a:rPr>
              <a:t>主角是誰</a:t>
            </a:r>
            <a:r>
              <a:rPr lang="zh-TW" altLang="zh-TW" sz="2800" dirty="0" smtClean="0">
                <a:latin typeface="+mj-ea"/>
                <a:ea typeface="+mj-ea"/>
              </a:rPr>
              <a:t>？</a:t>
            </a:r>
            <a:endParaRPr lang="zh-TW" altLang="zh-TW" dirty="0" smtClean="0">
              <a:latin typeface="+mj-ea"/>
              <a:ea typeface="+mj-ea"/>
            </a:endParaRPr>
          </a:p>
          <a:p>
            <a:pPr lvl="0"/>
            <a:r>
              <a:rPr lang="en-US" altLang="zh-TW" sz="2800" dirty="0" smtClean="0">
                <a:latin typeface="+mj-ea"/>
                <a:ea typeface="+mj-ea"/>
              </a:rPr>
              <a:t>What—</a:t>
            </a:r>
            <a:r>
              <a:rPr lang="zh-TW" altLang="en-US" sz="2800" dirty="0">
                <a:latin typeface="+mj-ea"/>
                <a:ea typeface="+mj-ea"/>
              </a:rPr>
              <a:t>發生了</a:t>
            </a:r>
            <a:r>
              <a:rPr lang="zh-TW" altLang="zh-TW" sz="2800" dirty="0" smtClean="0">
                <a:latin typeface="+mj-ea"/>
                <a:ea typeface="+mj-ea"/>
              </a:rPr>
              <a:t>什麼</a:t>
            </a:r>
            <a:r>
              <a:rPr lang="zh-TW" altLang="en-US" sz="2800" dirty="0" smtClean="0">
                <a:latin typeface="+mj-ea"/>
                <a:ea typeface="+mj-ea"/>
              </a:rPr>
              <a:t>事情</a:t>
            </a:r>
            <a:r>
              <a:rPr lang="zh-TW" altLang="zh-TW" sz="2800" dirty="0" smtClean="0">
                <a:latin typeface="+mj-ea"/>
                <a:ea typeface="+mj-ea"/>
              </a:rPr>
              <a:t>？</a:t>
            </a:r>
            <a:endParaRPr lang="en-US" altLang="zh-TW" sz="2800" dirty="0" smtClean="0">
              <a:latin typeface="+mj-ea"/>
              <a:ea typeface="+mj-ea"/>
            </a:endParaRPr>
          </a:p>
          <a:p>
            <a:pPr lvl="0"/>
            <a:r>
              <a:rPr lang="en-US" altLang="zh-TW" sz="2800" dirty="0" smtClean="0">
                <a:latin typeface="+mj-ea"/>
                <a:ea typeface="+mj-ea"/>
              </a:rPr>
              <a:t>When—</a:t>
            </a:r>
            <a:r>
              <a:rPr lang="zh-TW" altLang="zh-TW" sz="2800" dirty="0" smtClean="0">
                <a:latin typeface="+mj-ea"/>
                <a:ea typeface="+mj-ea"/>
              </a:rPr>
              <a:t>新聞什麼時候發生的？</a:t>
            </a:r>
            <a:endParaRPr lang="en-US" altLang="zh-TW" sz="2800" dirty="0" smtClean="0">
              <a:latin typeface="+mj-ea"/>
              <a:ea typeface="+mj-ea"/>
            </a:endParaRPr>
          </a:p>
          <a:p>
            <a:pPr lvl="0"/>
            <a:r>
              <a:rPr lang="en-US" altLang="zh-TW" sz="2800" dirty="0" smtClean="0">
                <a:latin typeface="+mj-ea"/>
                <a:ea typeface="+mj-ea"/>
              </a:rPr>
              <a:t>Where—</a:t>
            </a:r>
            <a:r>
              <a:rPr lang="zh-TW" altLang="zh-TW" sz="2800" dirty="0" smtClean="0">
                <a:latin typeface="+mj-ea"/>
                <a:ea typeface="+mj-ea"/>
              </a:rPr>
              <a:t>在哪裡發生的？</a:t>
            </a:r>
            <a:endParaRPr lang="en-US" altLang="zh-TW" sz="2800" dirty="0" smtClean="0">
              <a:latin typeface="+mj-ea"/>
              <a:ea typeface="+mj-ea"/>
            </a:endParaRPr>
          </a:p>
          <a:p>
            <a:pPr lvl="0"/>
            <a:r>
              <a:rPr lang="en-US" altLang="zh-TW" sz="2800" dirty="0" smtClean="0">
                <a:latin typeface="+mj-ea"/>
                <a:ea typeface="+mj-ea"/>
              </a:rPr>
              <a:t>Why—</a:t>
            </a:r>
            <a:r>
              <a:rPr lang="zh-TW" altLang="zh-TW" sz="2800" dirty="0" smtClean="0">
                <a:latin typeface="+mj-ea"/>
                <a:ea typeface="+mj-ea"/>
              </a:rPr>
              <a:t>造成事件的原因為何？</a:t>
            </a:r>
            <a:endParaRPr lang="en-US" altLang="zh-TW" sz="2800" dirty="0" smtClean="0">
              <a:latin typeface="+mj-ea"/>
              <a:ea typeface="+mj-ea"/>
            </a:endParaRPr>
          </a:p>
          <a:p>
            <a:pPr lvl="0"/>
            <a:r>
              <a:rPr lang="en-US" altLang="zh-TW" sz="2800" dirty="0" smtClean="0">
                <a:latin typeface="+mj-ea"/>
                <a:ea typeface="+mj-ea"/>
              </a:rPr>
              <a:t>How—</a:t>
            </a:r>
            <a:r>
              <a:rPr lang="zh-TW" altLang="en-US" sz="2800" dirty="0" smtClean="0">
                <a:latin typeface="+mj-ea"/>
                <a:ea typeface="+mj-ea"/>
              </a:rPr>
              <a:t>產生怎樣的效益</a:t>
            </a:r>
            <a:r>
              <a:rPr lang="zh-TW" altLang="zh-TW" sz="2800" dirty="0" smtClean="0">
                <a:latin typeface="+mj-ea"/>
                <a:ea typeface="+mj-ea"/>
              </a:rPr>
              <a:t>？</a:t>
            </a:r>
            <a:endParaRPr lang="zh-TW" altLang="zh-TW" dirty="0">
              <a:latin typeface="+mj-ea"/>
              <a:ea typeface="+mj-ea"/>
            </a:endParaRPr>
          </a:p>
        </p:txBody>
      </p:sp>
      <p:pic>
        <p:nvPicPr>
          <p:cNvPr id="7" name="Picture 28" descr="檢視詳細資料"/>
          <p:cNvPicPr>
            <a:picLocks noChangeAspect="1" noChangeArrowheads="1"/>
          </p:cNvPicPr>
          <p:nvPr/>
        </p:nvPicPr>
        <p:blipFill>
          <a:blip r:embed="rId5" cstate="email"/>
          <a:srcRect/>
          <a:stretch>
            <a:fillRect/>
          </a:stretch>
        </p:blipFill>
        <p:spPr bwMode="auto">
          <a:xfrm rot="595812">
            <a:off x="6876256" y="4581712"/>
            <a:ext cx="1828800" cy="18288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4" descr="http://www.feja.org.tw/themes/liger/images/logo.gif">
            <a:hlinkClick r:id="rId3"/>
          </p:cNvPr>
          <p:cNvPicPr>
            <a:picLocks noChangeAspect="1" noChangeArrowheads="1"/>
          </p:cNvPicPr>
          <p:nvPr/>
        </p:nvPicPr>
        <p:blipFill>
          <a:blip r:embed="rId4" cstate="print"/>
          <a:srcRect/>
          <a:stretch>
            <a:fillRect/>
          </a:stretch>
        </p:blipFill>
        <p:spPr bwMode="auto">
          <a:xfrm>
            <a:off x="0" y="6003925"/>
            <a:ext cx="1763713" cy="854075"/>
          </a:xfrm>
          <a:prstGeom prst="rect">
            <a:avLst/>
          </a:prstGeom>
          <a:noFill/>
          <a:ln w="9525">
            <a:noFill/>
            <a:miter lim="800000"/>
            <a:headEnd/>
            <a:tailEnd/>
          </a:ln>
        </p:spPr>
      </p:pic>
      <p:sp>
        <p:nvSpPr>
          <p:cNvPr id="11267" name="標題 6"/>
          <p:cNvSpPr>
            <a:spLocks noGrp="1"/>
          </p:cNvSpPr>
          <p:nvPr>
            <p:ph type="title"/>
          </p:nvPr>
        </p:nvSpPr>
        <p:spPr>
          <a:xfrm>
            <a:off x="888550" y="260648"/>
            <a:ext cx="7772400" cy="1143000"/>
          </a:xfrm>
        </p:spPr>
        <p:txBody>
          <a:bodyPr/>
          <a:lstStyle/>
          <a:p>
            <a:pPr algn="ctr"/>
            <a:r>
              <a:rPr lang="zh-TW" altLang="en-US" dirty="0" smtClean="0"/>
              <a:t>活動二</a:t>
            </a:r>
            <a:r>
              <a:rPr lang="zh-TW" altLang="en-US" dirty="0"/>
              <a:t>：新聞怎麼說</a:t>
            </a:r>
            <a:endParaRPr lang="zh-TW" altLang="en-US" dirty="0" smtClean="0"/>
          </a:p>
        </p:txBody>
      </p:sp>
      <p:sp>
        <p:nvSpPr>
          <p:cNvPr id="5" name="內容版面配置區 4"/>
          <p:cNvSpPr>
            <a:spLocks noGrp="1"/>
          </p:cNvSpPr>
          <p:nvPr>
            <p:ph sz="quarter" idx="1"/>
          </p:nvPr>
        </p:nvSpPr>
        <p:spPr>
          <a:xfrm>
            <a:off x="784001" y="1556792"/>
            <a:ext cx="7848872" cy="3600400"/>
          </a:xfrm>
        </p:spPr>
        <p:txBody>
          <a:bodyPr/>
          <a:lstStyle/>
          <a:p>
            <a:pPr>
              <a:defRPr/>
            </a:pPr>
            <a:r>
              <a:rPr lang="zh-TW" altLang="en-US" sz="2800" dirty="0" smtClean="0">
                <a:latin typeface="+mj-ea"/>
                <a:ea typeface="+mj-ea"/>
              </a:rPr>
              <a:t>打開</a:t>
            </a:r>
            <a:r>
              <a:rPr lang="zh-TW" altLang="en-US" sz="2800" dirty="0">
                <a:latin typeface="+mj-ea"/>
                <a:ea typeface="+mj-ea"/>
              </a:rPr>
              <a:t>智慧型手機上的新聞</a:t>
            </a:r>
            <a:r>
              <a:rPr lang="en-US" altLang="zh-TW" sz="2800" dirty="0">
                <a:latin typeface="+mj-ea"/>
                <a:ea typeface="+mj-ea"/>
              </a:rPr>
              <a:t>App</a:t>
            </a:r>
            <a:r>
              <a:rPr lang="zh-TW" altLang="en-US" sz="2800" dirty="0" smtClean="0">
                <a:latin typeface="+mj-ea"/>
                <a:ea typeface="+mj-ea"/>
              </a:rPr>
              <a:t>，看到</a:t>
            </a:r>
            <a:r>
              <a:rPr lang="zh-TW" altLang="en-US" sz="2800" dirty="0">
                <a:latin typeface="+mj-ea"/>
                <a:ea typeface="+mj-ea"/>
              </a:rPr>
              <a:t>的不是新聞，而是一個平面廣告或是一個廣告影片，你會怎麼做？並說說</a:t>
            </a:r>
            <a:r>
              <a:rPr lang="zh-TW" altLang="en-US" sz="2800" dirty="0" smtClean="0">
                <a:latin typeface="+mj-ea"/>
                <a:ea typeface="+mj-ea"/>
              </a:rPr>
              <a:t>看這樣做的原因</a:t>
            </a:r>
            <a:r>
              <a:rPr lang="zh-TW" altLang="en-US" sz="2800" dirty="0">
                <a:latin typeface="+mj-ea"/>
                <a:ea typeface="+mj-ea"/>
              </a:rPr>
              <a:t>？</a:t>
            </a:r>
            <a:r>
              <a:rPr lang="zh-TW" altLang="en-US" sz="2800" dirty="0" smtClean="0">
                <a:latin typeface="+mj-ea"/>
                <a:ea typeface="+mj-ea"/>
              </a:rPr>
              <a:t> </a:t>
            </a:r>
            <a:endParaRPr lang="en-US" altLang="zh-TW" sz="2800" dirty="0">
              <a:latin typeface="+mj-ea"/>
              <a:ea typeface="+mj-ea"/>
            </a:endParaRPr>
          </a:p>
          <a:p>
            <a:endParaRPr lang="zh-TW" altLang="zh-TW" sz="2800" dirty="0">
              <a:latin typeface="+mj-ea"/>
              <a:ea typeface="+mj-ea"/>
            </a:endParaRPr>
          </a:p>
          <a:p>
            <a:pPr>
              <a:defRPr/>
            </a:pPr>
            <a:endParaRPr lang="zh-TW" altLang="zh-TW" sz="2000" dirty="0" smtClean="0"/>
          </a:p>
          <a:p>
            <a:pPr>
              <a:defRPr/>
            </a:pPr>
            <a:endParaRPr lang="zh-TW" altLang="zh-TW" sz="2000" dirty="0" smtClean="0"/>
          </a:p>
          <a:p>
            <a:pPr>
              <a:buFont typeface="Wingdings 2" pitchFamily="18" charset="2"/>
              <a:buNone/>
              <a:defRPr/>
            </a:pPr>
            <a:endParaRPr lang="en-US" altLang="zh-TW" sz="2000" dirty="0" smtClean="0">
              <a:latin typeface="+mj-ea"/>
              <a:ea typeface="+mj-ea"/>
            </a:endParaRPr>
          </a:p>
          <a:p>
            <a:pPr>
              <a:buFont typeface="Wingdings 2" pitchFamily="18" charset="2"/>
              <a:buNone/>
              <a:defRPr/>
            </a:pPr>
            <a:endParaRPr lang="en-US" altLang="zh-TW" sz="2000" dirty="0" smtClean="0">
              <a:latin typeface="+mj-ea"/>
              <a:ea typeface="+mj-ea"/>
            </a:endParaRPr>
          </a:p>
          <a:p>
            <a:pPr>
              <a:defRPr/>
            </a:pPr>
            <a:endParaRPr lang="en-US" altLang="zh-TW" sz="2000" dirty="0" smtClean="0">
              <a:latin typeface="+mj-ea"/>
              <a:ea typeface="+mj-ea"/>
            </a:endParaRPr>
          </a:p>
          <a:p>
            <a:pPr>
              <a:defRPr/>
            </a:pPr>
            <a:endParaRPr lang="zh-TW" altLang="en-US" sz="2000" dirty="0">
              <a:latin typeface="+mj-ea"/>
              <a:ea typeface="+mj-ea"/>
            </a:endParaRPr>
          </a:p>
        </p:txBody>
      </p:sp>
      <p:sp>
        <p:nvSpPr>
          <p:cNvPr id="8" name="文字方塊 7"/>
          <p:cNvSpPr txBox="1"/>
          <p:nvPr/>
        </p:nvSpPr>
        <p:spPr>
          <a:xfrm>
            <a:off x="4679504" y="5985789"/>
            <a:ext cx="4464496" cy="738664"/>
          </a:xfrm>
          <a:prstGeom prst="rect">
            <a:avLst/>
          </a:prstGeom>
          <a:noFill/>
        </p:spPr>
        <p:txBody>
          <a:bodyPr wrap="square" rtlCol="0">
            <a:spAutoFit/>
          </a:bodyPr>
          <a:lstStyle/>
          <a:p>
            <a:r>
              <a:rPr lang="zh-TW" altLang="en-US" dirty="0" smtClean="0">
                <a:latin typeface="+mj-ea"/>
                <a:ea typeface="+mj-ea"/>
              </a:rPr>
              <a:t>圖片</a:t>
            </a:r>
            <a:r>
              <a:rPr lang="zh-TW" altLang="en-US" dirty="0" smtClean="0">
                <a:latin typeface="+mj-ea"/>
                <a:ea typeface="+mj-ea"/>
              </a:rPr>
              <a:t>來源</a:t>
            </a:r>
            <a:endParaRPr lang="en-US" altLang="zh-TW" dirty="0" smtClean="0">
              <a:latin typeface="+mj-ea"/>
              <a:ea typeface="+mj-ea"/>
            </a:endParaRPr>
          </a:p>
          <a:p>
            <a:r>
              <a:rPr lang="en-US" altLang="zh-TW" sz="800" u="sng" dirty="0"/>
              <a:t>http://udn.com/news/story/5/2140871</a:t>
            </a:r>
          </a:p>
          <a:p>
            <a:r>
              <a:rPr lang="en-US" altLang="zh-TW" sz="800" u="sng" dirty="0" smtClean="0"/>
              <a:t>http</a:t>
            </a:r>
            <a:r>
              <a:rPr lang="en-US" altLang="zh-TW" sz="800" u="sng" dirty="0"/>
              <a:t>://m.appledaily.com.tw/actionnews/appledaily/sub/20161201/1001304</a:t>
            </a:r>
            <a:r>
              <a:rPr lang="en-US" altLang="zh-TW" sz="800" u="sng" dirty="0" smtClean="0"/>
              <a:t>/</a:t>
            </a:r>
            <a:endParaRPr lang="zh-TW" altLang="zh-TW" sz="800" dirty="0"/>
          </a:p>
          <a:p>
            <a:endParaRPr lang="zh-TW" altLang="en-US" sz="800" dirty="0">
              <a:latin typeface="Times New Roman" pitchFamily="18" charset="0"/>
              <a:cs typeface="Times New Roman" pitchFamily="18" charset="0"/>
            </a:endParaRPr>
          </a:p>
        </p:txBody>
      </p:sp>
      <p:pic>
        <p:nvPicPr>
          <p:cNvPr id="2050" name="Picture 2" descr="C:\Users\GraceMao\Desktop\146005.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1619672" y="3222924"/>
            <a:ext cx="1355875" cy="2409503"/>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GraceMao\Desktop\146007.jp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flipH="1">
            <a:off x="3635896" y="2971275"/>
            <a:ext cx="1666966" cy="2912800"/>
          </a:xfrm>
          <a:prstGeom prst="rect">
            <a:avLst/>
          </a:prstGeom>
          <a:noFill/>
          <a:extLst>
            <a:ext uri="{909E8E84-426E-40DD-AFC4-6F175D3DCCD1}">
              <a14:hiddenFill xmlns:a14="http://schemas.microsoft.com/office/drawing/2010/main">
                <a:solidFill>
                  <a:srgbClr val="FFFFFF"/>
                </a:solidFill>
              </a14:hiddenFill>
            </a:ext>
          </a:extLst>
        </p:spPr>
      </p:pic>
      <p:sp>
        <p:nvSpPr>
          <p:cNvPr id="2" name="燕尾形向右箭號 1"/>
          <p:cNvSpPr/>
          <p:nvPr/>
        </p:nvSpPr>
        <p:spPr>
          <a:xfrm>
            <a:off x="4860032" y="3743599"/>
            <a:ext cx="2592288" cy="1368152"/>
          </a:xfrm>
          <a:prstGeom prst="notchedRightArrow">
            <a:avLst/>
          </a:prstGeom>
          <a:solidFill>
            <a:srgbClr val="FFFF00"/>
          </a:solidFill>
          <a:ln>
            <a:noFill/>
          </a:ln>
          <a:effectLst>
            <a:outerShdw blurRad="149987" dist="250190" dir="8460000" algn="ctr">
              <a:srgbClr val="000000">
                <a:alpha val="28000"/>
              </a:srgbClr>
            </a:outerShdw>
          </a:effectLst>
          <a:scene3d>
            <a:camera prst="perspectiveBelow"/>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smtClean="0">
                <a:solidFill>
                  <a:schemeClr val="tx1"/>
                </a:solidFill>
                <a:effectLst>
                  <a:outerShdw blurRad="38100" dist="38100" dir="2700000" algn="tl">
                    <a:srgbClr val="000000">
                      <a:alpha val="43137"/>
                    </a:srgbClr>
                  </a:outerShdw>
                </a:effectLst>
                <a:latin typeface="+mj-ea"/>
                <a:ea typeface="+mj-ea"/>
              </a:rPr>
              <a:t>你會怎麼做</a:t>
            </a:r>
            <a:r>
              <a:rPr lang="en-US" altLang="zh-TW" b="1" dirty="0" smtClean="0">
                <a:solidFill>
                  <a:schemeClr val="tx1"/>
                </a:solidFill>
                <a:effectLst>
                  <a:outerShdw blurRad="38100" dist="38100" dir="2700000" algn="tl">
                    <a:srgbClr val="000000">
                      <a:alpha val="43137"/>
                    </a:srgbClr>
                  </a:outerShdw>
                </a:effectLst>
                <a:latin typeface="+mj-ea"/>
                <a:ea typeface="+mj-ea"/>
              </a:rPr>
              <a:t>?</a:t>
            </a:r>
            <a:endParaRPr lang="zh-TW" altLang="en-US" b="1" dirty="0">
              <a:solidFill>
                <a:schemeClr val="tx1"/>
              </a:solidFill>
              <a:effectLst>
                <a:outerShdw blurRad="38100" dist="38100" dir="2700000" algn="tl">
                  <a:srgbClr val="000000">
                    <a:alpha val="43137"/>
                  </a:srgbClr>
                </a:outerShdw>
              </a:effectLst>
              <a:latin typeface="+mj-ea"/>
              <a:ea typeface="+mj-ea"/>
            </a:endParaRPr>
          </a:p>
        </p:txBody>
      </p:sp>
      <p:sp>
        <p:nvSpPr>
          <p:cNvPr id="3" name="文字方塊 2"/>
          <p:cNvSpPr txBox="1"/>
          <p:nvPr/>
        </p:nvSpPr>
        <p:spPr>
          <a:xfrm>
            <a:off x="7495496" y="3356992"/>
            <a:ext cx="1324976" cy="1938992"/>
          </a:xfrm>
          <a:prstGeom prst="rect">
            <a:avLst/>
          </a:prstGeom>
          <a:noFill/>
        </p:spPr>
        <p:txBody>
          <a:bodyPr wrap="square" rtlCol="0">
            <a:spAutoFit/>
          </a:bodyPr>
          <a:lstStyle/>
          <a:p>
            <a:r>
              <a:rPr lang="en-US" altLang="zh-TW" sz="12000" b="1" dirty="0" smtClean="0">
                <a:solidFill>
                  <a:srgbClr val="C00000"/>
                </a:solidFill>
                <a:effectLst>
                  <a:outerShdw blurRad="38100" dist="38100" dir="2700000" algn="tl">
                    <a:srgbClr val="000000">
                      <a:alpha val="43137"/>
                    </a:srgbClr>
                  </a:outerShdw>
                </a:effectLst>
              </a:rPr>
              <a:t>?</a:t>
            </a:r>
            <a:endParaRPr lang="zh-TW" altLang="en-US" sz="12000" b="1" dirty="0">
              <a:solidFill>
                <a:srgbClr val="C0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descr="http://www.feja.org.tw/themes/liger/images/logo.gif">
            <a:hlinkClick r:id="rId3"/>
          </p:cNvPr>
          <p:cNvPicPr>
            <a:picLocks noChangeAspect="1" noChangeArrowheads="1"/>
          </p:cNvPicPr>
          <p:nvPr/>
        </p:nvPicPr>
        <p:blipFill>
          <a:blip r:embed="rId4" cstate="print"/>
          <a:srcRect/>
          <a:stretch>
            <a:fillRect/>
          </a:stretch>
        </p:blipFill>
        <p:spPr bwMode="auto">
          <a:xfrm>
            <a:off x="0" y="6003925"/>
            <a:ext cx="1763713" cy="854075"/>
          </a:xfrm>
          <a:prstGeom prst="rect">
            <a:avLst/>
          </a:prstGeom>
          <a:noFill/>
          <a:ln w="9525">
            <a:noFill/>
            <a:miter lim="800000"/>
            <a:headEnd/>
            <a:tailEnd/>
          </a:ln>
        </p:spPr>
      </p:pic>
      <p:sp>
        <p:nvSpPr>
          <p:cNvPr id="12291" name="標題 6"/>
          <p:cNvSpPr>
            <a:spLocks noGrp="1"/>
          </p:cNvSpPr>
          <p:nvPr>
            <p:ph type="title"/>
          </p:nvPr>
        </p:nvSpPr>
        <p:spPr>
          <a:xfrm>
            <a:off x="971550" y="476250"/>
            <a:ext cx="7772400" cy="1143000"/>
          </a:xfrm>
        </p:spPr>
        <p:txBody>
          <a:bodyPr/>
          <a:lstStyle/>
          <a:p>
            <a:pPr algn="ctr"/>
            <a:r>
              <a:rPr lang="zh-TW" altLang="en-US" dirty="0" smtClean="0"/>
              <a:t>活動二</a:t>
            </a:r>
            <a:r>
              <a:rPr lang="zh-TW" altLang="en-US" dirty="0"/>
              <a:t>：新聞怎麼說</a:t>
            </a:r>
            <a:endParaRPr lang="zh-TW" altLang="en-US" dirty="0" smtClean="0"/>
          </a:p>
        </p:txBody>
      </p:sp>
      <p:sp>
        <p:nvSpPr>
          <p:cNvPr id="5" name="內容版面配置區 4"/>
          <p:cNvSpPr>
            <a:spLocks noGrp="1"/>
          </p:cNvSpPr>
          <p:nvPr>
            <p:ph sz="quarter" idx="1"/>
          </p:nvPr>
        </p:nvSpPr>
        <p:spPr>
          <a:xfrm>
            <a:off x="813360" y="1700808"/>
            <a:ext cx="7704856" cy="576064"/>
          </a:xfrm>
        </p:spPr>
        <p:txBody>
          <a:bodyPr/>
          <a:lstStyle/>
          <a:p>
            <a:r>
              <a:rPr lang="zh-TW" altLang="en-US" sz="2800" dirty="0">
                <a:latin typeface="+mj-ea"/>
                <a:ea typeface="+mj-ea"/>
              </a:rPr>
              <a:t>同一則廣告如果用「智慧手機」、「平板及筆記型電腦」、「桌上型電腦」、「電視」等不同載具觀看，分別有百分之幾的人會把廣告看完</a:t>
            </a:r>
            <a:r>
              <a:rPr lang="zh-TW" altLang="en-US" sz="2800" dirty="0" smtClean="0">
                <a:latin typeface="+mj-ea"/>
                <a:ea typeface="+mj-ea"/>
              </a:rPr>
              <a:t>？</a:t>
            </a:r>
            <a:endParaRPr lang="en-US" altLang="zh-TW" sz="2800" dirty="0" smtClean="0">
              <a:latin typeface="+mj-ea"/>
              <a:ea typeface="+mj-ea"/>
            </a:endParaRPr>
          </a:p>
          <a:p>
            <a:endParaRPr lang="en-US" altLang="zh-TW" sz="2800" dirty="0">
              <a:latin typeface="+mj-ea"/>
              <a:ea typeface="+mj-ea"/>
            </a:endParaRPr>
          </a:p>
          <a:p>
            <a:r>
              <a:rPr lang="zh-TW" altLang="en-US" sz="2800" dirty="0">
                <a:latin typeface="+mj-ea"/>
                <a:ea typeface="+mj-ea"/>
              </a:rPr>
              <a:t>如果將同一則電視廣告直接搬到智慧手機播放，廣告效果會怎麼</a:t>
            </a:r>
            <a:r>
              <a:rPr lang="zh-TW" altLang="en-US" sz="2800" dirty="0" smtClean="0">
                <a:latin typeface="+mj-ea"/>
                <a:ea typeface="+mj-ea"/>
              </a:rPr>
              <a:t>變化</a:t>
            </a:r>
            <a:r>
              <a:rPr lang="zh-TW" altLang="en-US" sz="2800" dirty="0">
                <a:latin typeface="+mj-ea"/>
              </a:rPr>
              <a:t>？</a:t>
            </a:r>
            <a:endParaRPr lang="en-US" altLang="zh-TW" sz="2800" dirty="0">
              <a:latin typeface="+mj-ea"/>
            </a:endParaRPr>
          </a:p>
          <a:p>
            <a:endParaRPr lang="en-US" altLang="zh-TW" sz="2800" dirty="0" smtClean="0">
              <a:latin typeface="+mj-ea"/>
              <a:ea typeface="+mj-ea"/>
            </a:endParaRPr>
          </a:p>
          <a:p>
            <a:pPr marL="0" indent="0">
              <a:buNone/>
              <a:defRPr/>
            </a:pPr>
            <a:endParaRPr lang="en-US" altLang="zh-TW" sz="2400" dirty="0">
              <a:latin typeface="+mj-ea"/>
              <a:ea typeface="+mj-ea"/>
            </a:endParaRPr>
          </a:p>
          <a:p>
            <a:pPr>
              <a:defRPr/>
            </a:pPr>
            <a:endParaRPr lang="en-US" altLang="zh-TW" sz="2400" dirty="0">
              <a:latin typeface="+mj-ea"/>
              <a:ea typeface="+mj-ea"/>
            </a:endParaRPr>
          </a:p>
          <a:p>
            <a:pPr>
              <a:defRPr/>
            </a:pPr>
            <a:endParaRPr lang="en-US" altLang="zh-TW" sz="2400" dirty="0" smtClean="0">
              <a:latin typeface="+mj-ea"/>
              <a:ea typeface="+mj-ea"/>
            </a:endParaRPr>
          </a:p>
          <a:p>
            <a:pPr>
              <a:buFont typeface="Wingdings 2" pitchFamily="18" charset="2"/>
              <a:buNone/>
              <a:defRPr/>
            </a:pPr>
            <a:endParaRPr lang="en-US" altLang="zh-TW" sz="2000" dirty="0" smtClean="0"/>
          </a:p>
          <a:p>
            <a:pPr>
              <a:buFont typeface="Wingdings 2" pitchFamily="18" charset="2"/>
              <a:buNone/>
              <a:defRPr/>
            </a:pPr>
            <a:endParaRPr lang="zh-TW" altLang="zh-TW" sz="2000" dirty="0" smtClean="0"/>
          </a:p>
          <a:p>
            <a:pPr>
              <a:defRPr/>
            </a:pPr>
            <a:endParaRPr lang="zh-TW" altLang="zh-TW" sz="2000" dirty="0" smtClean="0"/>
          </a:p>
          <a:p>
            <a:pPr>
              <a:buFont typeface="Wingdings 2" pitchFamily="18" charset="2"/>
              <a:buNone/>
              <a:defRPr/>
            </a:pPr>
            <a:endParaRPr lang="en-US" altLang="zh-TW" sz="2000" dirty="0" smtClean="0">
              <a:latin typeface="+mj-ea"/>
              <a:ea typeface="+mj-ea"/>
            </a:endParaRPr>
          </a:p>
          <a:p>
            <a:pPr>
              <a:buFont typeface="Wingdings 2" pitchFamily="18" charset="2"/>
              <a:buNone/>
              <a:defRPr/>
            </a:pPr>
            <a:endParaRPr lang="en-US" altLang="zh-TW" sz="2000" dirty="0" smtClean="0">
              <a:latin typeface="+mj-ea"/>
              <a:ea typeface="+mj-ea"/>
            </a:endParaRPr>
          </a:p>
          <a:p>
            <a:pPr>
              <a:defRPr/>
            </a:pPr>
            <a:endParaRPr lang="en-US" altLang="zh-TW" sz="2000" dirty="0" smtClean="0">
              <a:latin typeface="+mj-ea"/>
              <a:ea typeface="+mj-ea"/>
            </a:endParaRPr>
          </a:p>
          <a:p>
            <a:pPr>
              <a:defRPr/>
            </a:pPr>
            <a:endParaRPr lang="zh-TW" altLang="en-US" sz="2000" dirty="0">
              <a:latin typeface="+mj-ea"/>
              <a:ea typeface="+mj-ea"/>
            </a:endParaRPr>
          </a:p>
        </p:txBody>
      </p:sp>
      <p:pic>
        <p:nvPicPr>
          <p:cNvPr id="7" name="Picture 6" descr="對準電視的遙控器"/>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8144" y="4602162"/>
            <a:ext cx="1828800" cy="1828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descr="http://www.feja.org.tw/themes/liger/images/logo.gif">
            <a:hlinkClick r:id="rId3"/>
          </p:cNvPr>
          <p:cNvPicPr>
            <a:picLocks noChangeAspect="1" noChangeArrowheads="1"/>
          </p:cNvPicPr>
          <p:nvPr/>
        </p:nvPicPr>
        <p:blipFill>
          <a:blip r:embed="rId4" cstate="print"/>
          <a:srcRect/>
          <a:stretch>
            <a:fillRect/>
          </a:stretch>
        </p:blipFill>
        <p:spPr bwMode="auto">
          <a:xfrm>
            <a:off x="0" y="6003925"/>
            <a:ext cx="1763713" cy="854075"/>
          </a:xfrm>
          <a:prstGeom prst="rect">
            <a:avLst/>
          </a:prstGeom>
          <a:noFill/>
          <a:ln w="9525">
            <a:noFill/>
            <a:miter lim="800000"/>
            <a:headEnd/>
            <a:tailEnd/>
          </a:ln>
        </p:spPr>
      </p:pic>
      <p:sp>
        <p:nvSpPr>
          <p:cNvPr id="12291" name="標題 6"/>
          <p:cNvSpPr>
            <a:spLocks noGrp="1"/>
          </p:cNvSpPr>
          <p:nvPr>
            <p:ph type="title"/>
          </p:nvPr>
        </p:nvSpPr>
        <p:spPr>
          <a:xfrm>
            <a:off x="971550" y="476250"/>
            <a:ext cx="7772400" cy="1143000"/>
          </a:xfrm>
        </p:spPr>
        <p:txBody>
          <a:bodyPr/>
          <a:lstStyle/>
          <a:p>
            <a:pPr algn="ctr"/>
            <a:r>
              <a:rPr lang="zh-TW" altLang="en-US" dirty="0" smtClean="0"/>
              <a:t>活動二</a:t>
            </a:r>
            <a:r>
              <a:rPr lang="zh-TW" altLang="en-US" dirty="0"/>
              <a:t>：新聞怎麼說</a:t>
            </a:r>
            <a:endParaRPr lang="zh-TW" altLang="en-US" dirty="0" smtClean="0"/>
          </a:p>
        </p:txBody>
      </p:sp>
      <p:sp>
        <p:nvSpPr>
          <p:cNvPr id="5" name="內容版面配置區 4"/>
          <p:cNvSpPr>
            <a:spLocks noGrp="1"/>
          </p:cNvSpPr>
          <p:nvPr>
            <p:ph sz="quarter" idx="1"/>
          </p:nvPr>
        </p:nvSpPr>
        <p:spPr>
          <a:xfrm>
            <a:off x="881856" y="2060848"/>
            <a:ext cx="7416105" cy="1656779"/>
          </a:xfrm>
        </p:spPr>
        <p:txBody>
          <a:bodyPr/>
          <a:lstStyle/>
          <a:p>
            <a:pPr lvl="0"/>
            <a:r>
              <a:rPr lang="zh-TW" altLang="en-US" sz="2800" dirty="0">
                <a:latin typeface="+mj-ea"/>
                <a:ea typeface="+mj-ea"/>
              </a:rPr>
              <a:t>怎樣的原因造成閱聽人有這樣的差異</a:t>
            </a:r>
            <a:r>
              <a:rPr lang="zh-TW" altLang="en-US" sz="2800" dirty="0" smtClean="0">
                <a:latin typeface="+mj-ea"/>
                <a:ea typeface="+mj-ea"/>
              </a:rPr>
              <a:t>？</a:t>
            </a:r>
            <a:endParaRPr lang="en-US" altLang="zh-TW" sz="2800" dirty="0" smtClean="0">
              <a:latin typeface="+mj-ea"/>
              <a:ea typeface="+mj-ea"/>
            </a:endParaRPr>
          </a:p>
          <a:p>
            <a:pPr lvl="0"/>
            <a:endParaRPr lang="en-US" altLang="zh-TW" sz="2800" dirty="0" smtClean="0">
              <a:latin typeface="+mj-ea"/>
              <a:ea typeface="+mj-ea"/>
            </a:endParaRPr>
          </a:p>
          <a:p>
            <a:pPr lvl="0"/>
            <a:r>
              <a:rPr lang="zh-TW" altLang="en-US" sz="2800" dirty="0" smtClean="0">
                <a:latin typeface="+mj-ea"/>
                <a:ea typeface="+mj-ea"/>
              </a:rPr>
              <a:t>根據新聞資料，如果</a:t>
            </a:r>
            <a:r>
              <a:rPr lang="zh-TW" altLang="en-US" sz="2800" dirty="0">
                <a:latin typeface="+mj-ea"/>
                <a:ea typeface="+mj-ea"/>
              </a:rPr>
              <a:t>要讓智慧手機廣告更有效，應改用怎樣的創意原則？</a:t>
            </a:r>
          </a:p>
          <a:p>
            <a:pPr lvl="0"/>
            <a:endParaRPr lang="zh-TW" altLang="en-US" sz="2800" dirty="0" smtClean="0">
              <a:latin typeface="+mj-ea"/>
              <a:ea typeface="+mj-ea"/>
            </a:endParaRPr>
          </a:p>
          <a:p>
            <a:pPr>
              <a:defRPr/>
            </a:pPr>
            <a:endParaRPr lang="en-US" altLang="zh-TW" sz="2400" dirty="0" smtClean="0">
              <a:latin typeface="+mj-ea"/>
              <a:ea typeface="+mj-ea"/>
            </a:endParaRPr>
          </a:p>
          <a:p>
            <a:pPr>
              <a:buFont typeface="Wingdings 2" pitchFamily="18" charset="2"/>
              <a:buNone/>
              <a:defRPr/>
            </a:pPr>
            <a:endParaRPr lang="en-US" altLang="zh-TW" sz="2000" dirty="0" smtClean="0"/>
          </a:p>
          <a:p>
            <a:pPr>
              <a:buFont typeface="Wingdings 2" pitchFamily="18" charset="2"/>
              <a:buNone/>
              <a:defRPr/>
            </a:pPr>
            <a:endParaRPr lang="zh-TW" altLang="zh-TW" sz="2000" dirty="0" smtClean="0"/>
          </a:p>
          <a:p>
            <a:pPr>
              <a:defRPr/>
            </a:pPr>
            <a:endParaRPr lang="zh-TW" altLang="zh-TW" sz="2000" dirty="0" smtClean="0"/>
          </a:p>
          <a:p>
            <a:pPr>
              <a:buFont typeface="Wingdings 2" pitchFamily="18" charset="2"/>
              <a:buNone/>
              <a:defRPr/>
            </a:pPr>
            <a:endParaRPr lang="en-US" altLang="zh-TW" sz="2000" dirty="0" smtClean="0">
              <a:latin typeface="+mj-ea"/>
              <a:ea typeface="+mj-ea"/>
            </a:endParaRPr>
          </a:p>
          <a:p>
            <a:pPr>
              <a:buFont typeface="Wingdings 2" pitchFamily="18" charset="2"/>
              <a:buNone/>
              <a:defRPr/>
            </a:pPr>
            <a:endParaRPr lang="en-US" altLang="zh-TW" sz="2000" dirty="0" smtClean="0">
              <a:latin typeface="+mj-ea"/>
              <a:ea typeface="+mj-ea"/>
            </a:endParaRPr>
          </a:p>
          <a:p>
            <a:pPr>
              <a:defRPr/>
            </a:pPr>
            <a:endParaRPr lang="en-US" altLang="zh-TW" sz="2000" dirty="0" smtClean="0">
              <a:latin typeface="+mj-ea"/>
              <a:ea typeface="+mj-ea"/>
            </a:endParaRPr>
          </a:p>
          <a:p>
            <a:pPr>
              <a:defRPr/>
            </a:pPr>
            <a:endParaRPr lang="zh-TW" altLang="en-US" sz="2000" dirty="0">
              <a:latin typeface="+mj-ea"/>
              <a:ea typeface="+mj-ea"/>
            </a:endParaRPr>
          </a:p>
        </p:txBody>
      </p:sp>
      <p:pic>
        <p:nvPicPr>
          <p:cNvPr id="6" name="Picture 6" descr="檢視詳細資料"/>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6372200" y="4437112"/>
            <a:ext cx="1828800" cy="18288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青少年寄送簡訊"/>
          <p:cNvPicPr>
            <a:picLocks noChangeAspect="1" noChangeArrowheads="1"/>
          </p:cNvPicPr>
          <p:nvPr/>
        </p:nvPicPr>
        <p:blipFill>
          <a:blip r:embed="rId6">
            <a:extLst>
              <a:ext uri="{28A0092B-C50C-407E-A947-70E740481C1C}">
                <a14:useLocalDpi xmlns:a14="http://schemas.microsoft.com/office/drawing/2010/main"/>
              </a:ext>
            </a:extLst>
          </a:blip>
          <a:srcRect/>
          <a:stretch>
            <a:fillRect/>
          </a:stretch>
        </p:blipFill>
        <p:spPr bwMode="auto">
          <a:xfrm>
            <a:off x="4355976" y="4365104"/>
            <a:ext cx="18288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45578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descr="http://www.feja.org.tw/themes/liger/images/logo.gif">
            <a:hlinkClick r:id="rId3"/>
          </p:cNvPr>
          <p:cNvPicPr>
            <a:picLocks noChangeAspect="1" noChangeArrowheads="1"/>
          </p:cNvPicPr>
          <p:nvPr/>
        </p:nvPicPr>
        <p:blipFill>
          <a:blip r:embed="rId4" cstate="print"/>
          <a:srcRect/>
          <a:stretch>
            <a:fillRect/>
          </a:stretch>
        </p:blipFill>
        <p:spPr bwMode="auto">
          <a:xfrm>
            <a:off x="0" y="6003925"/>
            <a:ext cx="1763713" cy="854075"/>
          </a:xfrm>
          <a:prstGeom prst="rect">
            <a:avLst/>
          </a:prstGeom>
          <a:noFill/>
          <a:ln w="9525">
            <a:noFill/>
            <a:miter lim="800000"/>
            <a:headEnd/>
            <a:tailEnd/>
          </a:ln>
        </p:spPr>
      </p:pic>
      <p:sp>
        <p:nvSpPr>
          <p:cNvPr id="12291" name="標題 6"/>
          <p:cNvSpPr>
            <a:spLocks noGrp="1"/>
          </p:cNvSpPr>
          <p:nvPr>
            <p:ph type="title"/>
          </p:nvPr>
        </p:nvSpPr>
        <p:spPr>
          <a:xfrm>
            <a:off x="971550" y="476250"/>
            <a:ext cx="7772400" cy="1143000"/>
          </a:xfrm>
        </p:spPr>
        <p:txBody>
          <a:bodyPr/>
          <a:lstStyle/>
          <a:p>
            <a:pPr algn="ctr"/>
            <a:r>
              <a:rPr lang="zh-TW" altLang="en-US" dirty="0" smtClean="0"/>
              <a:t>活動二</a:t>
            </a:r>
            <a:r>
              <a:rPr lang="zh-TW" altLang="en-US" dirty="0"/>
              <a:t>：新聞怎麼說</a:t>
            </a:r>
            <a:endParaRPr lang="zh-TW" altLang="en-US" dirty="0" smtClean="0"/>
          </a:p>
        </p:txBody>
      </p:sp>
      <p:sp>
        <p:nvSpPr>
          <p:cNvPr id="5" name="內容版面配置區 4"/>
          <p:cNvSpPr>
            <a:spLocks noGrp="1"/>
          </p:cNvSpPr>
          <p:nvPr>
            <p:ph sz="quarter" idx="1"/>
          </p:nvPr>
        </p:nvSpPr>
        <p:spPr>
          <a:xfrm>
            <a:off x="755576" y="2060848"/>
            <a:ext cx="7998186" cy="720080"/>
          </a:xfrm>
        </p:spPr>
        <p:txBody>
          <a:bodyPr/>
          <a:lstStyle/>
          <a:p>
            <a:pPr>
              <a:defRPr/>
            </a:pPr>
            <a:r>
              <a:rPr lang="zh-TW" altLang="zh-TW" sz="2800" dirty="0">
                <a:latin typeface="+mj-ea"/>
                <a:ea typeface="+mj-ea"/>
              </a:rPr>
              <a:t>什麼是「建立關連度」</a:t>
            </a:r>
            <a:r>
              <a:rPr lang="zh-TW" altLang="zh-TW" sz="2800" dirty="0" smtClean="0">
                <a:latin typeface="+mj-ea"/>
                <a:ea typeface="+mj-ea"/>
              </a:rPr>
              <a:t>？</a:t>
            </a:r>
            <a:endParaRPr lang="en-US" altLang="zh-TW" sz="2800" dirty="0" smtClean="0">
              <a:latin typeface="+mj-ea"/>
              <a:ea typeface="+mj-ea"/>
            </a:endParaRPr>
          </a:p>
          <a:p>
            <a:pPr>
              <a:defRPr/>
            </a:pPr>
            <a:r>
              <a:rPr lang="zh-TW" altLang="en-US" sz="2800" dirty="0">
                <a:latin typeface="+mj-ea"/>
                <a:ea typeface="+mj-ea"/>
              </a:rPr>
              <a:t>你覺得怎樣</a:t>
            </a:r>
            <a:r>
              <a:rPr lang="zh-TW" altLang="en-US" sz="2800" dirty="0">
                <a:latin typeface="+mj-ea"/>
                <a:ea typeface="+mj-ea"/>
              </a:rPr>
              <a:t>的廣告主題跟國小、國中學生關聯最大</a:t>
            </a:r>
            <a:r>
              <a:rPr lang="zh-TW" altLang="en-US" sz="2800" dirty="0" smtClean="0">
                <a:latin typeface="+mj-ea"/>
                <a:ea typeface="+mj-ea"/>
              </a:rPr>
              <a:t>？</a:t>
            </a:r>
            <a:endParaRPr lang="en-US" altLang="zh-TW" sz="2800" dirty="0" smtClean="0">
              <a:latin typeface="+mj-ea"/>
              <a:ea typeface="+mj-ea"/>
            </a:endParaRPr>
          </a:p>
          <a:p>
            <a:pPr>
              <a:defRPr/>
            </a:pPr>
            <a:r>
              <a:rPr lang="zh-TW" altLang="en-US" sz="2800" dirty="0">
                <a:latin typeface="+mj-ea"/>
                <a:ea typeface="+mj-ea"/>
              </a:rPr>
              <a:t>什麼是「建立互動度」</a:t>
            </a:r>
            <a:r>
              <a:rPr lang="zh-TW" altLang="en-US" sz="2800" dirty="0" smtClean="0">
                <a:latin typeface="+mj-ea"/>
                <a:ea typeface="+mj-ea"/>
              </a:rPr>
              <a:t>？</a:t>
            </a:r>
            <a:endParaRPr lang="en-US" altLang="zh-TW" sz="2800" dirty="0" smtClean="0">
              <a:latin typeface="+mj-ea"/>
              <a:ea typeface="+mj-ea"/>
            </a:endParaRPr>
          </a:p>
          <a:p>
            <a:pPr>
              <a:defRPr/>
            </a:pPr>
            <a:r>
              <a:rPr lang="zh-TW" altLang="en-US" sz="2800" dirty="0">
                <a:latin typeface="+mj-ea"/>
                <a:ea typeface="+mj-ea"/>
              </a:rPr>
              <a:t>來看一則</a:t>
            </a:r>
            <a:r>
              <a:rPr lang="zh-TW" altLang="en-US" sz="2800" dirty="0" smtClean="0">
                <a:latin typeface="+mj-ea"/>
                <a:ea typeface="+mj-ea"/>
              </a:rPr>
              <a:t>廣告。</a:t>
            </a:r>
            <a:endParaRPr lang="en-US" altLang="zh-TW" sz="2800" dirty="0" smtClean="0">
              <a:latin typeface="+mj-ea"/>
              <a:ea typeface="+mj-ea"/>
            </a:endParaRPr>
          </a:p>
          <a:p>
            <a:pPr>
              <a:defRPr/>
            </a:pPr>
            <a:endParaRPr lang="en-US" altLang="zh-TW" sz="2800" dirty="0">
              <a:latin typeface="+mj-ea"/>
              <a:ea typeface="+mj-ea"/>
            </a:endParaRPr>
          </a:p>
          <a:p>
            <a:pPr marL="0" indent="0">
              <a:buNone/>
              <a:defRPr/>
            </a:pPr>
            <a:endParaRPr lang="en-US" altLang="zh-TW" sz="2800" dirty="0" smtClean="0">
              <a:latin typeface="+mj-ea"/>
              <a:ea typeface="+mj-ea"/>
            </a:endParaRPr>
          </a:p>
          <a:p>
            <a:pPr marL="0" indent="0">
              <a:buNone/>
              <a:defRPr/>
            </a:pPr>
            <a:endParaRPr lang="en-US" altLang="zh-TW" sz="2800" dirty="0" smtClean="0">
              <a:latin typeface="+mj-ea"/>
              <a:ea typeface="+mj-ea"/>
            </a:endParaRPr>
          </a:p>
          <a:p>
            <a:pPr>
              <a:buFont typeface="Wingdings 2" pitchFamily="18" charset="2"/>
              <a:buNone/>
              <a:defRPr/>
            </a:pPr>
            <a:endParaRPr lang="en-US" altLang="zh-TW" sz="2000" dirty="0" smtClean="0"/>
          </a:p>
          <a:p>
            <a:pPr>
              <a:buFont typeface="Wingdings 2" pitchFamily="18" charset="2"/>
              <a:buNone/>
              <a:defRPr/>
            </a:pPr>
            <a:endParaRPr lang="zh-TW" altLang="zh-TW" sz="2000" dirty="0" smtClean="0"/>
          </a:p>
          <a:p>
            <a:pPr>
              <a:defRPr/>
            </a:pPr>
            <a:endParaRPr lang="zh-TW" altLang="zh-TW" sz="2000" dirty="0" smtClean="0"/>
          </a:p>
          <a:p>
            <a:pPr>
              <a:buFont typeface="Wingdings 2" pitchFamily="18" charset="2"/>
              <a:buNone/>
              <a:defRPr/>
            </a:pPr>
            <a:endParaRPr lang="en-US" altLang="zh-TW" sz="2000" dirty="0" smtClean="0">
              <a:latin typeface="+mj-ea"/>
              <a:ea typeface="+mj-ea"/>
            </a:endParaRPr>
          </a:p>
          <a:p>
            <a:pPr>
              <a:buFont typeface="Wingdings 2" pitchFamily="18" charset="2"/>
              <a:buNone/>
              <a:defRPr/>
            </a:pPr>
            <a:endParaRPr lang="en-US" altLang="zh-TW" sz="2000" dirty="0" smtClean="0">
              <a:latin typeface="+mj-ea"/>
              <a:ea typeface="+mj-ea"/>
            </a:endParaRPr>
          </a:p>
          <a:p>
            <a:pPr>
              <a:defRPr/>
            </a:pPr>
            <a:endParaRPr lang="en-US" altLang="zh-TW" sz="2000" dirty="0" smtClean="0">
              <a:latin typeface="+mj-ea"/>
              <a:ea typeface="+mj-ea"/>
            </a:endParaRPr>
          </a:p>
          <a:p>
            <a:pPr>
              <a:defRPr/>
            </a:pPr>
            <a:endParaRPr lang="zh-TW" altLang="en-US" sz="2000" dirty="0">
              <a:latin typeface="+mj-ea"/>
              <a:ea typeface="+mj-ea"/>
            </a:endParaRPr>
          </a:p>
        </p:txBody>
      </p:sp>
      <p:sp>
        <p:nvSpPr>
          <p:cNvPr id="7" name="文字方塊 6"/>
          <p:cNvSpPr txBox="1"/>
          <p:nvPr/>
        </p:nvSpPr>
        <p:spPr>
          <a:xfrm>
            <a:off x="1979712" y="6365557"/>
            <a:ext cx="4464496" cy="369332"/>
          </a:xfrm>
          <a:prstGeom prst="rect">
            <a:avLst/>
          </a:prstGeom>
          <a:noFill/>
        </p:spPr>
        <p:txBody>
          <a:bodyPr wrap="square" rtlCol="0">
            <a:spAutoFit/>
          </a:bodyPr>
          <a:lstStyle/>
          <a:p>
            <a:r>
              <a:rPr lang="zh-TW" altLang="en-US" dirty="0" smtClean="0">
                <a:latin typeface="+mj-ea"/>
                <a:ea typeface="+mj-ea"/>
              </a:rPr>
              <a:t>圖片</a:t>
            </a:r>
            <a:r>
              <a:rPr lang="zh-TW" altLang="en-US" dirty="0" smtClean="0">
                <a:latin typeface="+mj-ea"/>
                <a:ea typeface="+mj-ea"/>
              </a:rPr>
              <a:t>來源</a:t>
            </a:r>
            <a:r>
              <a:rPr lang="en-US" altLang="zh-TW" sz="800" u="sng" dirty="0"/>
              <a:t>https://www.youtube.com/watch?v=7hGvuMqdNU8</a:t>
            </a:r>
            <a:endParaRPr lang="zh-TW" altLang="en-US" sz="800" dirty="0">
              <a:latin typeface="Times New Roman" pitchFamily="18" charset="0"/>
              <a:cs typeface="Times New Roman" pitchFamily="18" charset="0"/>
            </a:endParaRPr>
          </a:p>
        </p:txBody>
      </p:sp>
      <p:pic>
        <p:nvPicPr>
          <p:cNvPr id="3076"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60032" y="4018817"/>
            <a:ext cx="3883594" cy="2380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927838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descr="http://www.feja.org.tw/themes/liger/images/logo.gif">
            <a:hlinkClick r:id="rId3"/>
          </p:cNvPr>
          <p:cNvPicPr>
            <a:picLocks noChangeAspect="1" noChangeArrowheads="1"/>
          </p:cNvPicPr>
          <p:nvPr/>
        </p:nvPicPr>
        <p:blipFill>
          <a:blip r:embed="rId4" cstate="print"/>
          <a:srcRect/>
          <a:stretch>
            <a:fillRect/>
          </a:stretch>
        </p:blipFill>
        <p:spPr bwMode="auto">
          <a:xfrm>
            <a:off x="0" y="6003925"/>
            <a:ext cx="1763713" cy="854075"/>
          </a:xfrm>
          <a:prstGeom prst="rect">
            <a:avLst/>
          </a:prstGeom>
          <a:noFill/>
          <a:ln w="9525">
            <a:noFill/>
            <a:miter lim="800000"/>
            <a:headEnd/>
            <a:tailEnd/>
          </a:ln>
        </p:spPr>
      </p:pic>
      <p:sp>
        <p:nvSpPr>
          <p:cNvPr id="12291" name="標題 6"/>
          <p:cNvSpPr>
            <a:spLocks noGrp="1"/>
          </p:cNvSpPr>
          <p:nvPr>
            <p:ph type="title"/>
          </p:nvPr>
        </p:nvSpPr>
        <p:spPr>
          <a:xfrm>
            <a:off x="971600" y="404664"/>
            <a:ext cx="7772400" cy="1143000"/>
          </a:xfrm>
        </p:spPr>
        <p:txBody>
          <a:bodyPr/>
          <a:lstStyle/>
          <a:p>
            <a:pPr algn="ctr"/>
            <a:r>
              <a:rPr lang="zh-TW" altLang="en-US" dirty="0" smtClean="0"/>
              <a:t>活動</a:t>
            </a:r>
            <a:r>
              <a:rPr lang="zh-TW" altLang="en-US" dirty="0"/>
              <a:t>二</a:t>
            </a:r>
            <a:r>
              <a:rPr lang="zh-TW" altLang="en-US" dirty="0" smtClean="0"/>
              <a:t>：</a:t>
            </a:r>
            <a:r>
              <a:rPr lang="zh-TW" altLang="en-US" dirty="0"/>
              <a:t>新聞怎麼說</a:t>
            </a:r>
            <a:endParaRPr lang="zh-TW" altLang="en-US" dirty="0" smtClean="0"/>
          </a:p>
        </p:txBody>
      </p:sp>
      <p:sp>
        <p:nvSpPr>
          <p:cNvPr id="5" name="內容版面配置區 4"/>
          <p:cNvSpPr>
            <a:spLocks noGrp="1"/>
          </p:cNvSpPr>
          <p:nvPr>
            <p:ph sz="quarter" idx="1"/>
          </p:nvPr>
        </p:nvSpPr>
        <p:spPr>
          <a:xfrm>
            <a:off x="899307" y="1628800"/>
            <a:ext cx="7505849" cy="2448272"/>
          </a:xfrm>
        </p:spPr>
        <p:txBody>
          <a:bodyPr/>
          <a:lstStyle/>
          <a:p>
            <a:pPr>
              <a:defRPr/>
            </a:pPr>
            <a:r>
              <a:rPr lang="zh-TW" altLang="en-US" sz="2800" dirty="0">
                <a:latin typeface="+mj-ea"/>
                <a:ea typeface="+mj-ea"/>
              </a:rPr>
              <a:t>你覺得怎麼樣的廣告互動度比較高</a:t>
            </a:r>
            <a:r>
              <a:rPr lang="zh-TW" altLang="en-US" sz="2800" dirty="0" smtClean="0">
                <a:latin typeface="+mj-ea"/>
                <a:ea typeface="+mj-ea"/>
              </a:rPr>
              <a:t>？</a:t>
            </a:r>
            <a:endParaRPr lang="en-US" altLang="zh-TW" sz="2800" dirty="0" smtClean="0">
              <a:latin typeface="+mj-ea"/>
              <a:ea typeface="+mj-ea"/>
            </a:endParaRPr>
          </a:p>
          <a:p>
            <a:pPr>
              <a:defRPr/>
            </a:pPr>
            <a:endParaRPr lang="en-US" altLang="zh-TW" sz="800" dirty="0" smtClean="0">
              <a:latin typeface="+mj-ea"/>
              <a:ea typeface="+mj-ea"/>
            </a:endParaRPr>
          </a:p>
          <a:p>
            <a:pPr>
              <a:defRPr/>
            </a:pPr>
            <a:r>
              <a:rPr lang="zh-TW" altLang="en-US" sz="2800" dirty="0">
                <a:latin typeface="+mj-ea"/>
                <a:ea typeface="+mj-ea"/>
              </a:rPr>
              <a:t>欣賞</a:t>
            </a:r>
            <a:r>
              <a:rPr lang="zh-TW" altLang="en-US" sz="2800" dirty="0">
                <a:latin typeface="+mj-ea"/>
                <a:ea typeface="+mj-ea"/>
              </a:rPr>
              <a:t>一則</a:t>
            </a:r>
            <a:r>
              <a:rPr lang="zh-TW" altLang="en-US" sz="2800" dirty="0">
                <a:latin typeface="+mj-ea"/>
                <a:ea typeface="+mj-ea"/>
              </a:rPr>
              <a:t>廣告。</a:t>
            </a:r>
            <a:endParaRPr lang="en-US" altLang="zh-TW" sz="2800" dirty="0">
              <a:latin typeface="+mj-ea"/>
              <a:ea typeface="+mj-ea"/>
            </a:endParaRPr>
          </a:p>
          <a:p>
            <a:pPr>
              <a:defRPr/>
            </a:pPr>
            <a:endParaRPr lang="en-US" altLang="zh-TW" sz="800" dirty="0">
              <a:latin typeface="+mj-ea"/>
              <a:ea typeface="+mj-ea"/>
            </a:endParaRPr>
          </a:p>
          <a:p>
            <a:pPr>
              <a:defRPr/>
            </a:pPr>
            <a:r>
              <a:rPr lang="zh-TW" altLang="en-US" sz="2800" dirty="0">
                <a:latin typeface="+mj-ea"/>
                <a:ea typeface="+mj-ea"/>
              </a:rPr>
              <a:t>你覺得，什麼是「建立啟發度」？</a:t>
            </a:r>
          </a:p>
          <a:p>
            <a:pPr>
              <a:defRPr/>
            </a:pPr>
            <a:endParaRPr lang="en-US" altLang="zh-TW" sz="2800" dirty="0" smtClean="0">
              <a:latin typeface="+mj-ea"/>
              <a:ea typeface="+mj-ea"/>
            </a:endParaRPr>
          </a:p>
          <a:p>
            <a:pPr marL="0" indent="0">
              <a:buNone/>
              <a:defRPr/>
            </a:pPr>
            <a:endParaRPr lang="en-US" altLang="zh-TW" sz="2800" dirty="0" smtClean="0">
              <a:latin typeface="+mj-ea"/>
              <a:ea typeface="+mj-ea"/>
            </a:endParaRPr>
          </a:p>
          <a:p>
            <a:pPr>
              <a:defRPr/>
            </a:pPr>
            <a:endParaRPr lang="en-US" altLang="zh-TW" sz="2800" dirty="0">
              <a:latin typeface="+mj-ea"/>
              <a:ea typeface="+mj-ea"/>
            </a:endParaRPr>
          </a:p>
          <a:p>
            <a:pPr>
              <a:buFont typeface="Wingdings 2" pitchFamily="18" charset="2"/>
              <a:buNone/>
              <a:defRPr/>
            </a:pPr>
            <a:endParaRPr lang="zh-TW" altLang="zh-TW" sz="2000" dirty="0" smtClean="0"/>
          </a:p>
          <a:p>
            <a:pPr>
              <a:defRPr/>
            </a:pPr>
            <a:endParaRPr lang="zh-TW" altLang="zh-TW" sz="2000" dirty="0" smtClean="0"/>
          </a:p>
          <a:p>
            <a:pPr>
              <a:buFont typeface="Wingdings 2" pitchFamily="18" charset="2"/>
              <a:buNone/>
              <a:defRPr/>
            </a:pPr>
            <a:endParaRPr lang="en-US" altLang="zh-TW" sz="2000" dirty="0" smtClean="0">
              <a:latin typeface="+mj-ea"/>
              <a:ea typeface="+mj-ea"/>
            </a:endParaRPr>
          </a:p>
          <a:p>
            <a:pPr>
              <a:buFont typeface="Wingdings 2" pitchFamily="18" charset="2"/>
              <a:buNone/>
              <a:defRPr/>
            </a:pPr>
            <a:endParaRPr lang="en-US" altLang="zh-TW" sz="2000" dirty="0" smtClean="0">
              <a:latin typeface="+mj-ea"/>
              <a:ea typeface="+mj-ea"/>
            </a:endParaRPr>
          </a:p>
          <a:p>
            <a:pPr>
              <a:defRPr/>
            </a:pPr>
            <a:endParaRPr lang="en-US" altLang="zh-TW" sz="2000" dirty="0" smtClean="0">
              <a:latin typeface="+mj-ea"/>
              <a:ea typeface="+mj-ea"/>
            </a:endParaRPr>
          </a:p>
          <a:p>
            <a:pPr>
              <a:defRPr/>
            </a:pPr>
            <a:endParaRPr lang="zh-TW" altLang="en-US" sz="2000" dirty="0">
              <a:latin typeface="+mj-ea"/>
              <a:ea typeface="+mj-ea"/>
            </a:endParaRPr>
          </a:p>
        </p:txBody>
      </p:sp>
      <p:sp>
        <p:nvSpPr>
          <p:cNvPr id="7" name="文字方塊 6"/>
          <p:cNvSpPr txBox="1"/>
          <p:nvPr/>
        </p:nvSpPr>
        <p:spPr>
          <a:xfrm>
            <a:off x="5436096" y="6246296"/>
            <a:ext cx="4464496" cy="369332"/>
          </a:xfrm>
          <a:prstGeom prst="rect">
            <a:avLst/>
          </a:prstGeom>
          <a:noFill/>
        </p:spPr>
        <p:txBody>
          <a:bodyPr wrap="square" rtlCol="0">
            <a:spAutoFit/>
          </a:bodyPr>
          <a:lstStyle/>
          <a:p>
            <a:r>
              <a:rPr lang="zh-TW" altLang="en-US" dirty="0" smtClean="0">
                <a:latin typeface="+mj-ea"/>
                <a:ea typeface="+mj-ea"/>
              </a:rPr>
              <a:t>圖片</a:t>
            </a:r>
            <a:r>
              <a:rPr lang="zh-TW" altLang="en-US" dirty="0" smtClean="0">
                <a:latin typeface="+mj-ea"/>
                <a:ea typeface="+mj-ea"/>
              </a:rPr>
              <a:t>來源</a:t>
            </a:r>
            <a:r>
              <a:rPr lang="en-US" altLang="zh-TW" sz="800" u="sng" dirty="0"/>
              <a:t>https://www.youtube.com/watch?v=pjMhg1lFMiM</a:t>
            </a:r>
            <a:endParaRPr lang="zh-TW" altLang="en-US" sz="800" dirty="0">
              <a:latin typeface="Times New Roman" pitchFamily="18" charset="0"/>
              <a:cs typeface="Times New Roman" pitchFamily="18" charset="0"/>
            </a:endParaRPr>
          </a:p>
        </p:txBody>
      </p:sp>
      <p:pic>
        <p:nvPicPr>
          <p:cNvPr id="8"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03648" y="3645023"/>
            <a:ext cx="4164505" cy="254680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47144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公正">
  <a:themeElements>
    <a:clrScheme name="公正">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公正">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公正">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3933</TotalTime>
  <Words>1224</Words>
  <Application>Microsoft Office PowerPoint</Application>
  <PresentationFormat>如螢幕大小 (4:3)</PresentationFormat>
  <Paragraphs>149</Paragraphs>
  <Slides>11</Slides>
  <Notes>9</Notes>
  <HiddenSlides>0</HiddenSlides>
  <MMClips>0</MMClips>
  <ScaleCrop>false</ScaleCrop>
  <HeadingPairs>
    <vt:vector size="4" baseType="variant">
      <vt:variant>
        <vt:lpstr>佈景主題</vt:lpstr>
      </vt:variant>
      <vt:variant>
        <vt:i4>1</vt:i4>
      </vt:variant>
      <vt:variant>
        <vt:lpstr>投影片標題</vt:lpstr>
      </vt:variant>
      <vt:variant>
        <vt:i4>11</vt:i4>
      </vt:variant>
    </vt:vector>
  </HeadingPairs>
  <TitlesOfParts>
    <vt:vector size="12" baseType="lpstr">
      <vt:lpstr>公正</vt:lpstr>
      <vt:lpstr>教案名稱： 「動人的手機廣告」 本教案製作者：毛俞婷 </vt:lpstr>
      <vt:lpstr>活動一：廣告演進史</vt:lpstr>
      <vt:lpstr>活動二：新聞怎麼說</vt:lpstr>
      <vt:lpstr>活動二：新聞怎麼說</vt:lpstr>
      <vt:lpstr>活動二：新聞怎麼說</vt:lpstr>
      <vt:lpstr>活動二：新聞怎麼說</vt:lpstr>
      <vt:lpstr>活動二：新聞怎麼說</vt:lpstr>
      <vt:lpstr>活動二：新聞怎麼說</vt:lpstr>
      <vt:lpstr>活動二：新聞怎麼說</vt:lpstr>
      <vt:lpstr>活動三：找出創意</vt:lpstr>
      <vt:lpstr>本教案結束，謝謝 </vt:lpstr>
    </vt:vector>
  </TitlesOfParts>
  <Company>TAIWAN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教案名稱</dc:title>
  <dc:creator>PHD</dc:creator>
  <cp:lastModifiedBy>GraceMao</cp:lastModifiedBy>
  <cp:revision>98</cp:revision>
  <dcterms:created xsi:type="dcterms:W3CDTF">2011-03-28T02:01:01Z</dcterms:created>
  <dcterms:modified xsi:type="dcterms:W3CDTF">2016-12-01T15:38:14Z</dcterms:modified>
</cp:coreProperties>
</file>