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0" r:id="rId4"/>
    <p:sldId id="282" r:id="rId5"/>
    <p:sldId id="275" r:id="rId6"/>
    <p:sldId id="277" r:id="rId7"/>
    <p:sldId id="278" r:id="rId8"/>
    <p:sldId id="285" r:id="rId9"/>
    <p:sldId id="287" r:id="rId10"/>
    <p:sldId id="286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C441474-CDF9-443A-AEAE-480436C84C03}">
          <p14:sldIdLst>
            <p14:sldId id="256"/>
            <p14:sldId id="257"/>
            <p14:sldId id="290"/>
            <p14:sldId id="282"/>
            <p14:sldId id="275"/>
            <p14:sldId id="277"/>
            <p14:sldId id="278"/>
            <p14:sldId id="285"/>
            <p14:sldId id="287"/>
            <p14:sldId id="286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2F8"/>
    <a:srgbClr val="47FF9A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4954" autoAdjust="0"/>
  </p:normalViewPr>
  <p:slideViewPr>
    <p:cSldViewPr>
      <p:cViewPr>
        <p:scale>
          <a:sx n="110" d="100"/>
          <a:sy n="110" d="100"/>
        </p:scale>
        <p:origin x="-163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6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HuTyCE1W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a.com.tw/news/ahel/201609010175-1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jfasx6TZ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deo.udn.com/news/552816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llegal-ad.fda.gov.tw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請學生觀賞一則食品廣告：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「國安葉黃素口含錠」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https://www.youtube.com/watch?v=1THuTyCE1WY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廣告觀賞完，請學生分組討論下列四個與廣告相關的問題，並推派代表告訴全班討論結果。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①廣告中出現的人物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代言人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角色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知名藝人擔任代言人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廣告中有司機、上班族、學生等角色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②廣告情節是什麼？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代言人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糾舉劇中人物的不當行為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，再推出廣告商品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③這則廣告要行銷的商品？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葉黃素口含錠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④廣告中有哪些可以吸引消費者去購買商品的橋段或對話？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出現「這麼暗玩手機，小心對視力不好喔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」、「眼鏡又要拿去配了喔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」等對話後，再出現廣告商品以及「你們都需要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商品名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請學生閱讀「食品廣告誇大 侯佩岑代言挺立挨罰」該則新聞文本。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http://www.cna.com.tw/news/ahel/201609010175-1.aspx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解析新聞結構，以加深對新聞內容的印象。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食品廣告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發生什麼事情？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食藥署今年針對食品廣告共開立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1094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件違規食品廣告裁處書，開罰超過新台幣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7592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新聞在什麼時候發生的？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台灣的網路、電視、電台等平台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廣告希望以神奇的產品功效來吸引消費者購買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產生怎樣的影響？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消費者可能受到不實廣告的吸引進而購買，但使用後卻發現其功效根本不如廣告所說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來看看同一則新聞的其他相關報導，以利學生更了解該新聞議題。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①「宣稱療效、誇大不實」保健食品廣告遭罰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https://www.youtube.com/watch?v=hGjfasx6TZw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②保健品誇大陳美鳳侯佩岑代言遭罰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https://video.udn.com/news/552816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來看看此次受罰的產品一覽表，請老師特別講解表中的「違規宣稱」讓學生了解該食品為何受罰。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請學生回答跟此則新聞相關的問題。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①為什麼多則食品廣告受罰？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廣告以誇大產品功效來吸引消費者購買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②中秋節禮品以哪些產品最容易違規？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「鈣質」、「酵素」、「葉黃素」、「葡萄糖胺」、「燕窩」及「綜合穀粉」等產品最常違規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②健康食品廣告的開罰是依據哪個法源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食品安全衛生管理法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來看看「食品安全衛生管理法」怎麼寫，教師並解釋何以上述廣告會遭罰。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《食品安全衛生管理法 第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TW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條》食品、食品添加物、食品用洗潔劑及經中央主管機關公告之食品器具、食品容器或包裝，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其標示、宣傳或廣告，不得有不實、誇張或易生誤解之情形</a:t>
            </a:r>
            <a:r>
              <a:rPr lang="zh-TW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食品不得為醫療效能之標示、宣傳或廣告。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中央主管機關對於特殊營養食品、易導致慢性病或不適合兒童及特殊需求者長期食用之食品，得限制其促銷或廣告；其食品之項目、促銷或廣告之限制與停止刊播及其他應遵行事項之辦法，由中央主管機關定之。</a:t>
            </a:r>
            <a:endParaRPr lang="en-US" altLang="zh-TW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民眾如果有發現疑似違規的食品廣告，該如何檢舉？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可撥打全國食品安全專線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提出檢舉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如有因違規廣告而衍生退費、換貨等消費爭議，該如何尋求協助？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可撥打全國食品安全專線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轉接至各縣市消保中心，由專人提供服務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教師解釋，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食品不等於「藥品」，也不等同於「健康食品」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「健康食品」必須經過產品安全性、功效性評估試驗且得到核准，並於產品包裝標示「健康食品」字樣及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小綠人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標準圖像、許可證字號、保健功效等字樣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，因此不能夠出現具有醫療效果、治療、矯正人類疾病的標示或廣告宣傳橋段；所以，消費者在購買前要睜大眼睛，避免被行銷手法給欺騙了。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參考資料：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http://www.fda.gov.tw/PDA/page02Content.aspx?id=11365&amp;chk=f6dff173-6c22-4d92-b901-ad4a530af06b&amp;param=pn%3D7)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教師提醒，購買類似產品前也可使用食藥署「違規食品、藥物、化妝品廣告民眾查詢系統」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http://illegal-ad.fda.gov.tw/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進行購物前的評估，教師也可在課堂中連結上此網站示範如何查閱。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legal-ad.fda.gov.tw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THuTyCE1WY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ledaily.com.tw/realtimenews/article/new/20130926/264883/" TargetMode="External"/><Relationship Id="rId5" Type="http://schemas.openxmlformats.org/officeDocument/2006/relationships/hyperlink" Target="http://www.cna.com.tw/news/ahel/201609010175-1.aspx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.udn.com/news/552816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s://www.youtube.com/watch?v=hGjfasx6TZ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fda.gov.tw/TC/newsContent.aspx?id=21229&amp;chk=ca78838d-9a13-4303-9625-de70dcdfb599&amp;param=pn&amp;cid=4&amp;cchk=f11420b2-cf8e-4d3a-beb5-66521b800453#.V-Phovl96U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w.moj.gov.tw/LawClass/LawAll.aspx?PCode=L0040001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en-US" altLang="zh-TW" b="1" dirty="0"/>
              <a:t>『</a:t>
            </a:r>
            <a:r>
              <a:rPr lang="zh-TW" altLang="en-US" b="1" dirty="0"/>
              <a:t>食品、藥品</a:t>
            </a:r>
            <a:r>
              <a:rPr lang="en-US" altLang="zh-TW" b="1" dirty="0"/>
              <a:t>』</a:t>
            </a:r>
            <a:r>
              <a:rPr lang="zh-TW" altLang="en-US" b="1" dirty="0"/>
              <a:t>別傻傻分不清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活動三</a:t>
            </a:r>
            <a:r>
              <a:rPr lang="zh-TW" altLang="en-US" dirty="0" smtClean="0"/>
              <a:t>：聽老師說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99307" y="1628800"/>
            <a:ext cx="7505849" cy="2448272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聽老師</a:t>
            </a:r>
            <a:r>
              <a:rPr lang="zh-TW" altLang="en-US" sz="2800" dirty="0" smtClean="0">
                <a:latin typeface="+mj-ea"/>
                <a:ea typeface="+mj-ea"/>
              </a:rPr>
              <a:t>說：保健食品</a:t>
            </a:r>
            <a:r>
              <a:rPr lang="zh-TW" altLang="en-US" sz="2800" dirty="0">
                <a:latin typeface="+mj-ea"/>
                <a:ea typeface="+mj-ea"/>
              </a:rPr>
              <a:t>≠ </a:t>
            </a:r>
            <a:r>
              <a:rPr lang="zh-TW" altLang="zh-TW" sz="2800" dirty="0">
                <a:latin typeface="+mj-ea"/>
                <a:ea typeface="+mj-ea"/>
              </a:rPr>
              <a:t>「藥品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                       保健</a:t>
            </a:r>
            <a:r>
              <a:rPr lang="zh-TW" altLang="en-US" sz="2800" dirty="0">
                <a:latin typeface="+mj-ea"/>
                <a:ea typeface="+mj-ea"/>
              </a:rPr>
              <a:t>食品</a:t>
            </a:r>
            <a:r>
              <a:rPr lang="zh-TW" altLang="en-US" sz="2800" dirty="0" smtClean="0">
                <a:latin typeface="+mj-ea"/>
                <a:ea typeface="+mj-ea"/>
              </a:rPr>
              <a:t>≠ 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zh-TW" sz="2800" dirty="0">
                <a:latin typeface="+mj-ea"/>
                <a:ea typeface="+mj-ea"/>
              </a:rPr>
              <a:t>健康食品」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「違規食品、藥物、化妝品廣告民眾查詢系統</a:t>
            </a:r>
            <a:r>
              <a:rPr lang="zh-TW" altLang="en-US" sz="2800" dirty="0" smtClean="0">
                <a:latin typeface="+mj-ea"/>
                <a:ea typeface="+mj-ea"/>
              </a:rPr>
              <a:t>」可協助購物前評估。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2768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469358" y="6365557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sz="800" u="sng" dirty="0">
                <a:hlinkClick r:id="rId6"/>
              </a:rPr>
              <a:t>http://illegal-ad.fda.gov.tw/</a:t>
            </a:r>
            <a:endParaRPr lang="zh-TW" altLang="zh-TW" sz="800" dirty="0"/>
          </a:p>
          <a:p>
            <a:endParaRPr lang="zh-TW" altLang="zh-TW" sz="800" dirty="0"/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46212" y="2060848"/>
            <a:ext cx="8492480" cy="1296144"/>
          </a:xfrm>
        </p:spPr>
        <p:txBody>
          <a:bodyPr/>
          <a:lstStyle/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608556" y="476672"/>
            <a:ext cx="82621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活動一：看廣告找碴</a:t>
            </a:r>
          </a:p>
        </p:txBody>
      </p:sp>
      <p:pic>
        <p:nvPicPr>
          <p:cNvPr id="1030" name="Picture 6" descr="偷窺他人的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75" y="3423301"/>
            <a:ext cx="2280840" cy="228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文字方塊 9"/>
          <p:cNvSpPr txBox="1"/>
          <p:nvPr/>
        </p:nvSpPr>
        <p:spPr>
          <a:xfrm>
            <a:off x="3383856" y="581925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sz="800" u="sng" dirty="0">
                <a:hlinkClick r:id="rId6"/>
              </a:rPr>
              <a:t>https://www.youtube.com/watch?v=1THuTyCE1WY</a:t>
            </a:r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7"/>
            <a:ext cx="5471106" cy="32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46212" y="2060848"/>
            <a:ext cx="8492480" cy="1296144"/>
          </a:xfrm>
        </p:spPr>
        <p:txBody>
          <a:bodyPr/>
          <a:lstStyle/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608556" y="476672"/>
            <a:ext cx="82621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活動一：看廣告找碴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5"/>
          <p:cNvSpPr txBox="1">
            <a:spLocks/>
          </p:cNvSpPr>
          <p:nvPr/>
        </p:nvSpPr>
        <p:spPr bwMode="auto">
          <a:xfrm>
            <a:off x="1261864" y="1845599"/>
            <a:ext cx="8492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+mj-ea"/>
                <a:ea typeface="+mj-ea"/>
              </a:rPr>
              <a:t>請分組討論以下問題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+mj-ea"/>
                <a:ea typeface="+mj-ea"/>
              </a:rPr>
              <a:t>①廣告中出現的人物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zh-TW" sz="2800" dirty="0" smtClean="0">
                <a:latin typeface="+mj-ea"/>
                <a:ea typeface="+mj-ea"/>
              </a:rPr>
              <a:t>代言人</a:t>
            </a:r>
            <a:r>
              <a:rPr lang="en-US" altLang="zh-TW" sz="2800" dirty="0" smtClean="0">
                <a:latin typeface="+mj-ea"/>
                <a:ea typeface="+mj-ea"/>
              </a:rPr>
              <a:t>/</a:t>
            </a:r>
            <a:r>
              <a:rPr lang="zh-TW" altLang="zh-TW" sz="2800" dirty="0" smtClean="0">
                <a:latin typeface="+mj-ea"/>
                <a:ea typeface="+mj-ea"/>
              </a:rPr>
              <a:t>角色</a:t>
            </a:r>
            <a:r>
              <a:rPr lang="en-US" altLang="zh-TW" sz="2800" dirty="0">
                <a:latin typeface="+mj-ea"/>
                <a:ea typeface="+mj-ea"/>
              </a:rPr>
              <a:t>) </a:t>
            </a:r>
            <a:r>
              <a:rPr lang="zh-TW" altLang="en-US" sz="2800" dirty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+mj-ea"/>
                <a:ea typeface="+mj-ea"/>
              </a:rPr>
              <a:t>②</a:t>
            </a:r>
            <a:r>
              <a:rPr lang="zh-TW" altLang="zh-TW" sz="2800" dirty="0">
                <a:latin typeface="+mj-ea"/>
                <a:ea typeface="+mj-ea"/>
              </a:rPr>
              <a:t>廣告情節是什麼？</a:t>
            </a:r>
          </a:p>
          <a:p>
            <a:pPr marL="0" indent="0">
              <a:buNone/>
            </a:pPr>
            <a:r>
              <a:rPr lang="zh-TW" altLang="zh-TW" sz="2800" dirty="0">
                <a:latin typeface="+mj-ea"/>
                <a:ea typeface="+mj-ea"/>
              </a:rPr>
              <a:t>③這則廣告要行銷的</a:t>
            </a:r>
            <a:r>
              <a:rPr lang="zh-TW" altLang="zh-TW" sz="2800" dirty="0" smtClean="0">
                <a:latin typeface="+mj-ea"/>
                <a:ea typeface="+mj-ea"/>
              </a:rPr>
              <a:t>商品</a:t>
            </a:r>
            <a:r>
              <a:rPr lang="zh-TW" altLang="en-US" sz="2800" dirty="0" smtClean="0">
                <a:latin typeface="+mj-ea"/>
                <a:ea typeface="+mj-ea"/>
              </a:rPr>
              <a:t>是什麼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dirty="0">
                <a:latin typeface="+mj-ea"/>
                <a:ea typeface="+mj-ea"/>
              </a:rPr>
              <a:t>④廣告</a:t>
            </a:r>
            <a:r>
              <a:rPr lang="zh-TW" altLang="zh-TW" sz="2800" dirty="0" smtClean="0">
                <a:latin typeface="+mj-ea"/>
                <a:ea typeface="+mj-ea"/>
              </a:rPr>
              <a:t>中</a:t>
            </a:r>
            <a:r>
              <a:rPr lang="zh-TW" altLang="en-US" sz="2800" dirty="0" smtClean="0">
                <a:latin typeface="+mj-ea"/>
                <a:ea typeface="+mj-ea"/>
              </a:rPr>
              <a:t>有哪些</a:t>
            </a:r>
            <a:r>
              <a:rPr lang="zh-TW" altLang="zh-TW" sz="2800" dirty="0" smtClean="0">
                <a:latin typeface="+mj-ea"/>
                <a:ea typeface="+mj-ea"/>
              </a:rPr>
              <a:t>可以</a:t>
            </a:r>
            <a:r>
              <a:rPr lang="zh-TW" altLang="zh-TW" sz="2800" dirty="0">
                <a:latin typeface="+mj-ea"/>
                <a:ea typeface="+mj-ea"/>
              </a:rPr>
              <a:t>吸引</a:t>
            </a:r>
            <a:r>
              <a:rPr lang="zh-TW" altLang="zh-TW" sz="2800" dirty="0" smtClean="0">
                <a:latin typeface="+mj-ea"/>
                <a:ea typeface="+mj-ea"/>
              </a:rPr>
              <a:t>消費者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 smtClean="0">
                <a:latin typeface="+mj-ea"/>
                <a:ea typeface="+mj-ea"/>
              </a:rPr>
              <a:t>   </a:t>
            </a:r>
            <a:r>
              <a:rPr lang="zh-TW" altLang="zh-TW" sz="2800" dirty="0" smtClean="0">
                <a:latin typeface="+mj-ea"/>
                <a:ea typeface="+mj-ea"/>
              </a:rPr>
              <a:t>去</a:t>
            </a:r>
            <a:r>
              <a:rPr lang="zh-TW" altLang="zh-TW" sz="2800" dirty="0">
                <a:latin typeface="+mj-ea"/>
                <a:ea typeface="+mj-ea"/>
              </a:rPr>
              <a:t>購買商品的橋段或對話？</a:t>
            </a:r>
          </a:p>
          <a:p>
            <a:pPr marL="0" indent="0"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pPr lvl="2"/>
            <a:endParaRPr lang="zh-TW" altLang="zh-TW" sz="2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810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628800"/>
            <a:ext cx="8492480" cy="1296144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一起看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 smtClean="0">
                <a:latin typeface="+mj-ea"/>
                <a:ea typeface="+mj-ea"/>
              </a:rPr>
              <a:t>食品</a:t>
            </a:r>
            <a:r>
              <a:rPr lang="zh-TW" altLang="en-US" sz="2800" dirty="0">
                <a:latin typeface="+mj-ea"/>
                <a:ea typeface="+mj-ea"/>
              </a:rPr>
              <a:t>廣告誇大 侯佩岑代言挺立挨</a:t>
            </a:r>
            <a:r>
              <a:rPr lang="zh-TW" altLang="en-US" sz="2800" dirty="0" smtClean="0">
                <a:latin typeface="+mj-ea"/>
                <a:ea typeface="+mj-ea"/>
              </a:rPr>
              <a:t>罰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en-US" sz="2800" dirty="0" smtClean="0">
                <a:latin typeface="+mj-ea"/>
                <a:ea typeface="+mj-ea"/>
              </a:rPr>
              <a:t>新聞</a:t>
            </a:r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活動二：新聞怎麼說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75036" y="6246296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sz="800" u="sng" dirty="0">
                <a:hlinkClick r:id="rId5"/>
              </a:rPr>
              <a:t>http://www.cna.com.tw/news/ahel/201609010175-1.aspx</a:t>
            </a:r>
            <a:endParaRPr lang="zh-TW" altLang="zh-TW" sz="800" dirty="0"/>
          </a:p>
          <a:p>
            <a:r>
              <a:rPr lang="en-US" altLang="zh-TW" sz="8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老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0792" y="18223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31751"/>
            <a:ext cx="4320480" cy="35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+mj-ea"/>
              </a:rPr>
              <a:t>活動二</a:t>
            </a:r>
            <a:r>
              <a:rPr lang="zh-TW" altLang="en-US" dirty="0">
                <a:latin typeface="+mj-ea"/>
              </a:rPr>
              <a:t>：新聞怎麼說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>
                <a:latin typeface="+mj-ea"/>
                <a:ea typeface="+mj-ea"/>
              </a:rPr>
              <a:t>主角是誰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>
                <a:latin typeface="+mj-ea"/>
                <a:ea typeface="+mj-ea"/>
              </a:rPr>
              <a:t>發生了</a:t>
            </a:r>
            <a:r>
              <a:rPr lang="zh-TW" altLang="zh-TW" sz="2800" dirty="0" smtClean="0">
                <a:latin typeface="+mj-ea"/>
                <a:ea typeface="+mj-ea"/>
              </a:rPr>
              <a:t>什麼</a:t>
            </a:r>
            <a:r>
              <a:rPr lang="zh-TW" altLang="en-US" sz="2800" dirty="0" smtClean="0">
                <a:latin typeface="+mj-ea"/>
                <a:ea typeface="+mj-ea"/>
              </a:rPr>
              <a:t>事情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新聞什麼時候發生的？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zh-TW" sz="2800" dirty="0" smtClean="0">
                <a:latin typeface="+mj-ea"/>
                <a:ea typeface="+mj-ea"/>
              </a:rPr>
              <a:t>在哪裡發生的？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造成事件的原因為何？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 smtClean="0">
                <a:latin typeface="+mj-ea"/>
                <a:ea typeface="+mj-ea"/>
              </a:rPr>
              <a:t>產生怎樣的效益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6" name="Picture 4" descr="老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390573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888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185585" y="1844824"/>
            <a:ext cx="7848872" cy="3600400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來看看同一則新聞的其他相關報導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270353" cy="246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350953" cy="244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139952" y="595606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sz="800" u="sng" dirty="0">
                <a:hlinkClick r:id="rId7"/>
              </a:rPr>
              <a:t>https://www.youtube.com/watch?v=hGjfasx6TZw</a:t>
            </a:r>
            <a:endParaRPr lang="zh-TW" altLang="zh-TW" sz="800" dirty="0"/>
          </a:p>
          <a:p>
            <a:pPr lvl="2"/>
            <a:r>
              <a:rPr lang="en-US" altLang="zh-TW" sz="800" u="sng" dirty="0" smtClean="0">
                <a:hlinkClick r:id="rId8"/>
              </a:rPr>
              <a:t>https</a:t>
            </a:r>
            <a:r>
              <a:rPr lang="en-US" altLang="zh-TW" sz="800" u="sng" dirty="0">
                <a:hlinkClick r:id="rId8"/>
              </a:rPr>
              <a:t>://video.udn.com/news/552816</a:t>
            </a:r>
            <a:endParaRPr lang="zh-TW" altLang="zh-TW" sz="800" dirty="0"/>
          </a:p>
          <a:p>
            <a:endParaRPr lang="zh-TW" altLang="zh-TW" sz="800" dirty="0"/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704856" cy="576064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來看看此次受罰的產品一覽表。</a:t>
            </a:r>
            <a:endParaRPr lang="en-US" altLang="zh-TW" sz="2800" dirty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65788" y="6146720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</a:t>
            </a:r>
            <a:r>
              <a:rPr lang="zh-TW" altLang="en-US" dirty="0" smtClean="0">
                <a:latin typeface="+mj-ea"/>
                <a:ea typeface="+mj-ea"/>
              </a:rPr>
              <a:t>來源</a:t>
            </a:r>
            <a:r>
              <a:rPr lang="en-US" altLang="zh-TW" sz="800" dirty="0">
                <a:hlinkClick r:id="rId5"/>
              </a:rPr>
              <a:t>http://www.fda.gov.tw/TC/newsContent.aspx?id=21229&amp;chk=ca78838d-9a13-4303-9625-de70dcdfb599&amp;param=pn&amp;cid=4&amp;cchk=f11420b2-cf8e-4d3a-beb5-66521b800453#.</a:t>
            </a:r>
            <a:r>
              <a:rPr lang="en-US" altLang="zh-TW" sz="800" dirty="0" smtClean="0">
                <a:hlinkClick r:id="rId5"/>
              </a:rPr>
              <a:t>V-Phovl96Ul</a:t>
            </a:r>
            <a:endParaRPr lang="en-US" altLang="zh-TW" sz="800" dirty="0" smtClean="0"/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2763"/>
            <a:ext cx="7123202" cy="385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1856" y="2060848"/>
            <a:ext cx="7416105" cy="1656779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想一想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zh-TW" sz="2800" dirty="0"/>
              <a:t>①</a:t>
            </a:r>
            <a:r>
              <a:rPr lang="zh-TW" altLang="en-US" sz="2800" dirty="0" smtClean="0">
                <a:latin typeface="+mj-ea"/>
                <a:ea typeface="+mj-ea"/>
              </a:rPr>
              <a:t>為什麼</a:t>
            </a:r>
            <a:r>
              <a:rPr lang="zh-TW" altLang="en-US" sz="2800" dirty="0">
                <a:latin typeface="+mj-ea"/>
                <a:ea typeface="+mj-ea"/>
              </a:rPr>
              <a:t>多則健康食品廣告受罰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zh-TW" sz="2800" dirty="0"/>
              <a:t>②</a:t>
            </a:r>
            <a:r>
              <a:rPr lang="zh-TW" altLang="en-US" sz="2800" dirty="0" smtClean="0">
                <a:latin typeface="+mj-ea"/>
                <a:ea typeface="+mj-ea"/>
              </a:rPr>
              <a:t>中秋節</a:t>
            </a:r>
            <a:r>
              <a:rPr lang="zh-TW" altLang="en-US" sz="2800" dirty="0">
                <a:latin typeface="+mj-ea"/>
                <a:ea typeface="+mj-ea"/>
              </a:rPr>
              <a:t>禮品以哪些產品最容易違規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800" dirty="0" smtClean="0"/>
              <a:t>③</a:t>
            </a:r>
            <a:r>
              <a:rPr lang="zh-TW" altLang="en-US" sz="2800" dirty="0" smtClean="0">
                <a:latin typeface="+mj-ea"/>
                <a:ea typeface="+mj-ea"/>
              </a:rPr>
              <a:t>健康</a:t>
            </a:r>
            <a:r>
              <a:rPr lang="zh-TW" altLang="en-US" sz="2800" dirty="0">
                <a:latin typeface="+mj-ea"/>
                <a:ea typeface="+mj-ea"/>
              </a:rPr>
              <a:t>食品廣告的開罰是依據哪個法源？</a:t>
            </a:r>
          </a:p>
          <a:p>
            <a:pPr lvl="0"/>
            <a:endParaRPr lang="zh-TW" altLang="en-US" sz="2800" dirty="0" smtClean="0">
              <a:latin typeface="+mj-ea"/>
              <a:ea typeface="+mj-ea"/>
            </a:endParaRPr>
          </a:p>
          <a:p>
            <a:pPr lvl="0"/>
            <a:endParaRPr lang="zh-TW" altLang="en-US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7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94294" y="1844824"/>
            <a:ext cx="7416105" cy="720080"/>
          </a:xfrm>
        </p:spPr>
        <p:txBody>
          <a:bodyPr/>
          <a:lstStyle/>
          <a:p>
            <a:pPr>
              <a:defRPr/>
            </a:pPr>
            <a:r>
              <a:rPr lang="zh-TW" altLang="zh-TW" sz="2800" dirty="0">
                <a:latin typeface="+mj-ea"/>
                <a:ea typeface="+mj-ea"/>
              </a:rPr>
              <a:t>來</a:t>
            </a:r>
            <a:r>
              <a:rPr lang="zh-TW" altLang="zh-TW" sz="2800" dirty="0" smtClean="0">
                <a:latin typeface="+mj-ea"/>
                <a:ea typeface="+mj-ea"/>
              </a:rPr>
              <a:t>看看</a:t>
            </a:r>
            <a:r>
              <a:rPr lang="en-US" altLang="zh-TW" sz="2800" dirty="0" smtClean="0">
                <a:latin typeface="+mj-ea"/>
                <a:ea typeface="+mj-ea"/>
              </a:rPr>
              <a:t>《</a:t>
            </a:r>
            <a:r>
              <a:rPr lang="zh-TW" altLang="zh-TW" sz="2800" dirty="0" smtClean="0">
                <a:latin typeface="+mj-ea"/>
                <a:ea typeface="+mj-ea"/>
              </a:rPr>
              <a:t>食品</a:t>
            </a:r>
            <a:r>
              <a:rPr lang="zh-TW" altLang="zh-TW" sz="2800" dirty="0">
                <a:latin typeface="+mj-ea"/>
                <a:ea typeface="+mj-ea"/>
              </a:rPr>
              <a:t>安全衛生管理</a:t>
            </a:r>
            <a:r>
              <a:rPr lang="zh-TW" altLang="zh-TW" sz="2800" dirty="0" smtClean="0">
                <a:latin typeface="+mj-ea"/>
                <a:ea typeface="+mj-ea"/>
              </a:rPr>
              <a:t>法</a:t>
            </a:r>
            <a:r>
              <a:rPr lang="zh-TW" altLang="en-US" sz="2800" dirty="0" smtClean="0">
                <a:latin typeface="+mj-ea"/>
                <a:ea typeface="+mj-ea"/>
              </a:rPr>
              <a:t> 第</a:t>
            </a:r>
            <a:r>
              <a:rPr lang="en-US" altLang="zh-TW" sz="2800" dirty="0" smtClean="0">
                <a:latin typeface="+mj-ea"/>
                <a:ea typeface="+mj-ea"/>
              </a:rPr>
              <a:t>28</a:t>
            </a:r>
            <a:r>
              <a:rPr lang="zh-TW" altLang="en-US" sz="2800" dirty="0" smtClean="0">
                <a:latin typeface="+mj-ea"/>
                <a:ea typeface="+mj-ea"/>
              </a:rPr>
              <a:t>條</a:t>
            </a:r>
            <a:r>
              <a:rPr lang="en-US" altLang="zh-TW" sz="2800" dirty="0" smtClean="0">
                <a:latin typeface="+mj-ea"/>
                <a:ea typeface="+mj-ea"/>
              </a:rPr>
              <a:t>》</a:t>
            </a:r>
            <a:r>
              <a:rPr lang="zh-TW" altLang="zh-TW" sz="2800" dirty="0" smtClean="0">
                <a:latin typeface="+mj-ea"/>
                <a:ea typeface="+mj-ea"/>
              </a:rPr>
              <a:t>怎麼</a:t>
            </a:r>
            <a:r>
              <a:rPr lang="zh-TW" altLang="en-US" sz="2800" dirty="0" smtClean="0">
                <a:latin typeface="+mj-ea"/>
                <a:ea typeface="+mj-ea"/>
              </a:rPr>
              <a:t>說</a:t>
            </a:r>
            <a:r>
              <a:rPr lang="zh-TW" altLang="en-US" sz="2800" dirty="0" smtClean="0">
                <a:latin typeface="微軟正黑體"/>
                <a:ea typeface="微軟正黑體"/>
              </a:rPr>
              <a:t>：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民眾如果有發現疑似違規的食品廣告，該如何檢舉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zh-TW" altLang="en-US" sz="28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如有因違規廣告而衍生退費、換貨等消費爭議，該如何尋求協助？</a:t>
            </a:r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526732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37110" y="6093296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sz="800" u="sng" dirty="0">
                <a:hlinkClick r:id="rId6"/>
              </a:rPr>
              <a:t>http://law.moj.gov.tw/LawClass/LawAll.aspx?PCode=L0040001</a:t>
            </a:r>
            <a:endParaRPr lang="zh-TW" altLang="zh-TW" sz="800" dirty="0"/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3773</TotalTime>
  <Words>1057</Words>
  <Application>Microsoft Office PowerPoint</Application>
  <PresentationFormat>如螢幕大小 (4:3)</PresentationFormat>
  <Paragraphs>133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『食品、藥品』別傻傻分不清 本教案製作者：毛俞婷 </vt:lpstr>
      <vt:lpstr>活動一：看廣告找碴</vt:lpstr>
      <vt:lpstr>活動一：看廣告找碴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活動三：聽老師說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92</cp:revision>
  <dcterms:created xsi:type="dcterms:W3CDTF">2011-03-28T02:01:01Z</dcterms:created>
  <dcterms:modified xsi:type="dcterms:W3CDTF">2016-09-22T13:58:37Z</dcterms:modified>
</cp:coreProperties>
</file>