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84" r:id="rId4"/>
    <p:sldId id="282" r:id="rId5"/>
    <p:sldId id="275" r:id="rId6"/>
    <p:sldId id="276" r:id="rId7"/>
    <p:sldId id="277" r:id="rId8"/>
    <p:sldId id="278" r:id="rId9"/>
    <p:sldId id="285" r:id="rId10"/>
    <p:sldId id="286" r:id="rId11"/>
    <p:sldId id="287" r:id="rId12"/>
    <p:sldId id="288" r:id="rId13"/>
    <p:sldId id="273" r:id="rId1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62F8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73503" autoAdjust="0"/>
  </p:normalViewPr>
  <p:slideViewPr>
    <p:cSldViewPr>
      <p:cViewPr>
        <p:scale>
          <a:sx n="100" d="100"/>
          <a:sy n="100" d="100"/>
        </p:scale>
        <p:origin x="-1104" y="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2" d="100"/>
          <a:sy n="32" d="100"/>
        </p:scale>
        <p:origin x="-23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6D627322-A6D1-4C48-9CCB-308FD455A0D1}" type="datetimeFigureOut">
              <a:rPr lang="zh-TW" altLang="en-US"/>
              <a:pPr>
                <a:defRPr/>
              </a:pPr>
              <a:t>2016/7/15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D870E46B-DBD9-4EAA-82B1-C6E139B156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268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17EB5753-075B-4D3A-B418-B4C1EAB81D02}" type="datetimeFigureOut">
              <a:rPr lang="zh-TW" altLang="en-US"/>
              <a:pPr>
                <a:defRPr/>
              </a:pPr>
              <a:t>2016/7/15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3F937F28-9629-4CE9-ACAA-84FD739B34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382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ltn.com.tw/news/world/breakingnews/159484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ppledaily.com.tw/realtimenews/article/new/20160408/833983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請學生拿出所蒐集的廣告單，並請與同組的同學比較看看，看廣告單上的女性形象有何共同點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五官、臉孔、身材、穿著等等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※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請學生將歸納結果向全班同學報告。</a:t>
            </a: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2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教師向學生建立正確觀念，廣告中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尤其是瘦身廣告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女性身材大多是偏瘦的形象，但這僅是廣告商的行銷手法，並不代表觀賞者需要跟隨，並且，以健康的角度來看，太瘦的身材並不適當還可能帶來疾病，大家應該思考的是自己的體重是否在健康範圍內，而不是一昧地追求瘦的身材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。教師向學生建立正確觀念，廣告中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尤其是瘦身廣告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女性身材大多是偏瘦的形象，但這僅是廣告商的行銷手法，希望藉由無贅肉的身體形象，吸引閱聽眾觀看並進而購買產品，並進而建構大眾對於女性身體要「瘦」才是好看的刻板印象，但這並不代表在現實生活中的觀賞者需要跟隨，並且，以健康的角度來看，太瘦的身材並不適當還可能帶來疾病，大家應該思考的是自己的體重是否在健康範圍內，而不是一昧地追求瘦的身材。</a:t>
            </a:r>
          </a:p>
          <a:p>
            <a:pPr lvl="0"/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依據國民健康署的網站資料顯示，可以使用「身體質量指數」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(BMI)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來判斷自己的體重是否合乎健康標準，學生可使用公式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(BMI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＝體重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(kg)/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身高</a:t>
            </a:r>
            <a:r>
              <a:rPr lang="en-US" altLang="zh-TW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</a:t>
            </a:r>
            <a:r>
              <a:rPr lang="en-US" altLang="zh-TW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自行計算，並對照國民健康署網站中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(http://www.hpa.gov.tw/BHPNet/Web/healthtopic/TopicArticle.aspx?No=201111010004&amp;parentid=201109290001)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的兒童與青少年體重標準來看看自己的體重是否在健康範圍。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37F28-9629-4CE9-ACAA-84FD739B34FA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494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請學生想想，如果要鼓勵大家因為身體健康而注意體重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多運動、飲食均衡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，該如何設計一則廣告呢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平面、影像不拘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 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各組針對所討論的內容，進行廣告設計，並將成果向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班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展示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；再由全班票選出設計最佳的廣告。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37F28-9629-4CE9-ACAA-84FD739B34FA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4678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請問學生，廣告內容所出現的女性形象是否可代表日常生活中的所有女性呢？</a:t>
            </a:r>
          </a:p>
          <a:p>
            <a:pPr lvl="0"/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3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請學生閱讀「為了友善的環境！ 倫敦地鐵內將禁止這樣的廣告」新聞。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(http://udn.com/news/story/6812/1760525-%E7%82%BA%E4%BA%86%E5%8F%8B%E5%96%84%E7%9A%84%E7%92%B0%E5%A2%83%EF%BC%81-%E5%80%AB%E6%95%A6%E5%9C%B0%E9%90%B5%E5%85%A7%E5%B0%87%E7%A6%81%E6%AD%A2%E9%80%99%E6%A8%A3%E7%9A%84%E5%BB%A3%E5%91%8A)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89C053-9325-419F-8375-E2B50227FAD6}" type="slidenum">
              <a:rPr lang="zh-TW" altLang="en-US" smtClean="0">
                <a:ea typeface="新細明體" pitchFamily="18" charset="-120"/>
              </a:rPr>
              <a:pPr/>
              <a:t>4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新聞閱畢，請學生用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5W1H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解析新聞結構，以加深對新聞內容的印象。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誰是這則新聞的主角？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倫敦市長沙迪克汗。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發生了什麼事？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沙迪克汗推行新政，未來將禁止地鐵站、公車站內出現物化女性的廣告。。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什麼時候發生的？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--105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④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在哪裡發生的？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在倫敦地鐵站、公車站。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⑤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造成事件的原因為何？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減肥廣告除了貶低女性外，也可能鼓動女性將自己塑造成不符合現實的「紙片人」。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⑥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產生怎樣的影響？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避免物化女性，並減少「海灘身段」的完美形象給青少年帶來心理壓力，更避免讓男人對女性身材有不切實際的期待。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DAC61E-12D3-44ED-968F-AF5C28BA6851}" type="slidenum">
              <a:rPr lang="zh-TW" altLang="en-US" smtClean="0">
                <a:ea typeface="新細明體" pitchFamily="18" charset="-120"/>
              </a:rPr>
              <a:pPr/>
              <a:t>5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回答新聞報導中相關問題。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①新聞報導中提到「紙片人」，請問那是什麼？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②為什麼瘦身廣告會讓人們在搭地鐵或公車時感到壓力？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③為什麼倫敦市長覺得這類廣告會貶損女性，讓他們對自己的身體感到羞愧？你或你的家人朋友曾經有這樣的感覺嗎？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80866-5F07-4845-9C86-D13718D9FEA2}" type="slidenum">
              <a:rPr lang="zh-TW" altLang="en-US" smtClean="0">
                <a:ea typeface="新細明體" pitchFamily="18" charset="-120"/>
              </a:rPr>
              <a:pPr/>
              <a:t>6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回答新聞報導中相關問題。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④為什麼電視、網路或印刷媒體中的瘦身廣告不一起禁止？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⑤什麼是「海灘身段」？你覺得要到海邊玩，一定要是「海灘身段」才會被允許嗎？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⑥報導中提到「物化女性」，請問什麼這是什麼意思？</a:t>
            </a:r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D74A9B-1D09-45DC-8439-B70A01167029}" type="slidenum">
              <a:rPr lang="zh-TW" altLang="en-US" smtClean="0">
                <a:ea typeface="新細明體" pitchFamily="18" charset="-120"/>
              </a:rPr>
              <a:pPr/>
              <a:t>7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請觀賞報導中的地鐵平面廣告，並請學生比較看看，這與同學們所蒐集的廣告單上的女性形象有什麼異同？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C1B71-3785-43EC-BF4C-F2F3D114F06A}" type="slidenum">
              <a:rPr lang="zh-TW" altLang="en-US" smtClean="0">
                <a:ea typeface="新細明體" pitchFamily="18" charset="-120"/>
              </a:rPr>
              <a:pPr/>
              <a:t>8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請學生想想看，為什麼廣告中的女性形象大多是瘦或超級瘦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紙片人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)(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例如「蛋白世界」（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 World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）的減肥廣告的照片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這樣的代言人形象會吸引你進行消費或者去參與瘦身活動嗎？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C1B71-3785-43EC-BF4C-F2F3D114F06A}" type="slidenum">
              <a:rPr lang="zh-TW" altLang="en-US" smtClean="0">
                <a:ea typeface="新細明體" pitchFamily="18" charset="-120"/>
              </a:rPr>
              <a:pPr/>
              <a:t>9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請問學生，會覺得紙片人身材的女性漂亮嗎？又，身邊的親朋好友有人是紙片人嗎？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們是天生吃不胖或者是刻意瘦身？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※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來看看與紙片人有關的報導：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①「紙片模特」再見 英品牌要求簽署條款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http://news.ltn.com.tw/news/world/breakingnews/1594848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②厭食紙片人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！加州推法案捍衛模特兒健康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http://www.appledaily.com.tw/realtimenews/article/new/20160408/833983/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CC1B71-3785-43EC-BF4C-F2F3D114F06A}" type="slidenum">
              <a:rPr lang="zh-TW" altLang="en-US" smtClean="0">
                <a:ea typeface="新細明體" pitchFamily="18" charset="-120"/>
              </a:rPr>
              <a:pPr/>
              <a:t>10</a:t>
            </a:fld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215D-D90D-4439-89D2-A7512F25A2ED}" type="datetimeFigureOut">
              <a:rPr lang="zh-TW" altLang="en-US"/>
              <a:pPr>
                <a:defRPr/>
              </a:pPr>
              <a:t>2016/7/15</a:t>
            </a:fld>
            <a:endParaRPr lang="zh-TW" altLang="en-US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F4927D-CF67-4E93-87A6-57F71C23A5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10A8-3E66-449D-A576-F77B6B957C7E}" type="datetimeFigureOut">
              <a:rPr lang="zh-TW" altLang="en-US"/>
              <a:pPr>
                <a:defRPr/>
              </a:pPr>
              <a:t>2016/7/15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FF72-EE28-41DE-8D05-892F298302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104D-C71E-4B1F-889C-AC4613B4406A}" type="datetimeFigureOut">
              <a:rPr lang="zh-TW" altLang="en-US"/>
              <a:pPr>
                <a:defRPr/>
              </a:pPr>
              <a:t>2016/7/15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D704B-4F19-46AD-AED8-5A6E04BE41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514D-7A96-49F1-A54F-A2FBE3FCE9AD}" type="datetimeFigureOut">
              <a:rPr lang="zh-TW" altLang="en-US"/>
              <a:pPr>
                <a:defRPr/>
              </a:pPr>
              <a:t>2016/7/15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23CD-32FA-4118-8592-A3710B853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5" name="圓角矩形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4BEE-369F-4F6C-885C-5B59C164F90F}" type="datetimeFigureOut">
              <a:rPr lang="zh-TW" altLang="en-US"/>
              <a:pPr>
                <a:defRPr/>
              </a:pPr>
              <a:t>2016/7/15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CE19-ACE6-413C-B8D0-7DE7D534AC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FD63-1E8B-4D76-B1CB-0557810A2670}" type="datetimeFigureOut">
              <a:rPr lang="zh-TW" altLang="en-US"/>
              <a:pPr>
                <a:defRPr/>
              </a:pPr>
              <a:t>2016/7/15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2F2A-488E-4DEF-8363-1EE667BED1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7C01-326E-43D2-98FB-E250C68304F8}" type="datetimeFigureOut">
              <a:rPr lang="zh-TW" altLang="en-US"/>
              <a:pPr>
                <a:defRPr/>
              </a:pPr>
              <a:t>2016/7/15</a:t>
            </a:fld>
            <a:endParaRPr lang="zh-TW" altLang="en-US"/>
          </a:p>
        </p:txBody>
      </p:sp>
      <p:sp>
        <p:nvSpPr>
          <p:cNvPr id="8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583C2-17D3-4A2F-961E-3614C9502E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F72A-E4E4-4D37-BE49-7A7790FCA952}" type="datetimeFigureOut">
              <a:rPr lang="zh-TW" altLang="en-US"/>
              <a:pPr>
                <a:defRPr/>
              </a:pPr>
              <a:t>2016/7/15</a:t>
            </a:fld>
            <a:endParaRPr lang="zh-TW" altLang="en-US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5B3F-FAF4-4184-9AE1-023B8DF11B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DDF2-82FA-4050-A9A0-4FC8136C97E8}" type="datetimeFigureOut">
              <a:rPr lang="zh-TW" altLang="en-US"/>
              <a:pPr>
                <a:defRPr/>
              </a:pPr>
              <a:t>2016/7/15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C7AD3-1DC3-4CAF-AACC-4F9D6729FB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6" name="圓角矩形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782E-B000-40B2-AEC2-1F314CB9C479}" type="datetimeFigureOut">
              <a:rPr lang="zh-TW" altLang="en-US"/>
              <a:pPr>
                <a:defRPr/>
              </a:pPr>
              <a:t>2016/7/15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D497-D55B-4C09-B3D0-CBB5421F5D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666C-9F3C-4201-B677-C47393857B2D}" type="datetimeFigureOut">
              <a:rPr lang="zh-TW" altLang="en-US"/>
              <a:pPr>
                <a:defRPr/>
              </a:pPr>
              <a:t>2016/7/15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6A19D-65A0-41B9-B0E3-70588B5A62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02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A48D62D5-E55F-450E-A5AC-D39F6741C759}" type="datetimeFigureOut">
              <a:rPr lang="zh-TW" altLang="en-US"/>
              <a:pPr>
                <a:defRPr/>
              </a:pPr>
              <a:t>2016/7/15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7ED5097F-3B26-4234-B211-ADA6CB0085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13" r:id="rId2"/>
    <p:sldLayoutId id="2147483921" r:id="rId3"/>
    <p:sldLayoutId id="2147483914" r:id="rId4"/>
    <p:sldLayoutId id="2147483915" r:id="rId5"/>
    <p:sldLayoutId id="2147483916" r:id="rId6"/>
    <p:sldLayoutId id="2147483917" r:id="rId7"/>
    <p:sldLayoutId id="2147483922" r:id="rId8"/>
    <p:sldLayoutId id="2147483923" r:id="rId9"/>
    <p:sldLayoutId id="2147483918" r:id="rId10"/>
    <p:sldLayoutId id="21474839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eja.org.tw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na.com.tw/News/aEDU/201307010041-1.aspx" TargetMode="External"/><Relationship Id="rId5" Type="http://schemas.openxmlformats.org/officeDocument/2006/relationships/image" Target="../media/image10.em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na.com.tw/News/aEDU/201307010041-1.aspx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feja.org.tw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genedavinci.pixnet.net/blog/post/192179301-%E5%A6%82%E4%BD%95%E6%8C%91%E9%81%B8%E5%A5%BD%E9%9E%8B-skechers%E8%B7%91%E9%9E%8B" TargetMode="External"/><Relationship Id="rId3" Type="http://schemas.openxmlformats.org/officeDocument/2006/relationships/hyperlink" Target="http://www.feja.org.tw/" TargetMode="External"/><Relationship Id="rId7" Type="http://schemas.openxmlformats.org/officeDocument/2006/relationships/hyperlink" Target="http://img.choc-girl.com.tw/choc/2012/07/TSUBAKI-3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na.com.tw/News/aEDU/201307010041-1.aspx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cna.com.tw/News/aEDU/201307010041-1.aspx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7" Type="http://schemas.openxmlformats.org/officeDocument/2006/relationships/hyperlink" Target="http://udn.com/news/story/6812/1760525-%E7%82%BA%E4%BA%86%E5%8F%8B%E5%96%84%E7%9A%84%E7%92%B0%E5%A2%83%EF%BC%81-%E5%80%AB%E6%95%A6%E5%9C%B0%E9%90%B5%E5%85%A7%E5%B0%87%E7%A6%81%E6%AD%A2%E9%80%99%E6%A8%A3%E7%9A%84%E5%BB%A3%E5%91%8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na.com.tw/News/aEDU/201307010041-1.aspx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ja.org.tw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zh-TW" altLang="zh-TW">
              <a:latin typeface="Trebuchet MS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2131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授課老師：（</a:t>
            </a: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  <a:sym typeface="Wingdings" pitchFamily="2" charset="2"/>
              </a:rPr>
              <a:t>空白</a:t>
            </a:r>
            <a:r>
              <a:rPr lang="zh-TW" altLang="en-US" sz="3600" b="1" dirty="0" smtClean="0">
                <a:solidFill>
                  <a:schemeClr val="bg1"/>
                </a:solidFill>
                <a:latin typeface="+mj-ea"/>
                <a:ea typeface="+mj-ea"/>
              </a:rPr>
              <a:t>）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650" y="1341438"/>
            <a:ext cx="7772400" cy="1582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900" b="1" dirty="0" smtClean="0"/>
              <a:t>教案名稱：</a:t>
            </a:r>
            <a:r>
              <a:rPr lang="en-US" altLang="zh-TW" sz="4900" b="1" dirty="0" smtClean="0"/>
              <a:t/>
            </a:r>
            <a:br>
              <a:rPr lang="en-US" altLang="zh-TW" sz="4900" b="1" dirty="0" smtClean="0"/>
            </a:br>
            <a:r>
              <a:rPr lang="zh-TW" altLang="zh-TW" b="1" dirty="0">
                <a:latin typeface="+mj-ea"/>
              </a:rPr>
              <a:t>廣告為什麼這麼『瘦</a:t>
            </a:r>
            <a:r>
              <a:rPr lang="zh-TW" altLang="zh-TW" b="1" dirty="0" smtClean="0">
                <a:latin typeface="+mj-ea"/>
              </a:rPr>
              <a:t>』</a:t>
            </a:r>
            <a:r>
              <a:rPr lang="en-US" altLang="zh-TW" b="1" dirty="0" smtClean="0">
                <a:latin typeface="+mj-ea"/>
              </a:rPr>
              <a:t/>
            </a:r>
            <a:br>
              <a:rPr lang="en-US" altLang="zh-TW" b="1" dirty="0" smtClean="0">
                <a:latin typeface="+mj-ea"/>
              </a:rPr>
            </a:br>
            <a:r>
              <a:rPr lang="zh-TW" altLang="en-US" sz="3600" b="1" dirty="0" smtClean="0">
                <a:solidFill>
                  <a:schemeClr val="bg1"/>
                </a:solidFill>
                <a:latin typeface="+mn-ea"/>
              </a:rPr>
              <a:t>本教案製作者：</a:t>
            </a:r>
            <a:r>
              <a:rPr lang="zh-TW" altLang="en-US" sz="3100" b="1" dirty="0" smtClean="0">
                <a:solidFill>
                  <a:schemeClr val="bg1"/>
                </a:solidFill>
                <a:latin typeface="+mn-ea"/>
              </a:rPr>
              <a:t>毛俞婷</a:t>
            </a:r>
            <a:r>
              <a:rPr altLang="zh-TW" b="1" dirty="0" smtClean="0">
                <a:solidFill>
                  <a:schemeClr val="bg1"/>
                </a:solidFill>
                <a:latin typeface="+mn-ea"/>
              </a:rPr>
              <a:t/>
            </a:r>
            <a:br>
              <a:rPr altLang="zh-TW" b="1" dirty="0" smtClean="0">
                <a:solidFill>
                  <a:schemeClr val="bg1"/>
                </a:solidFill>
                <a:latin typeface="+mn-ea"/>
              </a:rPr>
            </a:br>
            <a:endParaRPr lang="zh-TW" altLang="en-US" b="1" dirty="0" smtClean="0"/>
          </a:p>
        </p:txBody>
      </p:sp>
      <p:pic>
        <p:nvPicPr>
          <p:cNvPr id="6149" name="Picture 4" descr="http://www.feja.org.tw/themes/liger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61038"/>
            <a:ext cx="22685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/>
              <a:t>活動二：新聞怎麼說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827584" y="1988840"/>
            <a:ext cx="8006161" cy="3528392"/>
          </a:xfrm>
        </p:spPr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你覺得</a:t>
            </a:r>
            <a:r>
              <a:rPr lang="zh-TW" altLang="en-US" sz="2800" dirty="0">
                <a:latin typeface="+mj-ea"/>
                <a:ea typeface="+mj-ea"/>
              </a:rPr>
              <a:t>紙片人</a:t>
            </a:r>
            <a:r>
              <a:rPr lang="zh-TW" altLang="en-US" sz="2800" dirty="0" smtClean="0">
                <a:latin typeface="+mj-ea"/>
                <a:ea typeface="+mj-ea"/>
              </a:rPr>
              <a:t>身材的女性漂亮嗎？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800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800" dirty="0">
                <a:latin typeface="+mj-ea"/>
                <a:ea typeface="+mj-ea"/>
              </a:rPr>
              <a:t>你身邊的親朋好友有人是紙片人嗎？他們是天生吃不胖或者是刻意瘦身</a:t>
            </a:r>
            <a:r>
              <a:rPr lang="zh-TW" altLang="en-US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800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800" dirty="0">
                <a:latin typeface="+mj-ea"/>
                <a:ea typeface="+mj-ea"/>
              </a:rPr>
              <a:t>來看看與紙片人有關的</a:t>
            </a:r>
            <a:r>
              <a:rPr lang="zh-TW" altLang="en-US" sz="2800" dirty="0" smtClean="0">
                <a:latin typeface="+mj-ea"/>
                <a:ea typeface="+mj-ea"/>
              </a:rPr>
              <a:t>報導。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800" dirty="0">
              <a:latin typeface="+mj-ea"/>
              <a:ea typeface="+mj-ea"/>
            </a:endParaRPr>
          </a:p>
          <a:p>
            <a:pPr>
              <a:defRPr/>
            </a:pP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800" dirty="0">
              <a:latin typeface="+mj-ea"/>
              <a:ea typeface="+mj-ea"/>
            </a:endParaRPr>
          </a:p>
          <a:p>
            <a:pPr marL="0" indent="0">
              <a:buNone/>
              <a:defRPr/>
            </a:pPr>
            <a:endParaRPr lang="en-US" altLang="zh-TW" sz="2800" dirty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82469"/>
            <a:ext cx="3286398" cy="207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499992" y="6485386"/>
            <a:ext cx="4464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>
                <a:latin typeface="+mj-ea"/>
                <a:ea typeface="+mj-ea"/>
              </a:rPr>
              <a:t>圖片來源</a:t>
            </a:r>
            <a:r>
              <a:rPr lang="en-US" altLang="zh-TW" sz="800" dirty="0" smtClean="0"/>
              <a:t>:</a:t>
            </a:r>
            <a:r>
              <a:rPr lang="en-US" altLang="zh-TW" sz="800" dirty="0">
                <a:hlinkClick r:id="rId6"/>
              </a:rPr>
              <a:t> </a:t>
            </a:r>
            <a:r>
              <a:rPr lang="en-US" altLang="zh-TW" sz="800" dirty="0"/>
              <a:t>http://www.appledaily.com.tw/realtimenews/article/new/20160408/833983/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val="9247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一定要瘦</a:t>
            </a:r>
            <a:r>
              <a:rPr lang="zh-TW" altLang="en-US" dirty="0">
                <a:latin typeface="+mj-ea"/>
                <a:ea typeface="+mj-ea"/>
              </a:rPr>
              <a:t>嗎？→聽老師</a:t>
            </a:r>
            <a:r>
              <a:rPr lang="zh-TW" altLang="en-US" dirty="0" smtClean="0">
                <a:latin typeface="+mj-ea"/>
                <a:ea typeface="+mj-ea"/>
              </a:rPr>
              <a:t>說。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怎麼知道自己的體重是不是在標準</a:t>
            </a:r>
            <a:r>
              <a:rPr lang="zh-TW" altLang="en-US" dirty="0" smtClean="0">
                <a:latin typeface="+mj-ea"/>
                <a:ea typeface="+mj-ea"/>
              </a:rPr>
              <a:t>範圍內？</a:t>
            </a:r>
            <a:r>
              <a:rPr lang="en-US" altLang="zh-TW" dirty="0" smtClean="0">
                <a:latin typeface="+mj-ea"/>
                <a:ea typeface="+mj-ea"/>
              </a:rPr>
              <a:t>BMI</a:t>
            </a:r>
            <a:r>
              <a:rPr lang="zh-TW" altLang="en-US" dirty="0" smtClean="0">
                <a:latin typeface="+mj-ea"/>
                <a:ea typeface="+mj-ea"/>
              </a:rPr>
              <a:t>指數怎麼計算？怎麼看</a:t>
            </a:r>
            <a:r>
              <a:rPr lang="zh-TW" altLang="en-US" dirty="0">
                <a:latin typeface="+mj-ea"/>
              </a:rPr>
              <a:t>？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標題 6"/>
          <p:cNvSpPr txBox="1">
            <a:spLocks/>
          </p:cNvSpPr>
          <p:nvPr/>
        </p:nvSpPr>
        <p:spPr bwMode="auto">
          <a:xfrm>
            <a:off x="755576" y="19776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algn="ctr"/>
            <a:r>
              <a:rPr lang="zh-TW" altLang="en-US" dirty="0"/>
              <a:t>活動二：新聞怎麼說</a:t>
            </a:r>
            <a:endParaRPr kumimoji="0" lang="zh-TW" alt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264920"/>
            <a:ext cx="4063380" cy="99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5290" y="4258191"/>
            <a:ext cx="4040806" cy="248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796136" y="6093295"/>
            <a:ext cx="279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>
                <a:latin typeface="+mj-ea"/>
                <a:ea typeface="+mj-ea"/>
              </a:rPr>
              <a:t>圖片來源</a:t>
            </a:r>
            <a:r>
              <a:rPr lang="en-US" altLang="zh-TW" sz="800" dirty="0" smtClean="0"/>
              <a:t>:</a:t>
            </a:r>
            <a:r>
              <a:rPr lang="en-US" altLang="zh-TW" sz="800" dirty="0">
                <a:hlinkClick r:id="rId5"/>
              </a:rPr>
              <a:t> </a:t>
            </a:r>
            <a:r>
              <a:rPr lang="en-US" altLang="zh-TW" sz="800" dirty="0"/>
              <a:t>http://www.hpa.gov.tw/BHPNet/Web/healthtopic/TopicArticle.aspx?No=201111010004&amp;parentid=201109290001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val="2843645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71600" y="1700808"/>
            <a:ext cx="7772400" cy="4572000"/>
          </a:xfrm>
        </p:spPr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如果要鼓勵大家因為身體健康而注意</a:t>
            </a:r>
            <a:r>
              <a:rPr lang="zh-TW" altLang="en-US" dirty="0" smtClean="0">
                <a:latin typeface="+mj-ea"/>
                <a:ea typeface="+mj-ea"/>
              </a:rPr>
              <a:t>體重</a:t>
            </a:r>
            <a:r>
              <a:rPr lang="zh-TW" altLang="zh-TW" sz="2800" dirty="0" smtClean="0"/>
              <a:t>，</a:t>
            </a:r>
            <a:r>
              <a:rPr lang="zh-TW" altLang="en-US" sz="2800" dirty="0">
                <a:latin typeface="+mj-ea"/>
                <a:ea typeface="+mj-ea"/>
              </a:rPr>
              <a:t>該如何設計一則廣告</a:t>
            </a:r>
            <a:r>
              <a:rPr lang="zh-TW" altLang="en-US" sz="2800" dirty="0" smtClean="0">
                <a:latin typeface="+mj-ea"/>
                <a:ea typeface="+mj-ea"/>
              </a:rPr>
              <a:t>呢</a:t>
            </a:r>
            <a:r>
              <a:rPr lang="zh-TW" altLang="zh-TW" sz="2800" dirty="0" smtClean="0"/>
              <a:t>？</a:t>
            </a:r>
            <a:endParaRPr lang="en-US" altLang="zh-TW" sz="2800" dirty="0" smtClean="0"/>
          </a:p>
          <a:p>
            <a:endParaRPr lang="en-US" altLang="zh-TW" sz="2800" dirty="0"/>
          </a:p>
          <a:p>
            <a:r>
              <a:rPr lang="zh-TW" altLang="en-US" dirty="0">
                <a:latin typeface="+mj-ea"/>
                <a:ea typeface="+mj-ea"/>
              </a:rPr>
              <a:t>將成果向全班</a:t>
            </a:r>
            <a:r>
              <a:rPr lang="zh-TW" altLang="en-US" dirty="0" smtClean="0">
                <a:latin typeface="+mj-ea"/>
                <a:ea typeface="+mj-ea"/>
              </a:rPr>
              <a:t>展示，並說明你們的設計概念。</a:t>
            </a:r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最佳廣告票選。</a:t>
            </a:r>
            <a:endParaRPr lang="en-US" altLang="zh-TW" dirty="0">
              <a:latin typeface="+mj-ea"/>
              <a:ea typeface="+mj-ea"/>
            </a:endParaRPr>
          </a:p>
          <a:p>
            <a:endParaRPr lang="en-US" altLang="zh-TW" sz="2800" dirty="0">
              <a:latin typeface="+mj-ea"/>
              <a:ea typeface="+mj-ea"/>
            </a:endParaRPr>
          </a:p>
          <a:p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標題 6"/>
          <p:cNvSpPr txBox="1">
            <a:spLocks/>
          </p:cNvSpPr>
          <p:nvPr/>
        </p:nvSpPr>
        <p:spPr bwMode="auto">
          <a:xfrm>
            <a:off x="755576" y="19776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  <a:ea typeface="微軟正黑體" pitchFamily="34" charset="-120"/>
              </a:defRPr>
            </a:lvl9pPr>
          </a:lstStyle>
          <a:p>
            <a:pPr algn="ctr"/>
            <a:r>
              <a:rPr lang="zh-TW" altLang="en-US" dirty="0" smtClean="0"/>
              <a:t>活動三：我也是廣告總監</a:t>
            </a:r>
            <a:endParaRPr kumimoji="0" lang="zh-TW" altLang="en-US" dirty="0" smtClean="0"/>
          </a:p>
        </p:txBody>
      </p:sp>
      <p:pic>
        <p:nvPicPr>
          <p:cNvPr id="5" name="Picture 2" descr="學生向老師問好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091880" cy="27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319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72400" cy="1362075"/>
          </a:xfrm>
        </p:spPr>
        <p:txBody>
          <a:bodyPr/>
          <a:lstStyle/>
          <a:p>
            <a:pPr algn="ctr" eaLnBrk="1" hangingPunct="1"/>
            <a:r>
              <a:rPr lang="zh-TW" altLang="en-US" smtClean="0"/>
              <a:t>本教案結束，謝謝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en-US" altLang="zh-TW" smtClean="0">
                <a:sym typeface="Wingdings" pitchFamily="2" charset="2"/>
              </a:rPr>
              <a:t></a:t>
            </a:r>
            <a:endParaRPr lang="zh-TW" altLang="en-US" smtClean="0"/>
          </a:p>
        </p:txBody>
      </p:sp>
      <p:pic>
        <p:nvPicPr>
          <p:cNvPr id="16388" name="Picture 4" descr="http://www.feja.org.tw/themes/liger/images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4983163"/>
            <a:ext cx="28082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內容版面配置區 5"/>
          <p:cNvSpPr>
            <a:spLocks noGrp="1"/>
          </p:cNvSpPr>
          <p:nvPr>
            <p:ph sz="quarter" idx="1"/>
          </p:nvPr>
        </p:nvSpPr>
        <p:spPr>
          <a:xfrm>
            <a:off x="1187624" y="2132856"/>
            <a:ext cx="7344816" cy="3456384"/>
          </a:xfrm>
        </p:spPr>
        <p:txBody>
          <a:bodyPr/>
          <a:lstStyle/>
          <a:p>
            <a:pPr lvl="0"/>
            <a:r>
              <a:rPr lang="zh-TW" altLang="en-US" sz="2800" dirty="0">
                <a:latin typeface="+mj-ea"/>
                <a:ea typeface="+mj-ea"/>
              </a:rPr>
              <a:t>跟同學比比</a:t>
            </a:r>
            <a:r>
              <a:rPr lang="zh-TW" altLang="en-US" sz="2800" dirty="0" smtClean="0">
                <a:latin typeface="+mj-ea"/>
                <a:ea typeface="+mj-ea"/>
              </a:rPr>
              <a:t>看你們所蒐集到的廣告單上女性形象有什麼共同點</a:t>
            </a:r>
            <a:r>
              <a:rPr lang="zh-TW" altLang="en-US" sz="2800" dirty="0" smtClean="0">
                <a:latin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zh-TW" altLang="en-US" sz="2800" dirty="0" smtClean="0">
                <a:latin typeface="+mj-ea"/>
                <a:ea typeface="+mj-ea"/>
              </a:rPr>
              <a:t>請以組為單位，把歸納的結果向全班同學報告。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2800" dirty="0">
              <a:latin typeface="+mj-ea"/>
              <a:ea typeface="+mj-ea"/>
            </a:endParaRPr>
          </a:p>
          <a:p>
            <a:pPr lvl="0"/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2800" dirty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881856" y="476672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活動一：超級比一比</a:t>
            </a:r>
          </a:p>
        </p:txBody>
      </p:sp>
      <p:pic>
        <p:nvPicPr>
          <p:cNvPr id="5122" name="Picture 2" descr="http://img.choc-girl.com.tw/choc/2012/07/TSUBAKI-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498" y="4839832"/>
            <a:ext cx="3456384" cy="174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7092280" y="5027692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>
                <a:latin typeface="+mj-ea"/>
                <a:ea typeface="+mj-ea"/>
              </a:rPr>
              <a:t>圖片來源</a:t>
            </a:r>
            <a:r>
              <a:rPr lang="en-US" altLang="zh-TW" sz="800" dirty="0" smtClean="0"/>
              <a:t>:</a:t>
            </a:r>
            <a:r>
              <a:rPr lang="en-US" altLang="zh-TW" sz="800" dirty="0">
                <a:hlinkClick r:id="rId6"/>
              </a:rPr>
              <a:t> </a:t>
            </a:r>
            <a:r>
              <a:rPr lang="en-US" altLang="zh-TW" sz="800" dirty="0">
                <a:hlinkClick r:id="rId7"/>
              </a:rPr>
              <a:t>http://</a:t>
            </a:r>
            <a:r>
              <a:rPr lang="en-US" altLang="zh-TW" sz="800" dirty="0" smtClean="0">
                <a:hlinkClick r:id="rId7"/>
              </a:rPr>
              <a:t>img.choc-girl.com.tw/choc/2012/07/TSUBAKI-3.jpg</a:t>
            </a:r>
            <a:endParaRPr lang="en-US" altLang="zh-TW" sz="800" dirty="0" smtClean="0"/>
          </a:p>
          <a:p>
            <a:endParaRPr lang="en-US" altLang="zh-TW" sz="800" dirty="0"/>
          </a:p>
          <a:p>
            <a:r>
              <a:rPr lang="en-US" altLang="zh-TW" sz="800" dirty="0">
                <a:hlinkClick r:id="rId8"/>
              </a:rPr>
              <a:t>http://genedavinci.pixnet.net/blog/post/192179301-%</a:t>
            </a:r>
            <a:r>
              <a:rPr lang="en-US" altLang="zh-TW" sz="800" dirty="0" smtClean="0">
                <a:hlinkClick r:id="rId8"/>
              </a:rPr>
              <a:t>E5%A6%82%E4%BD%95%E6%8C%91%E9%81%B8%E5%A5%BD%E9%9E%8B-skechers%E8%B7%91%E9%9E%8B</a:t>
            </a:r>
            <a:endParaRPr lang="en-US" altLang="zh-TW" sz="800" dirty="0" smtClean="0"/>
          </a:p>
          <a:p>
            <a:endParaRPr lang="zh-TW" altLang="en-US" sz="800" dirty="0"/>
          </a:p>
        </p:txBody>
      </p:sp>
      <p:pic>
        <p:nvPicPr>
          <p:cNvPr id="5124" name="Picture 4" descr="SKECHERS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6882" y="4839832"/>
            <a:ext cx="1564940" cy="17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活動一</a:t>
            </a:r>
            <a:r>
              <a:rPr lang="zh-TW" altLang="en-US" dirty="0"/>
              <a:t>：超級比一比</a:t>
            </a:r>
            <a:endParaRPr lang="zh-TW" altLang="en-US" dirty="0" smtClean="0"/>
          </a:p>
        </p:txBody>
      </p:sp>
      <p:sp>
        <p:nvSpPr>
          <p:cNvPr id="4" name="內容版面配置區 5"/>
          <p:cNvSpPr>
            <a:spLocks noGrp="1"/>
          </p:cNvSpPr>
          <p:nvPr>
            <p:ph sz="quarter" idx="1"/>
          </p:nvPr>
        </p:nvSpPr>
        <p:spPr>
          <a:xfrm>
            <a:off x="916136" y="2204864"/>
            <a:ext cx="6968232" cy="1296144"/>
          </a:xfrm>
        </p:spPr>
        <p:txBody>
          <a:bodyPr/>
          <a:lstStyle/>
          <a:p>
            <a:r>
              <a:rPr lang="zh-TW" altLang="en-US" sz="2800" dirty="0" smtClean="0">
                <a:latin typeface="+mj-ea"/>
                <a:ea typeface="+mj-ea"/>
              </a:rPr>
              <a:t>請想想，廣告上的女性形象與日常生活中所看到的女性有何異同？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en-US" altLang="zh-TW" sz="2800" dirty="0">
              <a:latin typeface="+mj-ea"/>
              <a:ea typeface="+mj-ea"/>
            </a:endParaRPr>
          </a:p>
          <a:p>
            <a:r>
              <a:rPr lang="zh-TW" altLang="en-US" sz="2800" dirty="0" smtClean="0">
                <a:latin typeface="+mj-ea"/>
                <a:ea typeface="+mj-ea"/>
              </a:rPr>
              <a:t>這些照片可以代表日常生活中的所有</a:t>
            </a:r>
            <a:r>
              <a:rPr lang="zh-TW" altLang="en-US" sz="2800" dirty="0">
                <a:latin typeface="+mj-ea"/>
                <a:ea typeface="+mj-ea"/>
              </a:rPr>
              <a:t>女性嗎？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28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dirty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lvl="0"/>
            <a:endParaRPr lang="en-US" altLang="zh-TW" dirty="0" smtClean="0">
              <a:latin typeface="+mj-ea"/>
              <a:ea typeface="+mj-ea"/>
            </a:endParaRPr>
          </a:p>
          <a:p>
            <a:pPr marL="0" lvl="0" indent="0">
              <a:buNone/>
            </a:pP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6" name="Picture 2" descr="人與問號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內容版面配置區 5"/>
          <p:cNvSpPr>
            <a:spLocks noGrp="1"/>
          </p:cNvSpPr>
          <p:nvPr>
            <p:ph sz="quarter" idx="1"/>
          </p:nvPr>
        </p:nvSpPr>
        <p:spPr>
          <a:xfrm>
            <a:off x="651520" y="1628800"/>
            <a:ext cx="8492480" cy="1296144"/>
          </a:xfrm>
        </p:spPr>
        <p:txBody>
          <a:bodyPr/>
          <a:lstStyle/>
          <a:p>
            <a:pPr lvl="0"/>
            <a:r>
              <a:rPr lang="zh-TW" altLang="zh-TW" sz="2800" dirty="0" smtClean="0">
                <a:latin typeface="+mj-ea"/>
                <a:ea typeface="+mj-ea"/>
              </a:rPr>
              <a:t>閱讀「</a:t>
            </a:r>
            <a:r>
              <a:rPr lang="zh-TW" altLang="en-US" sz="2800" dirty="0">
                <a:latin typeface="+mj-ea"/>
                <a:ea typeface="+mj-ea"/>
              </a:rPr>
              <a:t>為了友善的環境！ 倫敦地鐵內將禁止這樣的廣告</a:t>
            </a:r>
            <a:r>
              <a:rPr lang="zh-TW" altLang="zh-TW" sz="2800" dirty="0" smtClean="0">
                <a:latin typeface="+mj-ea"/>
                <a:ea typeface="+mj-ea"/>
              </a:rPr>
              <a:t>」新聞。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zh-TW" altLang="zh-TW" sz="2800" dirty="0">
              <a:latin typeface="+mj-ea"/>
              <a:ea typeface="+mj-ea"/>
            </a:endParaRPr>
          </a:p>
        </p:txBody>
      </p:sp>
      <p:sp>
        <p:nvSpPr>
          <p:cNvPr id="7172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活動二：新聞怎麼說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107659" y="5465316"/>
            <a:ext cx="2915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>
                <a:latin typeface="+mj-ea"/>
                <a:ea typeface="+mj-ea"/>
              </a:rPr>
              <a:t>圖片來源</a:t>
            </a:r>
            <a:r>
              <a:rPr lang="en-US" altLang="zh-TW" sz="800" dirty="0" smtClean="0"/>
              <a:t>:</a:t>
            </a:r>
            <a:r>
              <a:rPr lang="en-US" altLang="zh-TW" sz="800" dirty="0">
                <a:hlinkClick r:id="rId5"/>
              </a:rPr>
              <a:t> </a:t>
            </a:r>
            <a:r>
              <a:rPr lang="en-US" altLang="zh-TW" sz="800" dirty="0"/>
              <a:t>http://udn.com/news/story/6812/1760525-%E7%82%BA%E4%BA%86%E5%8F%8B%E5%96%84%E7%9A%84%E7%92%B0%E5%A2%83%EF%BC%81-%E5%80%AB%E6%95%A6%E5%9C%B0%E9%90%B5%E5%85%A7%E5%B0%87%E7%A6%81%E6%AD%A2%E9%80%99%E6%A8%A3%E7%9A%84%E5%BB%A3%E5%91%8A</a:t>
            </a:r>
            <a:endParaRPr lang="en-US" altLang="zh-TW" sz="800" dirty="0" smtClean="0"/>
          </a:p>
          <a:p>
            <a:endParaRPr lang="zh-TW" alt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4354240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+mj-ea"/>
              </a:rPr>
              <a:t>活動二</a:t>
            </a:r>
            <a:r>
              <a:rPr lang="zh-TW" altLang="en-US" dirty="0">
                <a:latin typeface="+mj-ea"/>
              </a:rPr>
              <a:t>：新聞怎麼說</a:t>
            </a:r>
            <a:endParaRPr lang="zh-TW" altLang="en-US" dirty="0" smtClean="0">
              <a:latin typeface="+mj-ea"/>
            </a:endParaRPr>
          </a:p>
        </p:txBody>
      </p:sp>
      <p:sp>
        <p:nvSpPr>
          <p:cNvPr id="15" name="內容版面配置區 5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1512888"/>
          </a:xfrm>
        </p:spPr>
        <p:txBody>
          <a:bodyPr/>
          <a:lstStyle/>
          <a:p>
            <a:pPr lvl="0">
              <a:buNone/>
            </a:pPr>
            <a:r>
              <a:rPr lang="zh-TW" altLang="en-US" sz="2800" dirty="0" smtClean="0">
                <a:latin typeface="+mj-ea"/>
                <a:ea typeface="+mj-ea"/>
              </a:rPr>
              <a:t>新聞大解析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Who—</a:t>
            </a:r>
            <a:r>
              <a:rPr lang="zh-TW" altLang="zh-TW" sz="2800" dirty="0" smtClean="0">
                <a:latin typeface="+mj-ea"/>
                <a:ea typeface="+mj-ea"/>
              </a:rPr>
              <a:t>這則新聞</a:t>
            </a:r>
            <a:r>
              <a:rPr lang="zh-TW" altLang="zh-TW" sz="2800" dirty="0">
                <a:latin typeface="+mj-ea"/>
                <a:ea typeface="+mj-ea"/>
              </a:rPr>
              <a:t>主角是誰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zh-TW" altLang="zh-TW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What—</a:t>
            </a:r>
            <a:r>
              <a:rPr lang="zh-TW" altLang="en-US" sz="2800" dirty="0">
                <a:latin typeface="+mj-ea"/>
                <a:ea typeface="+mj-ea"/>
              </a:rPr>
              <a:t>發生了</a:t>
            </a:r>
            <a:r>
              <a:rPr lang="zh-TW" altLang="zh-TW" sz="2800" dirty="0" smtClean="0">
                <a:latin typeface="+mj-ea"/>
                <a:ea typeface="+mj-ea"/>
              </a:rPr>
              <a:t>什麼</a:t>
            </a:r>
            <a:r>
              <a:rPr lang="zh-TW" altLang="en-US" sz="2800" dirty="0" smtClean="0">
                <a:latin typeface="+mj-ea"/>
                <a:ea typeface="+mj-ea"/>
              </a:rPr>
              <a:t>事情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When—</a:t>
            </a:r>
            <a:r>
              <a:rPr lang="zh-TW" altLang="zh-TW" sz="2800" dirty="0" smtClean="0">
                <a:latin typeface="+mj-ea"/>
                <a:ea typeface="+mj-ea"/>
              </a:rPr>
              <a:t>新聞什麼時候發生的？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Where—</a:t>
            </a:r>
            <a:r>
              <a:rPr lang="zh-TW" altLang="zh-TW" sz="2800" dirty="0" smtClean="0">
                <a:latin typeface="+mj-ea"/>
                <a:ea typeface="+mj-ea"/>
              </a:rPr>
              <a:t>在哪裡發生的？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Why—</a:t>
            </a:r>
            <a:r>
              <a:rPr lang="zh-TW" altLang="zh-TW" sz="2800" dirty="0" smtClean="0">
                <a:latin typeface="+mj-ea"/>
                <a:ea typeface="+mj-ea"/>
              </a:rPr>
              <a:t>造成事件的原因為何？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en-US" altLang="zh-TW" sz="2800" dirty="0" smtClean="0">
                <a:latin typeface="+mj-ea"/>
                <a:ea typeface="+mj-ea"/>
              </a:rPr>
              <a:t>How—</a:t>
            </a:r>
            <a:r>
              <a:rPr lang="zh-TW" altLang="en-US" sz="2800" dirty="0">
                <a:latin typeface="+mj-ea"/>
                <a:ea typeface="+mj-ea"/>
              </a:rPr>
              <a:t>產生怎樣的影響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zh-TW" altLang="zh-TW" dirty="0">
              <a:latin typeface="+mj-ea"/>
              <a:ea typeface="+mj-ea"/>
            </a:endParaRPr>
          </a:p>
        </p:txBody>
      </p:sp>
      <p:pic>
        <p:nvPicPr>
          <p:cNvPr id="6" name="Picture 4" descr="檢視詳細資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3096"/>
            <a:ext cx="2044824" cy="20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標題 6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endParaRPr lang="zh-TW" altLang="en-US" dirty="0" smtClean="0"/>
          </a:p>
        </p:txBody>
      </p:sp>
      <p:sp>
        <p:nvSpPr>
          <p:cNvPr id="8" name="內容版面配置區 5"/>
          <p:cNvSpPr>
            <a:spLocks noGrp="1"/>
          </p:cNvSpPr>
          <p:nvPr>
            <p:ph sz="quarter" idx="1"/>
          </p:nvPr>
        </p:nvSpPr>
        <p:spPr>
          <a:xfrm>
            <a:off x="881856" y="1700808"/>
            <a:ext cx="7880920" cy="3888432"/>
          </a:xfrm>
        </p:spPr>
        <p:txBody>
          <a:bodyPr/>
          <a:lstStyle/>
          <a:p>
            <a:pPr lvl="0"/>
            <a:r>
              <a:rPr lang="zh-TW" altLang="en-US" sz="2800" dirty="0">
                <a:latin typeface="+mj-ea"/>
                <a:ea typeface="+mj-ea"/>
              </a:rPr>
              <a:t>新聞報導中提到「紙片人」，請問那是什麼</a:t>
            </a:r>
            <a:r>
              <a:rPr lang="zh-TW" altLang="en-US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zh-TW" altLang="en-US" sz="2800" dirty="0">
                <a:latin typeface="+mj-ea"/>
                <a:ea typeface="+mj-ea"/>
              </a:rPr>
              <a:t>為什麼瘦身廣告會讓人們在搭地鐵或公車時感到壓力</a:t>
            </a:r>
            <a:r>
              <a:rPr lang="zh-TW" altLang="en-US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en-US" altLang="zh-TW" sz="2800" dirty="0" smtClean="0">
              <a:latin typeface="+mj-ea"/>
              <a:ea typeface="+mj-ea"/>
            </a:endParaRPr>
          </a:p>
          <a:p>
            <a:pPr lvl="0"/>
            <a:r>
              <a:rPr lang="zh-TW" altLang="en-US" sz="2800" dirty="0">
                <a:latin typeface="+mj-ea"/>
                <a:ea typeface="+mj-ea"/>
              </a:rPr>
              <a:t>為什麼倫敦市長覺得這類廣告會貶損女性，讓他們對自己的身體感到羞愧？你或你的家人朋友曾經有這樣的感覺嗎？</a:t>
            </a:r>
          </a:p>
          <a:p>
            <a:pPr lvl="0"/>
            <a:endParaRPr lang="en-US" altLang="zh-TW" sz="2800" dirty="0" smtClean="0">
              <a:latin typeface="+mj-ea"/>
              <a:ea typeface="+mj-ea"/>
            </a:endParaRPr>
          </a:p>
          <a:p>
            <a:pPr lvl="0"/>
            <a:endParaRPr lang="zh-TW" altLang="en-US" sz="2800" dirty="0">
              <a:latin typeface="+mj-ea"/>
              <a:ea typeface="+mj-ea"/>
            </a:endParaRPr>
          </a:p>
          <a:p>
            <a:pPr marL="0" lvl="0" indent="0">
              <a:buNone/>
            </a:pPr>
            <a:endParaRPr lang="zh-TW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標題 6"/>
          <p:cNvSpPr>
            <a:spLocks noGrp="1"/>
          </p:cNvSpPr>
          <p:nvPr>
            <p:ph type="title"/>
          </p:nvPr>
        </p:nvSpPr>
        <p:spPr>
          <a:xfrm>
            <a:off x="888550" y="260648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1043608" y="1628800"/>
            <a:ext cx="7560840" cy="4537075"/>
          </a:xfrm>
        </p:spPr>
        <p:txBody>
          <a:bodyPr/>
          <a:lstStyle/>
          <a:p>
            <a:r>
              <a:rPr lang="zh-TW" altLang="en-US" sz="2800" dirty="0">
                <a:latin typeface="+mj-ea"/>
                <a:ea typeface="+mj-ea"/>
              </a:rPr>
              <a:t>為什麼電視、網路或印刷媒體中的瘦身廣告不一起禁止？</a:t>
            </a:r>
          </a:p>
          <a:p>
            <a:pPr>
              <a:defRPr/>
            </a:pPr>
            <a:endParaRPr lang="en-US" altLang="zh-TW" sz="2800" dirty="0">
              <a:latin typeface="+mj-ea"/>
              <a:ea typeface="+mj-ea"/>
            </a:endParaRPr>
          </a:p>
          <a:p>
            <a:r>
              <a:rPr lang="zh-TW" altLang="en-US" sz="2800" dirty="0">
                <a:latin typeface="+mj-ea"/>
                <a:ea typeface="+mj-ea"/>
              </a:rPr>
              <a:t>什麼是「海灘身段」？你覺得要到海邊玩，一定要是「海灘身段」才會被允許嗎？</a:t>
            </a:r>
          </a:p>
          <a:p>
            <a:endParaRPr lang="zh-TW" altLang="en-US" sz="2800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800" dirty="0">
                <a:latin typeface="+mj-ea"/>
                <a:ea typeface="+mj-ea"/>
              </a:rPr>
              <a:t>報導中提到「物化女性」，請問什麼這是什麼意思</a:t>
            </a:r>
            <a:r>
              <a:rPr lang="zh-TW" altLang="en-US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endParaRPr lang="zh-TW" altLang="zh-TW" sz="2800" dirty="0">
              <a:latin typeface="+mj-ea"/>
              <a:ea typeface="+mj-ea"/>
            </a:endParaRPr>
          </a:p>
          <a:p>
            <a:pPr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9" name="Picture 2" descr="檢視詳細資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175547"/>
            <a:ext cx="1274440" cy="12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1007963" y="1988840"/>
            <a:ext cx="7416105" cy="648072"/>
          </a:xfrm>
        </p:spPr>
        <p:txBody>
          <a:bodyPr/>
          <a:lstStyle/>
          <a:p>
            <a:pPr>
              <a:defRPr/>
            </a:pPr>
            <a:r>
              <a:rPr lang="zh-TW" altLang="en-US" sz="2800" dirty="0" smtClean="0">
                <a:latin typeface="+mj-ea"/>
                <a:ea typeface="+mj-ea"/>
              </a:rPr>
              <a:t>廣告比一比。</a:t>
            </a:r>
            <a:endParaRPr lang="en-US" altLang="zh-TW" sz="2400" dirty="0">
              <a:latin typeface="+mj-ea"/>
              <a:ea typeface="+mj-ea"/>
            </a:endParaRPr>
          </a:p>
          <a:p>
            <a:pPr>
              <a:defRPr/>
            </a:pPr>
            <a:endParaRPr lang="en-US" altLang="zh-TW" sz="2400" dirty="0">
              <a:latin typeface="+mj-ea"/>
              <a:ea typeface="+mj-ea"/>
            </a:endParaRPr>
          </a:p>
          <a:p>
            <a:pPr>
              <a:defRPr/>
            </a:pPr>
            <a:endParaRPr lang="en-US" altLang="zh-TW" sz="24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5"/>
            <a:ext cx="4752528" cy="272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835696" y="5657671"/>
            <a:ext cx="291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 smtClean="0">
                <a:latin typeface="+mj-ea"/>
                <a:ea typeface="+mj-ea"/>
              </a:rPr>
              <a:t>圖片來源</a:t>
            </a:r>
            <a:r>
              <a:rPr lang="en-US" altLang="zh-TW" sz="800" dirty="0" smtClean="0"/>
              <a:t>:</a:t>
            </a:r>
            <a:r>
              <a:rPr lang="en-US" altLang="zh-TW" sz="800" dirty="0">
                <a:hlinkClick r:id="rId6"/>
              </a:rPr>
              <a:t> </a:t>
            </a:r>
            <a:r>
              <a:rPr lang="en-US" altLang="zh-TW" sz="800" dirty="0">
                <a:hlinkClick r:id="rId7"/>
              </a:rPr>
              <a:t>http://udn.com/news/story/6812/1760525-%E7%82%BA%E4%BA%86%E5%8F%8B%E5%96%84%E7%9A%84%E7%92%B0%E5%A2%83%EF%BC%81-%</a:t>
            </a:r>
            <a:r>
              <a:rPr lang="en-US" altLang="zh-TW" sz="800" dirty="0" smtClean="0">
                <a:hlinkClick r:id="rId7"/>
              </a:rPr>
              <a:t>E5%80%AB%E6%95%A6%E5%9C%B0%E9%90%B5%E5%85%A7%E5%B0%87%E7%A6%81%E6%AD%A2%E9%80%99%E6%A8%A3%E7%9A%84%E5%BB%A3%E5%91%8A</a:t>
            </a:r>
            <a:endParaRPr lang="en-US" altLang="zh-TW" sz="800" dirty="0" smtClean="0"/>
          </a:p>
          <a:p>
            <a:endParaRPr lang="en-US" altLang="zh-TW" sz="800" dirty="0" smtClean="0"/>
          </a:p>
          <a:p>
            <a:endParaRPr lang="zh-TW" altLang="en-US" sz="800" dirty="0"/>
          </a:p>
        </p:txBody>
      </p:sp>
      <p:sp>
        <p:nvSpPr>
          <p:cNvPr id="2" name="書卷 (垂直) 1"/>
          <p:cNvSpPr/>
          <p:nvPr/>
        </p:nvSpPr>
        <p:spPr>
          <a:xfrm>
            <a:off x="6588224" y="3172767"/>
            <a:ext cx="2304256" cy="2088232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5414159" y="3755217"/>
            <a:ext cx="1287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v.s</a:t>
            </a:r>
            <a:r>
              <a:rPr lang="en-US" altLang="zh-TW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zh-TW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feja.org.tw/themes/liger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3925"/>
            <a:ext cx="17637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標題 6"/>
          <p:cNvSpPr>
            <a:spLocks noGrp="1"/>
          </p:cNvSpPr>
          <p:nvPr>
            <p:ph type="title"/>
          </p:nvPr>
        </p:nvSpPr>
        <p:spPr>
          <a:xfrm>
            <a:off x="971550" y="476250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活動二</a:t>
            </a:r>
            <a:r>
              <a:rPr lang="zh-TW" altLang="en-US" dirty="0"/>
              <a:t>：新聞怎麼說</a:t>
            </a:r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881856" y="2132856"/>
            <a:ext cx="7866608" cy="1872208"/>
          </a:xfrm>
        </p:spPr>
        <p:txBody>
          <a:bodyPr/>
          <a:lstStyle/>
          <a:p>
            <a:pPr>
              <a:defRPr/>
            </a:pPr>
            <a:r>
              <a:rPr lang="zh-TW" altLang="en-US" sz="2800" dirty="0">
                <a:latin typeface="+mj-ea"/>
                <a:ea typeface="+mj-ea"/>
              </a:rPr>
              <a:t>為什麼廣告中的女性形象大多是瘦或超級瘦</a:t>
            </a:r>
            <a:r>
              <a:rPr lang="en-US" altLang="zh-TW" sz="2800" dirty="0">
                <a:latin typeface="+mj-ea"/>
                <a:ea typeface="+mj-ea"/>
              </a:rPr>
              <a:t>(</a:t>
            </a:r>
            <a:r>
              <a:rPr lang="zh-TW" altLang="en-US" sz="2800" dirty="0">
                <a:latin typeface="+mj-ea"/>
                <a:ea typeface="+mj-ea"/>
              </a:rPr>
              <a:t>紙片人</a:t>
            </a:r>
            <a:r>
              <a:rPr lang="en-US" altLang="zh-TW" sz="2800" dirty="0" smtClean="0">
                <a:latin typeface="+mj-ea"/>
                <a:ea typeface="+mj-ea"/>
              </a:rPr>
              <a:t>)</a:t>
            </a:r>
            <a:r>
              <a:rPr lang="zh-TW" altLang="en-US" sz="2800" dirty="0" smtClean="0">
                <a:latin typeface="+mj-ea"/>
                <a:ea typeface="+mj-ea"/>
              </a:rPr>
              <a:t>？</a:t>
            </a:r>
            <a:endParaRPr lang="en-US" altLang="zh-TW" sz="28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8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800" dirty="0" smtClean="0">
              <a:latin typeface="+mj-ea"/>
              <a:ea typeface="+mj-ea"/>
            </a:endParaRPr>
          </a:p>
          <a:p>
            <a:pPr>
              <a:defRPr/>
            </a:pPr>
            <a:r>
              <a:rPr lang="zh-TW" altLang="en-US" sz="2800" dirty="0">
                <a:latin typeface="+mj-ea"/>
                <a:ea typeface="+mj-ea"/>
              </a:rPr>
              <a:t>這樣的代言人形象會吸引你進行消費或者去參與瘦身活動嗎</a:t>
            </a:r>
            <a:r>
              <a:rPr lang="zh-TW" altLang="zh-TW" sz="2800" dirty="0" smtClean="0">
                <a:latin typeface="+mj-ea"/>
                <a:ea typeface="+mj-ea"/>
              </a:rPr>
              <a:t>？</a:t>
            </a:r>
            <a:endParaRPr lang="en-US" altLang="zh-TW" sz="2800" dirty="0">
              <a:latin typeface="+mj-ea"/>
              <a:ea typeface="+mj-ea"/>
            </a:endParaRPr>
          </a:p>
          <a:p>
            <a:pPr lvl="0"/>
            <a:endParaRPr lang="en-US" altLang="zh-TW" sz="24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zh-TW" altLang="zh-TW" sz="2000" dirty="0" smtClean="0"/>
          </a:p>
          <a:p>
            <a:pPr>
              <a:defRPr/>
            </a:pPr>
            <a:endParaRPr lang="zh-TW" altLang="zh-TW" sz="2000" dirty="0" smtClean="0"/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buFont typeface="Wingdings 2" pitchFamily="18" charset="2"/>
              <a:buNone/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en-US" altLang="zh-TW" sz="2000" dirty="0" smtClean="0">
              <a:latin typeface="+mj-ea"/>
              <a:ea typeface="+mj-ea"/>
            </a:endParaRPr>
          </a:p>
          <a:p>
            <a:pPr>
              <a:defRPr/>
            </a:pPr>
            <a:endParaRPr lang="zh-TW" altLang="en-US" sz="2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845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2897</TotalTime>
  <Words>1325</Words>
  <Application>Microsoft Office PowerPoint</Application>
  <PresentationFormat>如螢幕大小 (4:3)</PresentationFormat>
  <Paragraphs>158</Paragraphs>
  <Slides>13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公正</vt:lpstr>
      <vt:lpstr>教案名稱： 廣告為什麼這麼『瘦』 本教案製作者：毛俞婷 </vt:lpstr>
      <vt:lpstr>活動一：超級比一比</vt:lpstr>
      <vt:lpstr>活動一：超級比一比</vt:lpstr>
      <vt:lpstr>活動二：新聞怎麼說</vt:lpstr>
      <vt:lpstr>活動二：新聞怎麼說</vt:lpstr>
      <vt:lpstr>活動二：新聞怎麼說</vt:lpstr>
      <vt:lpstr>活動二：新聞怎麼說</vt:lpstr>
      <vt:lpstr>活動二：新聞怎麼說</vt:lpstr>
      <vt:lpstr>活動二：新聞怎麼說</vt:lpstr>
      <vt:lpstr>活動二：新聞怎麼說</vt:lpstr>
      <vt:lpstr>PowerPoint 簡報</vt:lpstr>
      <vt:lpstr>PowerPoint 簡報</vt:lpstr>
      <vt:lpstr>本教案結束，謝謝 </vt:lpstr>
    </vt:vector>
  </TitlesOfParts>
  <Company>TAIWAN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教案名稱</dc:title>
  <dc:creator>PHD</dc:creator>
  <cp:lastModifiedBy>Grace</cp:lastModifiedBy>
  <cp:revision>89</cp:revision>
  <dcterms:created xsi:type="dcterms:W3CDTF">2011-03-28T02:01:01Z</dcterms:created>
  <dcterms:modified xsi:type="dcterms:W3CDTF">2016-07-14T17:14:04Z</dcterms:modified>
</cp:coreProperties>
</file>