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9" r:id="rId4"/>
    <p:sldId id="274" r:id="rId5"/>
    <p:sldId id="275" r:id="rId6"/>
    <p:sldId id="290" r:id="rId7"/>
    <p:sldId id="288" r:id="rId8"/>
    <p:sldId id="277" r:id="rId9"/>
    <p:sldId id="281" r:id="rId10"/>
    <p:sldId id="273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3300"/>
    <a:srgbClr val="FF9900"/>
    <a:srgbClr val="660066"/>
    <a:srgbClr val="B9DEFD"/>
    <a:srgbClr val="C0C0C0"/>
    <a:srgbClr val="FF9999"/>
    <a:srgbClr val="CCFFCC"/>
    <a:srgbClr val="CC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69510" autoAdjust="0"/>
  </p:normalViewPr>
  <p:slideViewPr>
    <p:cSldViewPr>
      <p:cViewPr>
        <p:scale>
          <a:sx n="80" d="100"/>
          <a:sy n="80" d="100"/>
        </p:scale>
        <p:origin x="-25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video.n.yam.com/20151201424861/%E5%96%AE%E8%A6%AA%E7%88%B8%E6%8B%89%E6%8B%94%E5%A5%B3%E5%85%92%E9%95%B7%E5%A4%A7%E3%80%80%E8%BB%8A%E5%95%86%E5%BB%A3%E5%91%8A%E5%90%AB%E3%80%8C%E6%B4%8B%E8%94%A5%E3%80%8D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fQxn8dUsWA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請幾位學生介紹自己印象深刻的廣告，並請他們說明喜歡的原因。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教師協助學生提出的幾則廣告以「感性」、「理性」、「娛樂」、「恐懼」、「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娛樂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」等訴求方式進行分類。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教師說明近期許多廣告都會使用到上述提到的「感性」訴求，並選擇以親情作為拍攝主軸，今天的課程就要跟大家來分享這些親情廣告。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請學生閱讀「單親爸拉拔女兒長大 車商廣告含『洋蔥』」該則新聞文本及影片。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http://video.n.yam.com/20151201424861/%E5%96%AE%E8%A6%AA%E7%88%B8%E6%8B%89%E6%8B%94%E5%A5%B3%E5%85%92%E9%95%B7%E5%A4%A7%E3%80%80%E8%BB%8A%E5%95%86%E5%BB%A3%E5%91%8A%E5%90%AB%E3%80%8C%E6%B4%8B%E8%94%A5%E3%80%8D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解析新聞結構，以加深對新聞內容的印象。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親情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為訴求的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最近許多廣告都打出親情牌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(12月1日)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媒體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親情廣告最容易讓觀眾產生認同感並喜歡品牌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產生怎樣的影響？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許多廣告商也都跟進親情廣告的風潮，希望可以提升業績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再看一則跟親情有關的廣告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(https://www.youtube.com/watch?v=Me1GIDy-U9g)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請學生回憶剛剛的廣告影片內容，有哪些畫面觸動人心？這樣以親情為主角的廣告是否會吸引閱聽眾觀看呢？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請學生說說看，為什麼以親情為訴求的廣告較容易讓觀眾感生認同感、並進而喜歡該品牌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/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除新聞報導中提到的觀點外，也可搭配自己的想法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34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再來看看其他的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情廣告，教師可說明這樣的溫情攻勢與產品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品牌有什麼連結或想塑造怎樣的產品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品牌形象？</a:t>
            </a: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百貨商店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(https://www.youtube.com/watch?v=wuz2ILq4UeA)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相片沖洗公司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(http://tube.chinatimes.com/20151203001300-261410)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房屋仲介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(https://www.youtube.com/watch?v=BojFvfXX7qI)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智慧家電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(https://www.youtube.com/watch?v=gW9ZNzLrUgY)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銀行廣告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https://www.youtube.com/watch?v=dfQxn8dUsWA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請學生分組，找尋他則也是主打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情牌的廣告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每組一則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，並在播放後請大家說說看，這則廣告是否成功地吸引了觀眾的目光？並且，廣告內容與意圖行銷的產品有什麼連結？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教師說明，廣告透過好的產品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品牌形象塑造是希望可以拉近閱聽人與產品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品牌的距離，而藉由日常生活中大家共通的經驗較容易引起共鳴或感動，進而對產品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品牌產生好感。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請各組發想一則以師生或同學感情為主軸的班級廣告，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可利用同學或師生之間的小故事做為主軸，拍攝以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分鐘為限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使用手機、相機、錄影機拍攝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廣告完成後，播放給全班同學欣賞，並表決出哪一則廣告最適合代表本班，並置放於班級網頁上。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2015/12/10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video.n.yam.com/20151201424861/%E5%96%AE%E8%A6%AA%E7%88%B8%E6%8B%89%E6%8B%94%E5%A5%B3%E5%85%92%E9%95%B7%E5%A4%A7%E3%80%80%E8%BB%8A%E5%95%86%E5%BB%A3%E5%91%8A%E5%90%AB%E3%80%8C%E6%B4%8B%E8%94%A5%E3%80%8D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Me1GIDy-U9g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ube.chinatimes.com/20151203001300-261410" TargetMode="External"/><Relationship Id="rId13" Type="http://schemas.openxmlformats.org/officeDocument/2006/relationships/image" Target="../media/image13.png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s://www.youtube.com/watch?v=wuz2ILq4UeA" TargetMode="External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hyperlink" Target="https://www.youtube.com/watch?v=dfQxn8dUsWA" TargetMode="External"/><Relationship Id="rId5" Type="http://schemas.openxmlformats.org/officeDocument/2006/relationships/image" Target="../media/image10.png"/><Relationship Id="rId10" Type="http://schemas.openxmlformats.org/officeDocument/2006/relationships/hyperlink" Target="https://www.youtube.com/watch?v=gW9ZNzLrUgY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youtube.com/watch?v=BojFvfXX7qI" TargetMode="External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b="1" dirty="0" smtClean="0"/>
              <a:t>「</a:t>
            </a:r>
            <a:r>
              <a:rPr lang="zh-TW" altLang="en-US" b="1" dirty="0"/>
              <a:t>親情廣告掀風潮 洋蔥吸睛盛行</a:t>
            </a:r>
            <a:r>
              <a:rPr lang="zh-TW" altLang="zh-TW" b="1" dirty="0" smtClean="0"/>
              <a:t>」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 smtClean="0"/>
              <a:t>：喜歡 大聲說</a:t>
            </a:r>
            <a:r>
              <a:rPr lang="zh-TW" altLang="en-US" dirty="0" smtClean="0">
                <a:latin typeface="微軟正黑體"/>
                <a:ea typeface="微軟正黑體"/>
              </a:rPr>
              <a:t>？</a:t>
            </a:r>
            <a:endParaRPr lang="zh-TW" altLang="en-US" dirty="0" smtClean="0"/>
          </a:p>
        </p:txBody>
      </p:sp>
      <p:sp>
        <p:nvSpPr>
          <p:cNvPr id="10" name="內容版面配置區 5"/>
          <p:cNvSpPr>
            <a:spLocks noGrp="1"/>
          </p:cNvSpPr>
          <p:nvPr>
            <p:ph sz="quarter" idx="1"/>
          </p:nvPr>
        </p:nvSpPr>
        <p:spPr>
          <a:xfrm>
            <a:off x="878036" y="1484784"/>
            <a:ext cx="7560840" cy="2592288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你最喜歡的廣告</a:t>
            </a:r>
            <a:r>
              <a:rPr lang="zh-TW" altLang="en-US" sz="2800" dirty="0" smtClean="0">
                <a:latin typeface="+mj-ea"/>
                <a:ea typeface="+mj-ea"/>
              </a:rPr>
              <a:t>是？請與大家分享它的情節，並說明你喜歡它的原因。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這些</a:t>
            </a:r>
            <a:r>
              <a:rPr lang="zh-TW" altLang="en-US" sz="2800" dirty="0" smtClean="0">
                <a:latin typeface="+mj-ea"/>
                <a:ea typeface="+mj-ea"/>
              </a:rPr>
              <a:t>廣告可以如何</a:t>
            </a:r>
            <a:r>
              <a:rPr lang="zh-TW" altLang="en-US" sz="2800" dirty="0">
                <a:latin typeface="+mj-ea"/>
                <a:ea typeface="+mj-ea"/>
              </a:rPr>
              <a:t>歸類呢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今天的重頭戲</a:t>
            </a:r>
            <a:r>
              <a:rPr lang="zh-TW" altLang="en-US" sz="2800" dirty="0">
                <a:latin typeface="+mj-ea"/>
                <a:ea typeface="+mj-ea"/>
              </a:rPr>
              <a:t>是？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541877" y="4263138"/>
            <a:ext cx="1872000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恐懼訴求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907704" y="3429000"/>
            <a:ext cx="1872000" cy="584775"/>
          </a:xfrm>
          <a:prstGeom prst="rect">
            <a:avLst/>
          </a:prstGeom>
          <a:solidFill>
            <a:srgbClr val="33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娛樂訴求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294681" y="4843622"/>
            <a:ext cx="1872000" cy="5847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道德訴求</a:t>
            </a:r>
            <a:endParaRPr lang="zh-TW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756709" y="3830834"/>
            <a:ext cx="1872000" cy="58477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感性訴</a:t>
            </a:r>
            <a:r>
              <a:rPr lang="zh-TW" altLang="en-US" sz="3200" b="1" dirty="0" smtClean="0">
                <a:latin typeface="+mj-ea"/>
                <a:ea typeface="+mj-ea"/>
              </a:rPr>
              <a:t>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580057" y="4551235"/>
            <a:ext cx="1872000" cy="58477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理性訴求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6300192" y="5465316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u="sng" dirty="0">
                <a:hlinkClick r:id="rId5"/>
              </a:rPr>
              <a:t>http://video.n.yam.com/20151201424861/%E5%96%AE%E8%A6%AA%E7%88%B8%E6%8B%89%E6%8B%94%E5%A5%B3%E5%85%92%E9%95%B7%E5%A4%A7%E3%80%80%E8%BB%8A%E5%95%86%E5%BB%A3%E5%91%8A%E5%90%AB%E3%80%8C%E6%B4%8B%E8%94%A5%E3%80%8D</a:t>
            </a:r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560840" cy="1224136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閱讀</a:t>
            </a:r>
            <a:r>
              <a:rPr lang="zh-TW" altLang="zh-TW" sz="2800" dirty="0" smtClean="0">
                <a:latin typeface="+mj-ea"/>
                <a:ea typeface="+mj-ea"/>
              </a:rPr>
              <a:t>「</a:t>
            </a:r>
            <a:r>
              <a:rPr lang="zh-TW" altLang="en-US" sz="2800" dirty="0">
                <a:latin typeface="+mj-ea"/>
                <a:ea typeface="+mj-ea"/>
              </a:rPr>
              <a:t>單親爸拉拔女兒長大 車商廣告含</a:t>
            </a:r>
            <a:r>
              <a:rPr lang="en-US" altLang="zh-TW" sz="2800" dirty="0">
                <a:latin typeface="+mj-ea"/>
                <a:ea typeface="+mj-ea"/>
              </a:rPr>
              <a:t>『</a:t>
            </a:r>
            <a:r>
              <a:rPr lang="zh-TW" altLang="en-US" sz="2800" dirty="0">
                <a:latin typeface="+mj-ea"/>
                <a:ea typeface="+mj-ea"/>
              </a:rPr>
              <a:t>洋蔥</a:t>
            </a:r>
            <a:r>
              <a:rPr lang="en-US" altLang="zh-TW" sz="2800" dirty="0">
                <a:latin typeface="+mj-ea"/>
                <a:ea typeface="+mj-ea"/>
              </a:rPr>
              <a:t>』</a:t>
            </a:r>
            <a:r>
              <a:rPr lang="zh-TW" altLang="zh-TW" sz="2800" dirty="0" smtClean="0">
                <a:latin typeface="+mj-ea"/>
                <a:ea typeface="+mj-ea"/>
              </a:rPr>
              <a:t>」</a:t>
            </a:r>
            <a:r>
              <a:rPr lang="zh-TW" altLang="en-US" sz="2800" dirty="0">
                <a:latin typeface="+mj-ea"/>
                <a:ea typeface="+mj-ea"/>
              </a:rPr>
              <a:t>該則新聞文本及影片。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632418"/>
            <a:ext cx="466725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想出解決方案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32418"/>
            <a:ext cx="2404864" cy="24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產生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怎樣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的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影響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102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467825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2060848"/>
            <a:ext cx="7776864" cy="2520280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再看一則跟親情有關的</a:t>
            </a:r>
            <a:r>
              <a:rPr lang="zh-TW" altLang="en-US" sz="2800" dirty="0" smtClean="0">
                <a:latin typeface="+mj-ea"/>
                <a:ea typeface="+mj-ea"/>
              </a:rPr>
              <a:t>廣告。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zh-TW" sz="2400" dirty="0"/>
          </a:p>
          <a:p>
            <a:endParaRPr lang="en-US" altLang="zh-TW" sz="2400" dirty="0" smtClean="0"/>
          </a:p>
          <a:p>
            <a:endParaRPr lang="zh-TW" altLang="zh-TW" sz="2400" dirty="0"/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793" y="2992714"/>
            <a:ext cx="5011126" cy="2648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300192" y="546531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6"/>
              </a:rPr>
              <a:t>https://</a:t>
            </a:r>
            <a:r>
              <a:rPr lang="en-US" altLang="zh-TW" sz="800" dirty="0" smtClean="0">
                <a:hlinkClick r:id="rId6"/>
              </a:rPr>
              <a:t>www.youtube.com/watch?v=Me1GIDy-U9g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pic>
        <p:nvPicPr>
          <p:cNvPr id="9" name="Picture 2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01887" y="23251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檢視詳細資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6410" y="3961656"/>
            <a:ext cx="1252736" cy="12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1700808"/>
            <a:ext cx="6984776" cy="4572000"/>
          </a:xfrm>
        </p:spPr>
        <p:txBody>
          <a:bodyPr/>
          <a:lstStyle/>
          <a:p>
            <a:pPr lvl="0"/>
            <a:r>
              <a:rPr lang="zh-TW" altLang="en-US" sz="2800" dirty="0" smtClean="0">
                <a:latin typeface="+mj-ea"/>
                <a:ea typeface="+mj-ea"/>
              </a:rPr>
              <a:t>剛剛的廣告中，有那些讓你感動的畫面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>
              <a:latin typeface="+mj-ea"/>
              <a:ea typeface="+mj-ea"/>
            </a:endParaRPr>
          </a:p>
          <a:p>
            <a:pPr lvl="0"/>
            <a:r>
              <a:rPr lang="zh-TW" altLang="en-US" sz="2800" dirty="0" smtClean="0">
                <a:latin typeface="+mj-ea"/>
                <a:ea typeface="+mj-ea"/>
              </a:rPr>
              <a:t>你覺得廣告大打親情牌，會不會吸引觀眾來觀賞呢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>
              <a:latin typeface="+mj-ea"/>
              <a:ea typeface="+mj-ea"/>
            </a:endParaRPr>
          </a:p>
          <a:p>
            <a:pPr lvl="0"/>
            <a:r>
              <a:rPr lang="zh-TW" altLang="en-US" sz="2800" dirty="0" smtClean="0">
                <a:latin typeface="+mj-ea"/>
                <a:ea typeface="+mj-ea"/>
              </a:rPr>
              <a:t>為什麼報導中說：</a:t>
            </a:r>
            <a:r>
              <a:rPr lang="zh-TW" altLang="zh-TW" sz="2800" dirty="0" smtClean="0">
                <a:latin typeface="+mj-ea"/>
                <a:ea typeface="+mj-ea"/>
              </a:rPr>
              <a:t>以</a:t>
            </a:r>
            <a:r>
              <a:rPr lang="zh-TW" altLang="zh-TW" sz="2800" dirty="0">
                <a:latin typeface="+mj-ea"/>
                <a:ea typeface="+mj-ea"/>
              </a:rPr>
              <a:t>親情為訴求的廣告較容易讓觀眾感生認同感、並進而喜歡該</a:t>
            </a:r>
            <a:r>
              <a:rPr lang="zh-TW" altLang="zh-TW" sz="2800" dirty="0" smtClean="0">
                <a:latin typeface="+mj-ea"/>
                <a:ea typeface="+mj-ea"/>
              </a:rPr>
              <a:t>品牌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產品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  <a:p>
            <a:endParaRPr lang="zh-TW" altLang="en-US" dirty="0"/>
          </a:p>
        </p:txBody>
      </p:sp>
      <p:sp>
        <p:nvSpPr>
          <p:cNvPr id="4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5" name="Picture 2" descr="檢視詳細資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157192"/>
            <a:ext cx="2139031" cy="159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8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187624" y="1700808"/>
            <a:ext cx="7229400" cy="936104"/>
          </a:xfrm>
        </p:spPr>
        <p:txBody>
          <a:bodyPr/>
          <a:lstStyle/>
          <a:p>
            <a:pPr lvl="0"/>
            <a:r>
              <a:rPr lang="zh-TW" altLang="en-US" sz="2800" dirty="0">
                <a:latin typeface="+mj-ea"/>
                <a:ea typeface="+mj-ea"/>
              </a:rPr>
              <a:t>再來看看其他</a:t>
            </a:r>
            <a:r>
              <a:rPr lang="zh-TW" altLang="en-US" sz="2800" dirty="0" smtClean="0">
                <a:latin typeface="+mj-ea"/>
                <a:ea typeface="+mj-ea"/>
              </a:rPr>
              <a:t>的</a:t>
            </a:r>
            <a:r>
              <a:rPr lang="zh-TW" altLang="en-US" sz="2800" dirty="0">
                <a:latin typeface="+mj-ea"/>
                <a:ea typeface="+mj-ea"/>
              </a:rPr>
              <a:t>親</a:t>
            </a:r>
            <a:r>
              <a:rPr lang="zh-TW" altLang="en-US" sz="2800" dirty="0" smtClean="0">
                <a:latin typeface="+mj-ea"/>
                <a:ea typeface="+mj-ea"/>
              </a:rPr>
              <a:t>情廣告。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1856" y="2924944"/>
            <a:ext cx="2524372" cy="1478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4147" y="4131910"/>
            <a:ext cx="3024336" cy="1763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6300192" y="5555622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7"/>
              </a:rPr>
              <a:t>https://</a:t>
            </a:r>
            <a:r>
              <a:rPr lang="en-US" altLang="zh-TW" sz="800" dirty="0" smtClean="0">
                <a:hlinkClick r:id="rId7"/>
              </a:rPr>
              <a:t>www.youtube.com/watch?v=wuz2ILq4UeA</a:t>
            </a:r>
            <a:endParaRPr lang="en-US" altLang="zh-TW" sz="800" dirty="0" smtClean="0"/>
          </a:p>
          <a:p>
            <a:r>
              <a:rPr lang="en-US" altLang="zh-TW" sz="800" dirty="0">
                <a:hlinkClick r:id="rId8"/>
              </a:rPr>
              <a:t>http://</a:t>
            </a:r>
            <a:r>
              <a:rPr lang="en-US" altLang="zh-TW" sz="800" dirty="0" smtClean="0">
                <a:hlinkClick r:id="rId8"/>
              </a:rPr>
              <a:t>tube.chinatimes.com/20151203001300-261410</a:t>
            </a:r>
            <a:endParaRPr lang="en-US" altLang="zh-TW" sz="800" dirty="0" smtClean="0"/>
          </a:p>
          <a:p>
            <a:r>
              <a:rPr lang="en-US" altLang="zh-TW" sz="800" dirty="0">
                <a:hlinkClick r:id="rId9"/>
              </a:rPr>
              <a:t>https://</a:t>
            </a:r>
            <a:r>
              <a:rPr lang="en-US" altLang="zh-TW" sz="800" dirty="0" smtClean="0">
                <a:hlinkClick r:id="rId9"/>
              </a:rPr>
              <a:t>www.youtube.com/watch?v=BojFvfXX7qI</a:t>
            </a:r>
            <a:endParaRPr lang="en-US" altLang="zh-TW" sz="800" dirty="0" smtClean="0"/>
          </a:p>
          <a:p>
            <a:r>
              <a:rPr lang="en-US" altLang="zh-TW" sz="800" dirty="0">
                <a:hlinkClick r:id="rId10"/>
              </a:rPr>
              <a:t>https://</a:t>
            </a:r>
            <a:r>
              <a:rPr lang="en-US" altLang="zh-TW" sz="800" dirty="0" smtClean="0">
                <a:hlinkClick r:id="rId10"/>
              </a:rPr>
              <a:t>www.youtube.com/watch?v=gW9ZNzLrUgY</a:t>
            </a:r>
            <a:endParaRPr lang="en-US" altLang="zh-TW" sz="800" dirty="0" smtClean="0"/>
          </a:p>
          <a:p>
            <a:r>
              <a:rPr lang="en-US" altLang="zh-TW" sz="800" dirty="0">
                <a:hlinkClick r:id="rId11"/>
              </a:rPr>
              <a:t>https://</a:t>
            </a:r>
            <a:r>
              <a:rPr lang="en-US" altLang="zh-TW" sz="800" dirty="0" smtClean="0">
                <a:hlinkClick r:id="rId11"/>
              </a:rPr>
              <a:t>www.youtube.com/watch?v=dfQxn8dUsWA</a:t>
            </a:r>
            <a:endParaRPr lang="en-US" altLang="zh-TW" sz="800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6094" y="2632087"/>
            <a:ext cx="2335907" cy="1770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3416593"/>
            <a:ext cx="2702818" cy="16440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4854283"/>
            <a:ext cx="1630410" cy="9294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160815" y="1916832"/>
            <a:ext cx="7155601" cy="223224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en-US" sz="2800" dirty="0" smtClean="0">
                <a:latin typeface="+mj-ea"/>
                <a:ea typeface="+mj-ea"/>
              </a:rPr>
              <a:t>請各組利用電腦，找找另外的溫情廣告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每組一則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，並在播放後說說看這則廣告是否吸睛，廣告內容與產品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品牌有甚麼關聯呢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</p:txBody>
      </p:sp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：我是小導演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301924" y="1412776"/>
            <a:ext cx="6726460" cy="4283968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聽</a:t>
            </a:r>
            <a:r>
              <a:rPr lang="zh-TW" altLang="en-US" sz="2800" dirty="0" smtClean="0">
                <a:latin typeface="+mj-ea"/>
                <a:ea typeface="+mj-ea"/>
              </a:rPr>
              <a:t>老師</a:t>
            </a:r>
            <a:r>
              <a:rPr lang="zh-TW" altLang="en-US" sz="2800" dirty="0">
                <a:latin typeface="+mj-ea"/>
                <a:ea typeface="+mj-ea"/>
              </a:rPr>
              <a:t>補充說明</a:t>
            </a:r>
            <a:r>
              <a:rPr lang="zh-TW" altLang="en-US" sz="2800" dirty="0" smtClean="0">
                <a:latin typeface="+mj-ea"/>
                <a:ea typeface="+mj-ea"/>
              </a:rPr>
              <a:t>親情廣告的威力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請各組發想一</a:t>
            </a:r>
            <a:r>
              <a:rPr lang="zh-TW" altLang="en-US" sz="2800" dirty="0" smtClean="0">
                <a:latin typeface="+mj-ea"/>
                <a:ea typeface="+mj-ea"/>
              </a:rPr>
              <a:t>則</a:t>
            </a:r>
            <a:r>
              <a:rPr lang="en-US" altLang="zh-TW" sz="2800" dirty="0">
                <a:latin typeface="+mj-ea"/>
                <a:ea typeface="+mj-ea"/>
              </a:rPr>
              <a:t>2</a:t>
            </a:r>
            <a:r>
              <a:rPr lang="zh-TW" altLang="en-US" sz="2800" dirty="0" smtClean="0">
                <a:latin typeface="+mj-ea"/>
                <a:ea typeface="+mj-ea"/>
              </a:rPr>
              <a:t>分鐘以內的班級廣告，並拍攝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全班票選，</a:t>
            </a:r>
            <a:r>
              <a:rPr lang="zh-TW" altLang="zh-TW" sz="2800" dirty="0" smtClean="0">
                <a:latin typeface="+mj-ea"/>
                <a:ea typeface="+mj-ea"/>
              </a:rPr>
              <a:t>選出</a:t>
            </a:r>
            <a:r>
              <a:rPr lang="zh-TW" altLang="en-US" sz="2800" dirty="0" smtClean="0">
                <a:latin typeface="+mj-ea"/>
                <a:ea typeface="+mj-ea"/>
              </a:rPr>
              <a:t>一支最</a:t>
            </a:r>
            <a:r>
              <a:rPr lang="zh-TW" altLang="en-US" sz="2800" dirty="0" smtClean="0">
                <a:latin typeface="+mj-ea"/>
                <a:ea typeface="+mj-ea"/>
              </a:rPr>
              <a:t>能代表本班的廣告，將置放於班級網頁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這個</a:t>
            </a:r>
            <a:r>
              <a:rPr lang="zh-TW" altLang="zh-TW" sz="2400" dirty="0">
                <a:latin typeface="+mj-ea"/>
                <a:ea typeface="+mj-ea"/>
              </a:rPr>
              <a:t>廣告要販售</a:t>
            </a:r>
            <a:r>
              <a:rPr lang="en-US" altLang="zh-TW" sz="2400" dirty="0">
                <a:latin typeface="+mj-ea"/>
                <a:ea typeface="+mj-ea"/>
              </a:rPr>
              <a:t>/</a:t>
            </a:r>
            <a:r>
              <a:rPr lang="zh-TW" altLang="zh-TW" sz="2400" dirty="0">
                <a:latin typeface="+mj-ea"/>
                <a:ea typeface="+mj-ea"/>
              </a:rPr>
              <a:t>行銷的</a:t>
            </a:r>
            <a:r>
              <a:rPr lang="zh-TW" altLang="zh-TW" sz="2400" dirty="0" smtClean="0">
                <a:latin typeface="+mj-ea"/>
                <a:ea typeface="+mj-ea"/>
              </a:rPr>
              <a:t>物品</a:t>
            </a:r>
            <a:r>
              <a:rPr lang="zh-TW" altLang="en-US" sz="2400" dirty="0" smtClean="0">
                <a:latin typeface="+mj-ea"/>
                <a:ea typeface="+mj-ea"/>
              </a:rPr>
              <a:t>或概念</a:t>
            </a:r>
            <a:r>
              <a:rPr lang="zh-TW" altLang="zh-TW" sz="2400" dirty="0" smtClean="0">
                <a:latin typeface="+mj-ea"/>
                <a:ea typeface="+mj-ea"/>
              </a:rPr>
              <a:t>是什麼</a:t>
            </a:r>
            <a:r>
              <a:rPr lang="zh-TW" altLang="zh-TW" sz="2400" dirty="0">
                <a:latin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廣告</a:t>
            </a:r>
            <a:r>
              <a:rPr lang="zh-TW" altLang="zh-TW" sz="2400" dirty="0" smtClean="0">
                <a:latin typeface="+mj-ea"/>
                <a:ea typeface="+mj-ea"/>
              </a:rPr>
              <a:t>要</a:t>
            </a:r>
            <a:r>
              <a:rPr lang="zh-TW" altLang="zh-TW" sz="2400" dirty="0">
                <a:latin typeface="+mj-ea"/>
                <a:ea typeface="+mj-ea"/>
              </a:rPr>
              <a:t>傳達的企業形象是什麼？</a:t>
            </a:r>
          </a:p>
          <a:p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0680" y="486916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50912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2933</TotalTime>
  <Words>829</Words>
  <Application>Microsoft Office PowerPoint</Application>
  <PresentationFormat>如螢幕大小 (4:3)</PresentationFormat>
  <Paragraphs>118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教案名稱： 「親情廣告掀風潮 洋蔥吸睛盛行」 本教案製作者：毛俞婷 </vt:lpstr>
      <vt:lpstr>活動一：喜歡 大聲說？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活動三：我是小導演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109</cp:revision>
  <dcterms:created xsi:type="dcterms:W3CDTF">2011-03-28T02:01:01Z</dcterms:created>
  <dcterms:modified xsi:type="dcterms:W3CDTF">2015-12-10T15:29:14Z</dcterms:modified>
</cp:coreProperties>
</file>