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9" r:id="rId4"/>
    <p:sldId id="274" r:id="rId5"/>
    <p:sldId id="291" r:id="rId6"/>
    <p:sldId id="275" r:id="rId7"/>
    <p:sldId id="288" r:id="rId8"/>
    <p:sldId id="290" r:id="rId9"/>
    <p:sldId id="27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99FF"/>
    <a:srgbClr val="003300"/>
    <a:srgbClr val="660066"/>
    <a:srgbClr val="B9DEFD"/>
    <a:srgbClr val="C0C0C0"/>
    <a:srgbClr val="FF9999"/>
    <a:srgbClr val="CCFFCC"/>
    <a:srgbClr val="CC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3684" autoAdjust="0"/>
  </p:normalViewPr>
  <p:slideViewPr>
    <p:cSldViewPr>
      <p:cViewPr varScale="1">
        <p:scale>
          <a:sx n="89" d="100"/>
          <a:sy n="89" d="100"/>
        </p:scale>
        <p:origin x="22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talk.tw/news/2014/12/11/5467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ltn.com.tw/news/life/breakingnews/953158" TargetMode="External"/><Relationship Id="rId7" Type="http://schemas.openxmlformats.org/officeDocument/2006/relationships/hyperlink" Target="http://www.ithome.com.tw/node/7956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ppledaily.com.tw/realtimenews/article/new/20150916/692959/" TargetMode="External"/><Relationship Id="rId5" Type="http://schemas.openxmlformats.org/officeDocument/2006/relationships/hyperlink" Target="http://news.sina.com.tw/article/20150924/15226766.html" TargetMode="External"/><Relationship Id="rId4" Type="http://schemas.openxmlformats.org/officeDocument/2006/relationships/hyperlink" Target="https://cissnet.edu.tw/Page/Detail/68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54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教師請問學生，在詐騙手法頻繁的今日，有哪些詐騙方式是透過手機這樣一個媒介來進行的？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請學生回想，自己或家人有沒有遇過類似的詐騙手法，當時是怎麼應變？並分享當時遇到詐騙事件的心得。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教師可預告，近期又出現了一種新型的手機詐騙，在接下來的課程當中，將為大家介紹。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27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請學生閱讀「小心！手機正在破壞你的感情關係」報導。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http://newtalk.tw/news/2014/12/11/54677.html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zh-TW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33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手機詐騙新手法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正妹裝成有急事，找男性借手機，詐騙集團趁機利用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wifi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複製手機內的通訊錄，再透過這些個資進行詐騙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近期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生活中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多數民眾的同情心以及智慧型手機竊取個資的方便性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產生怎樣的影響？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若遇到陌生人借用手機，則大家容易避之唯恐不及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14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教師可利用自己的手機，示範新聞中的詐騙過程是如何進行的。</a:t>
            </a: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5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TW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為什麼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手機當中的個人資料洩露，會對自己以及親友帶來麻煩？</a:t>
            </a: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如果你是新聞當中的受害者的親友，接到求救簡訊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借款簡訊，你會怎麼辦？你會怎麼辨識這通求援電話的真或假？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354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除了報導中提到的方法之外，請學生想想，若在現實生活中遇到有人跟你借手機，還有沒有其他可以避免此類手機詐騙困擾的應對方式。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、在生活當中，因為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產品使用不當而暴露個資的案例還有那些？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使用來路不明的公用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wifi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http://news.ltn.com.tw/news/life/breakingnews/953158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使用公用電腦或平板而忘記登出個人信箱或資料庫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https://cissnet.edu.tw/Page/Detail/68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遇到網路釣魚網站。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http://news.sina.com.tw/article/20150924/15226766.html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隨意在網路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網站上留下個資。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http://www.appledaily.com.tw/realtimenews/article/new/20150916/692959/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任意加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好友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http://www.ithome.com.tw/node/79565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688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請各組學生針對今天學習到的手機詐騙新手法，設計一則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分鐘以內的狀況劇，劇中必須包含正確面對陌生人借用手機，以及當陌生人借用手機時負面的示範。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請學生回家之後，每人找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位家人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親戚，告知並提醒他們此種詐騙新手法，並記錄當事人聽完的反應或想法，在下次上課時分享給班上其他同學。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19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2015/10/2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b="1" dirty="0" smtClean="0"/>
              <a:t>「</a:t>
            </a:r>
            <a:r>
              <a:rPr lang="zh-TW" altLang="zh-TW" dirty="0"/>
              <a:t>借手機的真相</a:t>
            </a:r>
            <a:r>
              <a:rPr lang="zh-TW" altLang="zh-TW" b="1" dirty="0" smtClean="0"/>
              <a:t>」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活動一：手機亦敵</a:t>
            </a:r>
            <a:r>
              <a:rPr lang="zh-TW" altLang="en-US" dirty="0"/>
              <a:t>亦</a:t>
            </a:r>
            <a:r>
              <a:rPr lang="zh-TW" altLang="en-US" dirty="0" smtClean="0"/>
              <a:t>友</a:t>
            </a:r>
            <a:r>
              <a:rPr lang="zh-TW" altLang="en-US" dirty="0" smtClean="0">
                <a:latin typeface="+mj-ea"/>
              </a:rPr>
              <a:t>？</a:t>
            </a:r>
            <a:endParaRPr lang="zh-TW" altLang="en-US" dirty="0" smtClean="0"/>
          </a:p>
        </p:txBody>
      </p:sp>
      <p:sp>
        <p:nvSpPr>
          <p:cNvPr id="8" name="內容版面配置區 5"/>
          <p:cNvSpPr>
            <a:spLocks noGrp="1"/>
          </p:cNvSpPr>
          <p:nvPr>
            <p:ph sz="quarter" idx="1"/>
          </p:nvPr>
        </p:nvSpPr>
        <p:spPr>
          <a:xfrm>
            <a:off x="1214414" y="1643050"/>
            <a:ext cx="7560840" cy="2088232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想想看，有那些詐騙手法是透過手機來進行的？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你</a:t>
            </a:r>
            <a:r>
              <a:rPr lang="zh-TW" altLang="zh-TW" sz="2800" dirty="0" smtClean="0">
                <a:latin typeface="+mj-ea"/>
                <a:ea typeface="+mj-ea"/>
              </a:rPr>
              <a:t>自己或</a:t>
            </a:r>
            <a:r>
              <a:rPr lang="zh-TW" altLang="en-US" sz="2800" dirty="0" smtClean="0">
                <a:latin typeface="+mj-ea"/>
                <a:ea typeface="+mj-ea"/>
              </a:rPr>
              <a:t>你的</a:t>
            </a:r>
            <a:r>
              <a:rPr lang="zh-TW" altLang="zh-TW" sz="2800" dirty="0" smtClean="0">
                <a:latin typeface="+mj-ea"/>
                <a:ea typeface="+mj-ea"/>
              </a:rPr>
              <a:t>家人</a:t>
            </a:r>
            <a:r>
              <a:rPr lang="zh-TW" altLang="zh-TW" sz="2800" dirty="0">
                <a:latin typeface="+mj-ea"/>
                <a:ea typeface="+mj-ea"/>
              </a:rPr>
              <a:t>有沒有遇過類似的詐騙手法，當時是怎麼</a:t>
            </a:r>
            <a:r>
              <a:rPr lang="zh-TW" altLang="zh-TW" sz="2800" dirty="0" smtClean="0">
                <a:latin typeface="+mj-ea"/>
                <a:ea typeface="+mj-ea"/>
              </a:rPr>
              <a:t>應變</a:t>
            </a:r>
            <a:r>
              <a:rPr lang="zh-TW" altLang="en-US" sz="2800" dirty="0" smtClean="0">
                <a:latin typeface="+mj-ea"/>
                <a:ea typeface="+mj-ea"/>
              </a:rPr>
              <a:t>的</a:t>
            </a:r>
            <a:r>
              <a:rPr lang="zh-TW" altLang="en-US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近期又出現了一種新型的手機</a:t>
            </a:r>
            <a:r>
              <a:rPr lang="zh-TW" altLang="zh-TW" sz="2800" dirty="0" smtClean="0">
                <a:latin typeface="+mj-ea"/>
                <a:ea typeface="+mj-ea"/>
              </a:rPr>
              <a:t>詐騙</a:t>
            </a:r>
            <a:r>
              <a:rPr lang="en-US" altLang="zh-TW" sz="2800" dirty="0" smtClean="0">
                <a:latin typeface="+mj-ea"/>
                <a:ea typeface="+mj-ea"/>
              </a:rPr>
              <a:t>!!!</a:t>
            </a:r>
          </a:p>
          <a:p>
            <a:endParaRPr lang="en-US" altLang="zh-TW" sz="2800" dirty="0" smtClean="0">
              <a:latin typeface="微軟正黑體"/>
              <a:ea typeface="微軟正黑體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5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7056">
            <a:off x="7211107" y="5184324"/>
            <a:ext cx="1127811" cy="112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6432472" y="581925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/>
              <a:t>http://www.ettoday.net/news/20150921/567988.htm#ixzz3nGQEqZRc</a:t>
            </a:r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395536" y="1522177"/>
            <a:ext cx="9286940" cy="1285884"/>
          </a:xfrm>
        </p:spPr>
        <p:txBody>
          <a:bodyPr/>
          <a:lstStyle/>
          <a:p>
            <a:r>
              <a:rPr lang="zh-TW" altLang="zh-TW" sz="2800" dirty="0" smtClean="0">
                <a:latin typeface="+mj-ea"/>
                <a:ea typeface="+mj-ea"/>
              </a:rPr>
              <a:t>閱讀「</a:t>
            </a:r>
            <a:r>
              <a:rPr lang="zh-TW" altLang="en-US" sz="2800" dirty="0" smtClean="0">
                <a:latin typeface="+mj-ea"/>
                <a:ea typeface="+mj-ea"/>
              </a:rPr>
              <a:t>借手</a:t>
            </a:r>
            <a:r>
              <a:rPr lang="zh-TW" altLang="en-US" sz="2800" dirty="0">
                <a:latin typeface="+mj-ea"/>
                <a:ea typeface="+mj-ea"/>
              </a:rPr>
              <a:t>機</a:t>
            </a:r>
            <a:r>
              <a:rPr lang="zh-TW" altLang="en-US" sz="2800" dirty="0" smtClean="0">
                <a:latin typeface="+mj-ea"/>
                <a:ea typeface="+mj-ea"/>
              </a:rPr>
              <a:t>！</a:t>
            </a:r>
            <a:r>
              <a:rPr lang="zh-TW" altLang="en-US" sz="2800" dirty="0">
                <a:latin typeface="+mj-ea"/>
                <a:ea typeface="+mj-ea"/>
              </a:rPr>
              <a:t>小心正妹盜光你個資</a:t>
            </a:r>
            <a:r>
              <a:rPr lang="zh-TW" altLang="zh-TW" sz="2800" dirty="0" smtClean="0">
                <a:latin typeface="+mj-ea"/>
                <a:ea typeface="+mj-ea"/>
              </a:rPr>
              <a:t>」新聞報導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altLang="zh-TW" sz="28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55" y="2420888"/>
            <a:ext cx="4824536" cy="3071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事情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如何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解決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67825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6969968" cy="3886944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請老師示範，新聞中的詐騙過程是如何進行的？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lvl="1"/>
            <a:endParaRPr lang="zh-TW" altLang="zh-TW" dirty="0">
              <a:latin typeface="+mj-ea"/>
              <a:ea typeface="+mj-ea"/>
            </a:endParaRPr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459" y="3068960"/>
            <a:ext cx="5306202" cy="22223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 rot="20287695">
            <a:off x="451646" y="3256799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 rot="20287695">
            <a:off x="720002" y="4081409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 rot="20287695">
            <a:off x="720001" y="2757794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857750" y="567301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/>
              <a:t>http://www.ettoday.net/news/20150921/567988.htm#ixzz3nGQEqZRc</a:t>
            </a:r>
            <a:endParaRPr lang="en-US" altLang="zh-TW" sz="800" dirty="0" smtClean="0"/>
          </a:p>
        </p:txBody>
      </p:sp>
    </p:spTree>
    <p:extLst>
      <p:ext uri="{BB962C8B-B14F-4D97-AF65-F5344CB8AC3E}">
        <p14:creationId xmlns:p14="http://schemas.microsoft.com/office/powerpoint/2010/main" val="9928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6969968" cy="3886944"/>
          </a:xfrm>
        </p:spPr>
        <p:txBody>
          <a:bodyPr/>
          <a:lstStyle/>
          <a:p>
            <a:pPr lvl="0"/>
            <a:r>
              <a:rPr lang="zh-TW" altLang="zh-TW" sz="2800" dirty="0">
                <a:latin typeface="+mj-ea"/>
                <a:ea typeface="+mj-ea"/>
              </a:rPr>
              <a:t>為什麼手機當中的個人資料洩露，會對自己以及親友帶來麻煩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如果</a:t>
            </a:r>
            <a:r>
              <a:rPr lang="zh-TW" altLang="zh-TW" sz="2800" dirty="0">
                <a:latin typeface="+mj-ea"/>
                <a:ea typeface="+mj-ea"/>
              </a:rPr>
              <a:t>你是新聞當中的受害者的親友，接到求救簡訊</a:t>
            </a:r>
            <a:r>
              <a:rPr lang="en-US" altLang="zh-TW" sz="2800" dirty="0">
                <a:latin typeface="+mj-ea"/>
                <a:ea typeface="+mj-ea"/>
              </a:rPr>
              <a:t>/</a:t>
            </a:r>
            <a:r>
              <a:rPr lang="zh-TW" altLang="zh-TW" sz="2800" dirty="0">
                <a:latin typeface="+mj-ea"/>
                <a:ea typeface="+mj-ea"/>
              </a:rPr>
              <a:t>借款簡訊，你會</a:t>
            </a:r>
            <a:r>
              <a:rPr lang="zh-TW" altLang="zh-TW" sz="2800" dirty="0" smtClean="0">
                <a:latin typeface="+mj-ea"/>
                <a:ea typeface="+mj-ea"/>
              </a:rPr>
              <a:t>怎麼辦？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你會怎麼辨識這通求援電話的真或假？</a:t>
            </a:r>
          </a:p>
          <a:p>
            <a:endParaRPr lang="zh-TW" altLang="zh-TW" sz="2800" dirty="0">
              <a:latin typeface="+mj-ea"/>
              <a:ea typeface="+mj-ea"/>
            </a:endParaRPr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Picture 4" descr="青少年寄送簡訊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8667" y="438134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535168" cy="936104"/>
          </a:xfrm>
        </p:spPr>
        <p:txBody>
          <a:bodyPr/>
          <a:lstStyle/>
          <a:p>
            <a:r>
              <a:rPr lang="zh-TW" altLang="zh-TW" sz="3200" dirty="0" smtClean="0">
                <a:latin typeface="+mj-ea"/>
                <a:ea typeface="+mj-ea"/>
              </a:rPr>
              <a:t>除了</a:t>
            </a:r>
            <a:r>
              <a:rPr lang="zh-TW" altLang="zh-TW" sz="3200" dirty="0">
                <a:latin typeface="+mj-ea"/>
                <a:ea typeface="+mj-ea"/>
              </a:rPr>
              <a:t>報導中提到的方法</a:t>
            </a:r>
            <a:r>
              <a:rPr lang="zh-TW" altLang="zh-TW" sz="3200" dirty="0" smtClean="0">
                <a:latin typeface="+mj-ea"/>
                <a:ea typeface="+mj-ea"/>
              </a:rPr>
              <a:t>之外，</a:t>
            </a:r>
            <a:r>
              <a:rPr lang="zh-TW" altLang="zh-TW" sz="3200" dirty="0">
                <a:latin typeface="+mj-ea"/>
                <a:ea typeface="+mj-ea"/>
              </a:rPr>
              <a:t>若在現實生活中遇到有人跟你借手機，還有沒有其他可以</a:t>
            </a:r>
            <a:r>
              <a:rPr lang="zh-TW" altLang="zh-TW" sz="3200" dirty="0" smtClean="0">
                <a:latin typeface="+mj-ea"/>
                <a:ea typeface="+mj-ea"/>
              </a:rPr>
              <a:t>避免</a:t>
            </a:r>
            <a:r>
              <a:rPr lang="zh-TW" altLang="en-US" sz="3200" dirty="0" smtClean="0">
                <a:latin typeface="+mj-ea"/>
                <a:ea typeface="+mj-ea"/>
              </a:rPr>
              <a:t>受騙的方法</a:t>
            </a:r>
            <a:r>
              <a:rPr lang="zh-TW" altLang="zh-TW" sz="3200" dirty="0" smtClean="0">
                <a:latin typeface="+mj-ea"/>
                <a:ea typeface="+mj-ea"/>
              </a:rPr>
              <a:t>。</a:t>
            </a:r>
            <a:endParaRPr lang="en-US" altLang="zh-TW" sz="3200" dirty="0" smtClean="0">
              <a:latin typeface="+mj-ea"/>
              <a:ea typeface="+mj-ea"/>
            </a:endParaRPr>
          </a:p>
          <a:p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zh-TW" sz="3200" dirty="0" smtClean="0">
                <a:latin typeface="+mj-ea"/>
                <a:ea typeface="+mj-ea"/>
              </a:rPr>
              <a:t>在</a:t>
            </a:r>
            <a:r>
              <a:rPr lang="zh-TW" altLang="zh-TW" sz="3200" dirty="0">
                <a:latin typeface="+mj-ea"/>
                <a:ea typeface="+mj-ea"/>
              </a:rPr>
              <a:t>生活當中，因為</a:t>
            </a:r>
            <a:r>
              <a:rPr lang="en-US" altLang="zh-TW" sz="3200" dirty="0">
                <a:latin typeface="+mj-ea"/>
                <a:ea typeface="+mj-ea"/>
              </a:rPr>
              <a:t>3C</a:t>
            </a:r>
            <a:r>
              <a:rPr lang="zh-TW" altLang="zh-TW" sz="3200" dirty="0">
                <a:latin typeface="+mj-ea"/>
                <a:ea typeface="+mj-ea"/>
              </a:rPr>
              <a:t>產品使用不當而暴露個資的案例還有那些？</a:t>
            </a:r>
          </a:p>
          <a:p>
            <a:endParaRPr lang="zh-TW" altLang="zh-TW" sz="3200" dirty="0">
              <a:latin typeface="+mj-ea"/>
              <a:ea typeface="+mj-ea"/>
            </a:endParaRPr>
          </a:p>
        </p:txBody>
      </p:sp>
      <p:pic>
        <p:nvPicPr>
          <p:cNvPr id="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活動三：想想辦法 演出來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932000"/>
            <a:ext cx="7772400" cy="4305312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手機詐騙新手法，設計一則</a:t>
            </a:r>
            <a:r>
              <a:rPr lang="en-US" altLang="zh-TW" sz="2800" dirty="0">
                <a:latin typeface="+mj-ea"/>
                <a:ea typeface="+mj-ea"/>
              </a:rPr>
              <a:t>3</a:t>
            </a:r>
            <a:r>
              <a:rPr lang="zh-TW" altLang="zh-TW" sz="2800" dirty="0">
                <a:latin typeface="+mj-ea"/>
                <a:ea typeface="+mj-ea"/>
              </a:rPr>
              <a:t>分鐘以內的狀況</a:t>
            </a:r>
            <a:r>
              <a:rPr lang="zh-TW" altLang="zh-TW" sz="2800" dirty="0" smtClean="0">
                <a:latin typeface="+mj-ea"/>
                <a:ea typeface="+mj-ea"/>
              </a:rPr>
              <a:t>劇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劇情中必須包含正向以及負向的例子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把今天你所學的與家人</a:t>
            </a:r>
            <a:r>
              <a:rPr lang="en-US" altLang="zh-TW" dirty="0" smtClean="0">
                <a:latin typeface="+mj-ea"/>
                <a:ea typeface="+mj-ea"/>
              </a:rPr>
              <a:t>/</a:t>
            </a:r>
            <a:r>
              <a:rPr lang="zh-TW" altLang="en-US" dirty="0" smtClean="0">
                <a:latin typeface="+mj-ea"/>
                <a:ea typeface="+mj-ea"/>
              </a:rPr>
              <a:t>親友分享，並提醒他們小心類似的案例。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pic>
        <p:nvPicPr>
          <p:cNvPr id="8" name="Picture 2" descr="檢視詳細資料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9504" y="4293369"/>
            <a:ext cx="1828800" cy="1828800"/>
          </a:xfrm>
          <a:prstGeom prst="rect">
            <a:avLst/>
          </a:prstGeom>
          <a:noFill/>
        </p:spPr>
      </p:pic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0010" y="4422634"/>
            <a:ext cx="1581291" cy="158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0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3987</TotalTime>
  <Words>598</Words>
  <Application>Microsoft Office PowerPoint</Application>
  <PresentationFormat>如螢幕大小 (4:3)</PresentationFormat>
  <Paragraphs>94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微軟正黑體</vt:lpstr>
      <vt:lpstr>新細明體</vt:lpstr>
      <vt:lpstr>Arial</vt:lpstr>
      <vt:lpstr>Calibri</vt:lpstr>
      <vt:lpstr>Franklin Gothic Book</vt:lpstr>
      <vt:lpstr>Perpetua</vt:lpstr>
      <vt:lpstr>Trebuchet MS</vt:lpstr>
      <vt:lpstr>Wingdings</vt:lpstr>
      <vt:lpstr>Wingdings 2</vt:lpstr>
      <vt:lpstr>公正</vt:lpstr>
      <vt:lpstr>教案名稱： 「借手機的真相」 本教案製作者：毛俞婷 </vt:lpstr>
      <vt:lpstr>活動一：手機亦敵亦友？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活動三：想想辦法 演出來</vt:lpstr>
      <vt:lpstr>本教案結束，謝謝 </vt:lpstr>
    </vt:vector>
  </TitlesOfParts>
  <Company>TAIWAN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Mildura</cp:lastModifiedBy>
  <cp:revision>130</cp:revision>
  <dcterms:created xsi:type="dcterms:W3CDTF">2011-03-28T02:01:01Z</dcterms:created>
  <dcterms:modified xsi:type="dcterms:W3CDTF">2015-10-01T16:27:17Z</dcterms:modified>
</cp:coreProperties>
</file>