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9" r:id="rId4"/>
    <p:sldId id="274" r:id="rId5"/>
    <p:sldId id="275" r:id="rId6"/>
    <p:sldId id="288" r:id="rId7"/>
    <p:sldId id="293" r:id="rId8"/>
    <p:sldId id="292" r:id="rId9"/>
    <p:sldId id="27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3300"/>
    <a:srgbClr val="FF9900"/>
    <a:srgbClr val="660066"/>
    <a:srgbClr val="3399FF"/>
    <a:srgbClr val="B9DEFD"/>
    <a:srgbClr val="C0C0C0"/>
    <a:srgbClr val="FF9999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75499" autoAdjust="0"/>
  </p:normalViewPr>
  <p:slideViewPr>
    <p:cSldViewPr>
      <p:cViewPr>
        <p:scale>
          <a:sx n="63" d="100"/>
          <a:sy n="63" d="100"/>
        </p:scale>
        <p:origin x="-157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next.com.tw/article/view/id/3629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dnews.com.tw/cdnews_site/docDetail.jsp?coluid=111&amp;docid=103307808" TargetMode="External"/><Relationship Id="rId4" Type="http://schemas.openxmlformats.org/officeDocument/2006/relationships/hyperlink" Target="http://www.storm.mg/article/54004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18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請問學生若想要了解新聞事件，有哪些媒體管道可滿足我們對新聞的需求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報紙、廣播、電視、網路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請學生回想，自己或家人最常取得新聞資訊的管道為何？並說說看為什麼？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詢問學生，家中是否有訂閱或定期購買報紙，自己最後一次閱讀報紙，是什麼時候？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28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請學生閱讀「紙媒未來…報紙不會消失 與新媒體更緊密」該則新聞。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(http://udn.com/news/story/7314/1061193)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41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新聞閱畢，請學生運用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報紙媒體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大家對於網路媒體的出現是否會造成報紙媒體的消失提出討論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生活中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網路媒體的興起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產生怎樣的效益？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專家認為，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報紙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不會消失，但量會萎縮，形式會改變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894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請學生想想看網路新聞跟報紙新聞有什麼差別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教師可參考以下項目請學生進行比較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222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比較完畢，請學生想想，為什麼大家會憂心網路普及之後，可能影響報紙新聞的生存，每組討論之後，提出三個理由。 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請學生利用剛剛所閱讀的新聞，回答以下問題。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為什麼有人說報紙是夕陽產業？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面對網路的強勢入侵，報紙媒體有什麼優勢？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如果要提高報紙的閱讀量，報業媒體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要怎麼做？</a:t>
            </a: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601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向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說明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，報業受到網路媒體興起的壓迫，以逐漸開始轉型，請學生說說看，全球的報業媒體們，做了哪些轉型的努力？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例如：電子報的推出、資料庫的推出、手機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推出、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加強報紙的圖片數量、報業集團多角化經營等等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紐約時報力圖轉型，付費、影音、行動策略樣樣來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http://www.bnext.com.tw/article/view/id/36297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《華爾街日報》裁員百人 轉型數位編輯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http://www.storm.mg/article/54004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兩岸新聞工作者交流 共探新媒體趨勢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http://www.cdnews.com.tw/cdnews_site/docDetail.jsp?coluid=111&amp;docid=103307808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)</a:t>
            </a: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就今日的課程內容，請學生對於報紙在未來是否可能會消失，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不論答案為何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提出自己的理由。</a:t>
            </a:r>
          </a:p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338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請各組學生鎖定同一個特定新聞，挑選一則報紙新聞的報導以及一則網路媒體的報導，針對報導詳細程度、相關資訊補充、消息來源、圖片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影片輔助等等項目進行比較，比較完畢並評論看看哪一種媒體的呈現方式，會讓較多同學了解事件的來龍去脈。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再者，針對報紙媒體較為弱勢的項目，提出改善的建議。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79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2015/7/24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udn.com/news/story/7314/106119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asphere.com.tw/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udndata.com/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inatimes.com/realtimenews/16%20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obile.udn.com/web/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hyperlink" Target="http://www.appledaily.com.tw/" TargetMode="External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148395741852581/photos/a.187493897942765.56864.148395741852581/896304073728407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400" dirty="0" smtClean="0"/>
              <a:t>「</a:t>
            </a:r>
            <a:r>
              <a:rPr lang="zh-TW" altLang="zh-TW" dirty="0"/>
              <a:t>報紙的未來</a:t>
            </a:r>
            <a:r>
              <a:rPr lang="zh-TW" altLang="zh-TW" sz="4400" dirty="0" smtClean="0"/>
              <a:t>」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 smtClean="0"/>
              <a:t>：</a:t>
            </a:r>
            <a:r>
              <a:rPr lang="zh-TW" altLang="en-US" dirty="0"/>
              <a:t>去哪裡看新聞</a:t>
            </a:r>
            <a:endParaRPr lang="zh-TW" altLang="en-US" dirty="0" smtClean="0"/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873204" y="1772816"/>
            <a:ext cx="7560840" cy="1584176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想一想，如果想要獲得新聞資訊，可以從哪些管道</a:t>
            </a:r>
            <a:r>
              <a:rPr lang="en-US" altLang="zh-TW" sz="2800" dirty="0" smtClean="0">
                <a:latin typeface="+mj-ea"/>
                <a:ea typeface="+mj-ea"/>
              </a:rPr>
              <a:t>/</a:t>
            </a:r>
            <a:r>
              <a:rPr lang="zh-TW" altLang="en-US" sz="2800" dirty="0" smtClean="0">
                <a:latin typeface="+mj-ea"/>
                <a:ea typeface="+mj-ea"/>
              </a:rPr>
              <a:t>平台來取得</a:t>
            </a:r>
            <a:r>
              <a:rPr lang="zh-TW" altLang="en-US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請問你</a:t>
            </a:r>
            <a:r>
              <a:rPr lang="zh-TW" altLang="en-US" sz="2800" dirty="0">
                <a:latin typeface="+mj-ea"/>
                <a:ea typeface="+mj-ea"/>
              </a:rPr>
              <a:t>或你的</a:t>
            </a:r>
            <a:r>
              <a:rPr lang="zh-TW" altLang="en-US" sz="2800" dirty="0" smtClean="0">
                <a:latin typeface="+mj-ea"/>
                <a:ea typeface="+mj-ea"/>
              </a:rPr>
              <a:t>家人通常是透過上述哪一種管道來獲得新聞資訊的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請問你的家中是否有</a:t>
            </a:r>
            <a:r>
              <a:rPr lang="zh-TW" altLang="en-US" sz="2800" dirty="0" smtClean="0">
                <a:latin typeface="+mj-ea"/>
                <a:ea typeface="+mj-ea"/>
              </a:rPr>
              <a:t>訂閱或者定期購買報紙呢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請問你最後一次閱讀</a:t>
            </a:r>
            <a:r>
              <a:rPr lang="zh-TW" altLang="en-US" sz="2800" dirty="0" smtClean="0">
                <a:latin typeface="+mj-ea"/>
                <a:ea typeface="+mj-ea"/>
              </a:rPr>
              <a:t>報紙，是什麼時候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</a:t>
            </a:r>
            <a:r>
              <a:rPr lang="zh-TW" altLang="en-US" dirty="0"/>
              <a:t>怎麼說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6455212" y="623475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http://</a:t>
            </a:r>
            <a:r>
              <a:rPr lang="en-US" altLang="zh-TW" sz="800" dirty="0" smtClean="0">
                <a:hlinkClick r:id="rId5"/>
              </a:rPr>
              <a:t>udn.com/news/story/7314/1061193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sp>
        <p:nvSpPr>
          <p:cNvPr id="13" name="內容版面配置區 5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560840" cy="504056"/>
          </a:xfrm>
        </p:spPr>
        <p:txBody>
          <a:bodyPr/>
          <a:lstStyle/>
          <a:p>
            <a:pPr lvl="0"/>
            <a:r>
              <a:rPr lang="zh-TW" altLang="zh-TW" sz="2800" dirty="0">
                <a:latin typeface="+mj-ea"/>
                <a:ea typeface="+mj-ea"/>
              </a:rPr>
              <a:t>請學生閱讀</a:t>
            </a:r>
            <a:r>
              <a:rPr lang="zh-TW" altLang="zh-TW" sz="2800" dirty="0" smtClean="0">
                <a:latin typeface="+mj-ea"/>
                <a:ea typeface="+mj-ea"/>
              </a:rPr>
              <a:t>「</a:t>
            </a:r>
            <a:r>
              <a:rPr lang="zh-TW" altLang="en-US" sz="2800" dirty="0">
                <a:latin typeface="+mj-ea"/>
                <a:ea typeface="+mj-ea"/>
              </a:rPr>
              <a:t>紙媒未來</a:t>
            </a:r>
            <a:r>
              <a:rPr lang="en-US" altLang="zh-TW" sz="2800" dirty="0">
                <a:latin typeface="+mj-ea"/>
                <a:ea typeface="+mj-ea"/>
              </a:rPr>
              <a:t>…</a:t>
            </a:r>
            <a:r>
              <a:rPr lang="zh-TW" altLang="en-US" sz="2800" dirty="0">
                <a:latin typeface="+mj-ea"/>
                <a:ea typeface="+mj-ea"/>
              </a:rPr>
              <a:t>報紙不會消失 與新媒體更緊密</a:t>
            </a:r>
            <a:r>
              <a:rPr lang="zh-TW" altLang="zh-TW" sz="2800" dirty="0" smtClean="0">
                <a:latin typeface="+mj-ea"/>
                <a:ea typeface="+mj-ea"/>
              </a:rPr>
              <a:t>」</a:t>
            </a:r>
            <a:r>
              <a:rPr lang="zh-TW" altLang="en-US" sz="2800" dirty="0" smtClean="0">
                <a:latin typeface="+mj-ea"/>
                <a:ea typeface="+mj-ea"/>
              </a:rPr>
              <a:t>該則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09937"/>
            <a:ext cx="7050360" cy="3824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 smtClean="0">
                <a:solidFill>
                  <a:srgbClr val="0070C0"/>
                </a:solidFill>
                <a:latin typeface="+mj-ea"/>
                <a:ea typeface="+mj-ea"/>
              </a:rPr>
              <a:t>主角</a:t>
            </a:r>
            <a:r>
              <a:rPr lang="zh-TW" altLang="zh-TW" sz="28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 smtClean="0">
                <a:latin typeface="+mj-ea"/>
                <a:ea typeface="+mj-ea"/>
              </a:rPr>
              <a:t>發生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什麼事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什麼時候</a:t>
            </a:r>
            <a:r>
              <a:rPr lang="zh-TW" altLang="zh-TW" sz="2800" dirty="0" smtClean="0">
                <a:latin typeface="+mj-ea"/>
                <a:ea typeface="+mj-ea"/>
              </a:rPr>
              <a:t>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en-US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發生</a:t>
            </a:r>
            <a:r>
              <a:rPr lang="zh-TW" altLang="zh-TW" sz="2800" dirty="0">
                <a:latin typeface="+mj-ea"/>
                <a:ea typeface="+mj-ea"/>
              </a:rPr>
              <a:t>在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哪裡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原因</a:t>
            </a:r>
            <a:r>
              <a:rPr lang="zh-TW" altLang="zh-TW" sz="2800" dirty="0" smtClean="0">
                <a:latin typeface="+mj-ea"/>
                <a:ea typeface="+mj-ea"/>
              </a:rPr>
              <a:t>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en-US" sz="2800" dirty="0" smtClean="0">
                <a:latin typeface="+mj-ea"/>
                <a:ea typeface="+mj-ea"/>
              </a:rPr>
              <a:t>有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怎樣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的效益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8136904" cy="2520280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你覺得，</a:t>
            </a:r>
            <a:r>
              <a:rPr lang="zh-TW" altLang="zh-TW" sz="2800" dirty="0" smtClean="0">
                <a:latin typeface="+mj-ea"/>
                <a:ea typeface="+mj-ea"/>
              </a:rPr>
              <a:t>報紙新聞</a:t>
            </a:r>
            <a:r>
              <a:rPr lang="zh-TW" altLang="zh-TW" sz="2800" dirty="0">
                <a:latin typeface="+mj-ea"/>
                <a:ea typeface="+mj-ea"/>
              </a:rPr>
              <a:t>跟</a:t>
            </a:r>
            <a:r>
              <a:rPr lang="zh-TW" altLang="zh-TW" sz="2800" dirty="0" smtClean="0">
                <a:latin typeface="+mj-ea"/>
                <a:ea typeface="+mj-ea"/>
              </a:rPr>
              <a:t>網路</a:t>
            </a:r>
            <a:r>
              <a:rPr lang="zh-TW" altLang="zh-TW" sz="2800" dirty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有</a:t>
            </a:r>
            <a:r>
              <a:rPr lang="zh-TW" altLang="zh-TW" sz="2800" dirty="0">
                <a:latin typeface="+mj-ea"/>
                <a:ea typeface="+mj-ea"/>
              </a:rPr>
              <a:t>什麼</a:t>
            </a:r>
            <a:r>
              <a:rPr lang="zh-TW" altLang="zh-TW" sz="2800" dirty="0" smtClean="0">
                <a:latin typeface="+mj-ea"/>
                <a:ea typeface="+mj-ea"/>
              </a:rPr>
              <a:t>差別</a:t>
            </a:r>
            <a:r>
              <a:rPr lang="zh-TW" altLang="en-US" sz="2800" dirty="0" smtClean="0">
                <a:latin typeface="微軟正黑體"/>
                <a:ea typeface="微軟正黑體"/>
              </a:rPr>
              <a:t>？</a:t>
            </a:r>
            <a:endParaRPr lang="zh-TW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00723"/>
              </p:ext>
            </p:extLst>
          </p:nvPr>
        </p:nvGraphicFramePr>
        <p:xfrm>
          <a:off x="1115616" y="2636912"/>
          <a:ext cx="6912767" cy="32403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65788"/>
                <a:gridCol w="2357865"/>
                <a:gridCol w="2489114"/>
              </a:tblGrid>
              <a:tr h="462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報紙新聞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網路新聞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新聞容易取得程度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事件報導速度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報導詳細程度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消息來源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相關資訊補充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圖片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TW" sz="1600" kern="100" dirty="0">
                          <a:effectLst/>
                        </a:rPr>
                        <a:t>影片輔助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988840"/>
            <a:ext cx="7805464" cy="3727053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為什麼大家會憂心網路普及之後，可能影響報紙新聞的</a:t>
            </a:r>
            <a:r>
              <a:rPr lang="zh-TW" altLang="en-US" sz="2800" dirty="0" smtClean="0">
                <a:latin typeface="+mj-ea"/>
                <a:ea typeface="+mj-ea"/>
              </a:rPr>
              <a:t>生存，請各組提出三個理由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為什麼有人說報紙是夕陽</a:t>
            </a:r>
            <a:r>
              <a:rPr lang="zh-TW" altLang="en-US" sz="2800" dirty="0" smtClean="0">
                <a:latin typeface="+mj-ea"/>
                <a:ea typeface="+mj-ea"/>
              </a:rPr>
              <a:t>產業，可能</a:t>
            </a:r>
            <a:r>
              <a:rPr lang="zh-TW" altLang="en-US" sz="2800" dirty="0">
                <a:latin typeface="+mj-ea"/>
                <a:ea typeface="+mj-ea"/>
              </a:rPr>
              <a:t>會</a:t>
            </a:r>
            <a:r>
              <a:rPr lang="zh-TW" altLang="en-US" sz="2800" dirty="0" smtClean="0">
                <a:latin typeface="+mj-ea"/>
                <a:ea typeface="+mj-ea"/>
              </a:rPr>
              <a:t>消失，你覺得呢？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面對網路的強勢入侵，報紙媒體有什麼優勢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如果要提高報紙的閱讀量，報業媒體可以要怎麼做？</a:t>
            </a:r>
          </a:p>
          <a:p>
            <a:endParaRPr lang="zh-TW" altLang="en-US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en-US" sz="2800" dirty="0">
              <a:latin typeface="+mj-ea"/>
              <a:ea typeface="+mj-ea"/>
            </a:endParaRPr>
          </a:p>
          <a:p>
            <a:endParaRPr lang="zh-TW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955774" y="1628080"/>
            <a:ext cx="7720681" cy="1512888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報業受到網路媒體興起的壓迫</a:t>
            </a:r>
            <a:r>
              <a:rPr lang="zh-TW" altLang="en-US" sz="2800" dirty="0" smtClean="0">
                <a:latin typeface="+mj-ea"/>
                <a:ea typeface="+mj-ea"/>
              </a:rPr>
              <a:t>，已逐漸</a:t>
            </a:r>
            <a:r>
              <a:rPr lang="zh-TW" altLang="en-US" sz="2800" dirty="0">
                <a:latin typeface="+mj-ea"/>
                <a:ea typeface="+mj-ea"/>
              </a:rPr>
              <a:t>開始轉型，</a:t>
            </a:r>
            <a:r>
              <a:rPr lang="zh-TW" altLang="en-US" sz="2800" dirty="0" smtClean="0">
                <a:latin typeface="+mj-ea"/>
                <a:ea typeface="+mj-ea"/>
              </a:rPr>
              <a:t>請想想看</a:t>
            </a:r>
            <a:r>
              <a:rPr lang="zh-TW" altLang="en-US" sz="2800" dirty="0">
                <a:latin typeface="+mj-ea"/>
                <a:ea typeface="+mj-ea"/>
              </a:rPr>
              <a:t>，全球的報業媒體們，做了哪些轉型的努力？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067944" y="5900005"/>
            <a:ext cx="3775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u="sng" dirty="0">
                <a:hlinkClick r:id="rId5"/>
              </a:rPr>
              <a:t>http://</a:t>
            </a:r>
            <a:r>
              <a:rPr lang="en-US" altLang="zh-TW" sz="800" u="sng" dirty="0" smtClean="0">
                <a:hlinkClick r:id="rId5"/>
              </a:rPr>
              <a:t>mobile.udn.com/web</a:t>
            </a:r>
          </a:p>
          <a:p>
            <a:r>
              <a:rPr lang="en-US" altLang="zh-TW" sz="800" u="sng" dirty="0">
                <a:hlinkClick r:id="rId6"/>
              </a:rPr>
              <a:t>http://www.chinatimes.com/realtimenews/16 </a:t>
            </a:r>
            <a:r>
              <a:rPr lang="en-US" altLang="zh-TW" sz="800" u="sng" dirty="0" smtClean="0">
                <a:hlinkClick r:id="rId6"/>
              </a:rPr>
              <a:t>/</a:t>
            </a:r>
            <a:endParaRPr lang="en-US" altLang="zh-TW" sz="800" u="sng" dirty="0" smtClean="0"/>
          </a:p>
          <a:p>
            <a:r>
              <a:rPr lang="en-US" altLang="zh-TW" sz="800" u="sng" dirty="0">
                <a:hlinkClick r:id="rId7"/>
              </a:rPr>
              <a:t>http://udndata.com</a:t>
            </a:r>
            <a:r>
              <a:rPr lang="en-US" altLang="zh-TW" sz="800" u="sng" dirty="0" smtClean="0">
                <a:hlinkClick r:id="rId7"/>
              </a:rPr>
              <a:t>/</a:t>
            </a:r>
            <a:endParaRPr lang="en-US" altLang="zh-TW" sz="800" u="sng" dirty="0" smtClean="0"/>
          </a:p>
          <a:p>
            <a:r>
              <a:rPr lang="en-US" altLang="zh-TW" sz="800" u="sng" dirty="0">
                <a:hlinkClick r:id="rId8"/>
              </a:rPr>
              <a:t>http://www.mediasphere.com.tw</a:t>
            </a:r>
            <a:r>
              <a:rPr lang="en-US" altLang="zh-TW" sz="800" u="sng" dirty="0" smtClean="0">
                <a:hlinkClick r:id="rId8"/>
              </a:rPr>
              <a:t>/</a:t>
            </a:r>
            <a:endParaRPr lang="en-US" altLang="zh-TW" sz="800" u="sng" dirty="0" smtClean="0"/>
          </a:p>
          <a:p>
            <a:r>
              <a:rPr lang="en-US" altLang="zh-TW" sz="800" u="sng" dirty="0">
                <a:hlinkClick r:id="rId9"/>
              </a:rPr>
              <a:t>http://www.appledaily.com.tw</a:t>
            </a:r>
            <a:r>
              <a:rPr lang="en-US" altLang="zh-TW" sz="800" u="sng" dirty="0" smtClean="0">
                <a:hlinkClick r:id="rId9"/>
              </a:rPr>
              <a:t>/</a:t>
            </a:r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97528">
            <a:off x="309965" y="3074936"/>
            <a:ext cx="3919538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3466" y="5300565"/>
            <a:ext cx="2228850" cy="60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8803" y="3429000"/>
            <a:ext cx="4120505" cy="1281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3210" y="2648724"/>
            <a:ext cx="3305175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7537">
            <a:off x="4888613" y="4803263"/>
            <a:ext cx="320040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</a:t>
            </a:r>
            <a:r>
              <a:rPr lang="zh-TW" altLang="en-US" dirty="0" smtClean="0"/>
              <a:t>：動動腦，想一想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475656" y="1844824"/>
            <a:ext cx="6480720" cy="3456384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挑選一</a:t>
            </a:r>
            <a:r>
              <a:rPr lang="zh-TW" altLang="en-US" sz="2800" dirty="0">
                <a:latin typeface="+mj-ea"/>
                <a:ea typeface="+mj-ea"/>
              </a:rPr>
              <a:t>則報紙新聞的報導</a:t>
            </a:r>
            <a:r>
              <a:rPr lang="zh-TW" altLang="en-US" sz="2800" dirty="0" smtClean="0">
                <a:latin typeface="+mj-ea"/>
                <a:ea typeface="+mj-ea"/>
              </a:rPr>
              <a:t>以及同一事件在網路</a:t>
            </a:r>
            <a:r>
              <a:rPr lang="zh-TW" altLang="en-US" sz="2800" dirty="0">
                <a:latin typeface="+mj-ea"/>
                <a:ea typeface="+mj-ea"/>
              </a:rPr>
              <a:t>媒體的</a:t>
            </a:r>
            <a:r>
              <a:rPr lang="zh-TW" altLang="en-US" sz="2800" dirty="0" smtClean="0">
                <a:latin typeface="+mj-ea"/>
                <a:ea typeface="+mj-ea"/>
              </a:rPr>
              <a:t>報導，進行比較</a:t>
            </a:r>
            <a:r>
              <a:rPr lang="zh-TW" altLang="en-US" sz="2800" dirty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針對所挑選的這則新聞，你們</a:t>
            </a:r>
            <a:r>
              <a:rPr lang="zh-TW" altLang="en-US" sz="2800" dirty="0">
                <a:latin typeface="+mj-ea"/>
                <a:ea typeface="+mj-ea"/>
              </a:rPr>
              <a:t>覺得哪種媒體</a:t>
            </a:r>
            <a:r>
              <a:rPr lang="zh-TW" altLang="en-US" sz="2800" dirty="0" smtClean="0">
                <a:latin typeface="+mj-ea"/>
                <a:ea typeface="+mj-ea"/>
              </a:rPr>
              <a:t>的報導</a:t>
            </a:r>
            <a:r>
              <a:rPr lang="en-US" altLang="zh-TW" sz="2800" dirty="0" smtClean="0">
                <a:latin typeface="+mj-ea"/>
                <a:ea typeface="+mj-ea"/>
              </a:rPr>
              <a:t>/</a:t>
            </a:r>
            <a:r>
              <a:rPr lang="zh-TW" altLang="en-US" sz="2800" dirty="0" smtClean="0">
                <a:latin typeface="+mj-ea"/>
                <a:ea typeface="+mj-ea"/>
              </a:rPr>
              <a:t>呈現方式，讓你們可以較為清楚地掌握新聞資訊</a:t>
            </a:r>
            <a:r>
              <a:rPr lang="zh-TW" altLang="en-US" sz="2800" dirty="0" smtClean="0">
                <a:latin typeface="新細明體"/>
                <a:ea typeface="新細明體"/>
              </a:rPr>
              <a:t>。</a:t>
            </a:r>
            <a:endParaRPr lang="en-US" altLang="zh-TW" sz="2800" dirty="0">
              <a:latin typeface="新細明體"/>
              <a:ea typeface="新細明體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比較當中，針對報紙</a:t>
            </a:r>
            <a:r>
              <a:rPr lang="zh-TW" altLang="en-US" sz="2800" dirty="0">
                <a:latin typeface="+mj-ea"/>
                <a:ea typeface="+mj-ea"/>
              </a:rPr>
              <a:t>媒體較為弱勢的</a:t>
            </a:r>
            <a:r>
              <a:rPr lang="zh-TW" altLang="en-US" sz="2800" dirty="0" smtClean="0">
                <a:latin typeface="+mj-ea"/>
                <a:ea typeface="+mj-ea"/>
              </a:rPr>
              <a:t>項目，提出改善的想法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2800" dirty="0" smtClean="0"/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610" y="4725144"/>
            <a:ext cx="2084402" cy="1916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180130" y="5953908"/>
            <a:ext cx="3775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u="sng" dirty="0">
                <a:hlinkClick r:id="rId6"/>
              </a:rPr>
              <a:t>https://www.facebook.com/148395741852581/photos/a.187493897942765.56864.148395741852581/896304073728407</a:t>
            </a:r>
            <a:r>
              <a:rPr lang="en-US" altLang="zh-TW" sz="800" u="sng" dirty="0" smtClean="0">
                <a:hlinkClick r:id="rId6"/>
              </a:rPr>
              <a:t>/</a:t>
            </a:r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dirty="0" smtClean="0"/>
          </a:p>
        </p:txBody>
      </p:sp>
    </p:spTree>
    <p:extLst>
      <p:ext uri="{BB962C8B-B14F-4D97-AF65-F5344CB8AC3E}">
        <p14:creationId xmlns:p14="http://schemas.microsoft.com/office/powerpoint/2010/main" val="18543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2968</TotalTime>
  <Words>835</Words>
  <Application>Microsoft Office PowerPoint</Application>
  <PresentationFormat>如螢幕大小 (4:3)</PresentationFormat>
  <Paragraphs>134</Paragraphs>
  <Slides>9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公正</vt:lpstr>
      <vt:lpstr>教案名稱： 「報紙的未來」 本教案製作者：毛俞婷 </vt:lpstr>
      <vt:lpstr>活動一：去哪裡看新聞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活動三：動動腦，想一想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114</cp:revision>
  <dcterms:created xsi:type="dcterms:W3CDTF">2011-03-28T02:01:01Z</dcterms:created>
  <dcterms:modified xsi:type="dcterms:W3CDTF">2015-07-23T23:14:18Z</dcterms:modified>
</cp:coreProperties>
</file>