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89" r:id="rId4"/>
    <p:sldId id="274" r:id="rId5"/>
    <p:sldId id="275" r:id="rId6"/>
    <p:sldId id="288" r:id="rId7"/>
    <p:sldId id="293" r:id="rId8"/>
    <p:sldId id="292" r:id="rId9"/>
    <p:sldId id="273" r:id="rId1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003300"/>
    <a:srgbClr val="FF9900"/>
    <a:srgbClr val="660066"/>
    <a:srgbClr val="3399FF"/>
    <a:srgbClr val="B9DEFD"/>
    <a:srgbClr val="C0C0C0"/>
    <a:srgbClr val="FF9999"/>
    <a:srgbClr val="CCFF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75499" autoAdjust="0"/>
  </p:normalViewPr>
  <p:slideViewPr>
    <p:cSldViewPr>
      <p:cViewPr>
        <p:scale>
          <a:sx n="63" d="100"/>
          <a:sy n="63" d="100"/>
        </p:scale>
        <p:origin x="-1578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2" d="100"/>
          <a:sy n="32" d="100"/>
        </p:scale>
        <p:origin x="-232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6D627322-A6D1-4C48-9CCB-308FD455A0D1}" type="datetimeFigureOut">
              <a:rPr lang="zh-TW" altLang="en-US"/>
              <a:pPr>
                <a:defRPr/>
              </a:pPr>
              <a:t>2015/7/24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D870E46B-DBD9-4EAA-82B1-C6E139B156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7478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17EB5753-075B-4D3A-B418-B4C1EAB81D02}" type="datetimeFigureOut">
              <a:rPr lang="zh-TW" altLang="en-US"/>
              <a:pPr>
                <a:defRPr/>
              </a:pPr>
              <a:t>2015/7/24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3F937F28-9629-4CE9-ACAA-84FD739B34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0407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next.com.tw/article/view/id/36297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cdnews.com.tw/cdnews_site/docDetail.jsp?coluid=111&amp;docid=103307808" TargetMode="External"/><Relationship Id="rId4" Type="http://schemas.openxmlformats.org/officeDocument/2006/relationships/hyperlink" Target="http://www.storm.mg/article/54004" TargetMode="Externa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37F28-9629-4CE9-ACAA-84FD739B34FA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3183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請問學生若想要了解新聞事件，有哪些媒體管道可滿足我們對新聞的需求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報紙、廣播、電視、網路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？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請學生回想，自己或家人最常取得新聞資訊的管道為何？並說說看為什麼？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詢問學生，家中是否有訂閱或定期購買報紙，自己最後一次閱讀報紙，是什麼時候？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2</a:t>
            </a:fld>
            <a:endParaRPr lang="zh-TW" altLang="en-US" smtClean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328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請學生閱讀「紙媒未來…報紙不會消失 與新媒體更緊密」該則新聞。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(http://udn.com/news/story/7314/1061193)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3</a:t>
            </a:fld>
            <a:endParaRPr lang="zh-TW" altLang="en-US" smtClean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5412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新聞閱畢，請學生運用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5W1H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解析新聞。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這則新聞主角是誰？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報紙媒體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發生什麼事情？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大家對於網路媒體的出現是否會造成報紙媒體的消失提出討論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新聞什麼時候發生的？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(7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月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在哪裡發生的？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生活中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造成事件的原因為何？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網路媒體的興起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產生怎樣的效益？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專家認為，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報紙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不會消失，但量會萎縮，形式會改變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94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60162B-8934-43A9-AD01-4150F240A886}" type="slidenum">
              <a:rPr lang="zh-TW" altLang="en-US" smtClean="0">
                <a:ea typeface="新細明體" pitchFamily="18" charset="-120"/>
              </a:rPr>
              <a:pPr/>
              <a:t>4</a:t>
            </a:fld>
            <a:endParaRPr lang="zh-TW" altLang="en-US" smtClean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98943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請學生想想看網路新聞跟報紙新聞有什麼差別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教師可參考以下項目請學生進行比較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？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DAC61E-12D3-44ED-968F-AF5C28BA6851}" type="slidenum">
              <a:rPr lang="zh-TW" altLang="en-US" smtClean="0">
                <a:ea typeface="新細明體" pitchFamily="18" charset="-120"/>
              </a:rPr>
              <a:pPr/>
              <a:t>5</a:t>
            </a:fld>
            <a:endParaRPr lang="zh-TW" altLang="en-US" smtClean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22229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比較完畢，請學生想想，為什麼大家會憂心網路普及之後，可能影響報紙新聞的生存，每組討論之後，提出三個理由。 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請學生利用剛剛所閱讀的新聞，回答以下問題。</a:t>
            </a:r>
          </a:p>
          <a:p>
            <a:pPr lvl="0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為什麼有人說報紙是夕陽產業？</a:t>
            </a:r>
          </a:p>
          <a:p>
            <a:pPr lvl="0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面對網路的強勢入侵，報紙媒體有什麼優勢？</a:t>
            </a:r>
          </a:p>
          <a:p>
            <a:pPr lvl="0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如果要提高報紙的閱讀量，報業媒體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可以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要怎麼做？</a:t>
            </a:r>
          </a:p>
          <a:p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DAC61E-12D3-44ED-968F-AF5C28BA6851}" type="slidenum">
              <a:rPr lang="zh-TW" altLang="en-US" smtClean="0">
                <a:ea typeface="新細明體" pitchFamily="18" charset="-120"/>
              </a:rPr>
              <a:pPr/>
              <a:t>6</a:t>
            </a:fld>
            <a:endParaRPr lang="zh-TW" altLang="en-US" smtClean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0601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向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學生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說明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，報業受到網路媒體興起的壓迫，以逐漸開始轉型，請學生說說看，全球的報業媒體們，做了哪些轉型的努力？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例如：電子報的推出、資料庫的推出、手機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推出、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加強報紙的圖片數量、報業集團多角化經營等等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參考資料：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紐約時報力圖轉型，付費、影音、行動策略樣樣來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http://www.bnext.com.tw/article/view/id/36297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《華爾街日報》裁員百人 轉型數位編輯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http://www.storm.mg/article/54004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兩岸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兩岸新聞工作者交流 共探新媒體趨勢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http://www.cdnews.com.tw/cdnews_site/docDetail.jsp?coluid=111&amp;docid=103307808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)</a:t>
            </a:r>
          </a:p>
          <a:p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就今日的課程內容，請學生對於報紙在未來是否可能會消失，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不論答案為何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提出自己的理由。</a:t>
            </a:r>
          </a:p>
          <a:p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25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D74A9B-1D09-45DC-8439-B70A01167029}" type="slidenum">
              <a:rPr lang="zh-TW" altLang="en-US" smtClean="0">
                <a:ea typeface="新細明體" pitchFamily="18" charset="-120"/>
              </a:rPr>
              <a:pPr/>
              <a:t>7</a:t>
            </a:fld>
            <a:endParaRPr lang="zh-TW" altLang="en-US" smtClean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5338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請各組學生鎖定同一個特定新聞，挑選一則報紙新聞的報導以及一則網路媒體的報導，針對報導詳細程度、相關資訊補充、消息來源、圖片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影片輔助等等項目進行比較，比較完畢並評論看看哪一種媒體的呈現方式，會讓較多同學了解事件的來龍去脈。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再者，針對報紙媒體較為弱勢的項目，提出改善的建議。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56590A-0DB7-44AB-81BB-6D80B4242F5B}" type="slidenum">
              <a:rPr lang="zh-TW" altLang="en-US" smtClean="0">
                <a:ea typeface="新細明體" pitchFamily="18" charset="-120"/>
              </a:rPr>
              <a:pPr/>
              <a:t>8</a:t>
            </a:fld>
            <a:endParaRPr lang="zh-TW" altLang="en-US" smtClean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38794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F215D-D90D-4439-89D2-A7512F25A2ED}" type="datetimeFigureOut">
              <a:rPr lang="zh-TW" altLang="en-US"/>
              <a:pPr>
                <a:defRPr/>
              </a:pPr>
              <a:t>2015/7/24</a:t>
            </a:fld>
            <a:endParaRPr lang="zh-TW" altLang="en-US"/>
          </a:p>
        </p:txBody>
      </p:sp>
      <p:sp>
        <p:nvSpPr>
          <p:cNvPr id="12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F4927D-CF67-4E93-87A6-57F71C23A5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610A8-3E66-449D-A576-F77B6B957C7E}" type="datetimeFigureOut">
              <a:rPr lang="zh-TW" altLang="en-US"/>
              <a:pPr>
                <a:defRPr/>
              </a:pPr>
              <a:t>2015/7/24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EFF72-EE28-41DE-8D05-892F2983025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6104D-C71E-4B1F-889C-AC4613B4406A}" type="datetimeFigureOut">
              <a:rPr lang="zh-TW" altLang="en-US"/>
              <a:pPr>
                <a:defRPr/>
              </a:pPr>
              <a:t>2015/7/24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D704B-4F19-46AD-AED8-5A6E04BE41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F514D-7A96-49F1-A54F-A2FBE3FCE9AD}" type="datetimeFigureOut">
              <a:rPr lang="zh-TW" altLang="en-US"/>
              <a:pPr>
                <a:defRPr/>
              </a:pPr>
              <a:t>2015/7/24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423CD-32FA-4118-8592-A3710B8532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44BEE-369F-4F6C-885C-5B59C164F90F}" type="datetimeFigureOut">
              <a:rPr lang="zh-TW" altLang="en-US"/>
              <a:pPr>
                <a:defRPr/>
              </a:pPr>
              <a:t>2015/7/24</a:t>
            </a:fld>
            <a:endParaRPr lang="zh-TW" altLang="en-US"/>
          </a:p>
        </p:txBody>
      </p:sp>
      <p:sp>
        <p:nvSpPr>
          <p:cNvPr id="10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CE19-ACE6-413C-B8D0-7DE7D534AC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BFD63-1E8B-4D76-B1CB-0557810A2670}" type="datetimeFigureOut">
              <a:rPr lang="zh-TW" altLang="en-US"/>
              <a:pPr>
                <a:defRPr/>
              </a:pPr>
              <a:t>2015/7/24</a:t>
            </a:fld>
            <a:endParaRPr lang="zh-TW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42F2A-488E-4DEF-8363-1EE667BED12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D7C01-326E-43D2-98FB-E250C68304F8}" type="datetimeFigureOut">
              <a:rPr lang="zh-TW" altLang="en-US"/>
              <a:pPr>
                <a:defRPr/>
              </a:pPr>
              <a:t>2015/7/24</a:t>
            </a:fld>
            <a:endParaRPr lang="zh-TW" altLang="en-US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C2-17D3-4A2F-961E-3614C9502E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2F72A-E4E4-4D37-BE49-7A7790FCA952}" type="datetimeFigureOut">
              <a:rPr lang="zh-TW" altLang="en-US"/>
              <a:pPr>
                <a:defRPr/>
              </a:pPr>
              <a:t>2015/7/24</a:t>
            </a:fld>
            <a:endParaRPr lang="zh-TW" altLang="en-US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95B3F-FAF4-4184-9AE1-023B8DF11B4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8DDF2-82FA-4050-A9A0-4FC8136C97E8}" type="datetimeFigureOut">
              <a:rPr lang="zh-TW" altLang="en-US"/>
              <a:pPr>
                <a:defRPr/>
              </a:pPr>
              <a:t>2015/7/24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C7AD3-1DC3-4CAF-AACC-4F9D6729FB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6" name="圓角矩形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0782E-B000-40B2-AEC2-1F314CB9C479}" type="datetimeFigureOut">
              <a:rPr lang="zh-TW" altLang="en-US"/>
              <a:pPr>
                <a:defRPr/>
              </a:pPr>
              <a:t>2015/7/24</a:t>
            </a:fld>
            <a:endParaRPr lang="zh-TW" altLang="en-US"/>
          </a:p>
        </p:txBody>
      </p:sp>
      <p:sp>
        <p:nvSpPr>
          <p:cNvPr id="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D497-D55B-4C09-B3D0-CBB5421F5D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9666C-9F3C-4201-B677-C47393857B2D}" type="datetimeFigureOut">
              <a:rPr lang="zh-TW" altLang="en-US"/>
              <a:pPr>
                <a:defRPr/>
              </a:pPr>
              <a:t>2015/7/24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6A19D-65A0-41B9-B0E3-70588B5A626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2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A48D62D5-E55F-450E-A5AC-D39F6741C759}" type="datetimeFigureOut">
              <a:rPr lang="zh-TW" altLang="en-US"/>
              <a:pPr>
                <a:defRPr/>
              </a:pPr>
              <a:t>2015/7/24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ED5097F-3B26-4234-B211-ADA6CB00857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13" r:id="rId2"/>
    <p:sldLayoutId id="2147483921" r:id="rId3"/>
    <p:sldLayoutId id="2147483914" r:id="rId4"/>
    <p:sldLayoutId id="2147483915" r:id="rId5"/>
    <p:sldLayoutId id="2147483916" r:id="rId6"/>
    <p:sldLayoutId id="2147483917" r:id="rId7"/>
    <p:sldLayoutId id="2147483922" r:id="rId8"/>
    <p:sldLayoutId id="2147483923" r:id="rId9"/>
    <p:sldLayoutId id="2147483918" r:id="rId10"/>
    <p:sldLayoutId id="21474839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udn.com/news/story/7314/1061193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ediasphere.com.tw/" TargetMode="External"/><Relationship Id="rId13" Type="http://schemas.openxmlformats.org/officeDocument/2006/relationships/image" Target="../media/image7.png"/><Relationship Id="rId3" Type="http://schemas.openxmlformats.org/officeDocument/2006/relationships/hyperlink" Target="http://www.feja.org.tw/" TargetMode="External"/><Relationship Id="rId7" Type="http://schemas.openxmlformats.org/officeDocument/2006/relationships/hyperlink" Target="http://udndata.com/" TargetMode="External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hinatimes.com/realtimenews/16%20/" TargetMode="External"/><Relationship Id="rId11" Type="http://schemas.openxmlformats.org/officeDocument/2006/relationships/image" Target="../media/image5.png"/><Relationship Id="rId5" Type="http://schemas.openxmlformats.org/officeDocument/2006/relationships/hyperlink" Target="http://mobile.udn.com/web/" TargetMode="External"/><Relationship Id="rId10" Type="http://schemas.openxmlformats.org/officeDocument/2006/relationships/image" Target="../media/image4.png"/><Relationship Id="rId4" Type="http://schemas.openxmlformats.org/officeDocument/2006/relationships/image" Target="../media/image2.png"/><Relationship Id="rId9" Type="http://schemas.openxmlformats.org/officeDocument/2006/relationships/hyperlink" Target="http://www.appledaily.com.tw/" TargetMode="External"/><Relationship Id="rId1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148395741852581/photos/a.187493897942765.56864.148395741852581/896304073728407/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eja.org.tw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zh-TW">
              <a:latin typeface="Trebuchet MS" pitchFamily="34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350" y="32131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授課老師：（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  <a:sym typeface="Wingdings" pitchFamily="2" charset="2"/>
              </a:rPr>
              <a:t>空白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）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582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900" b="1" dirty="0" smtClean="0"/>
              <a:t>教案名稱：</a:t>
            </a:r>
            <a:r>
              <a:rPr lang="en-US" altLang="zh-TW" sz="4900" b="1" dirty="0" smtClean="0"/>
              <a:t/>
            </a:r>
            <a:br>
              <a:rPr lang="en-US" altLang="zh-TW" sz="4900" b="1" dirty="0" smtClean="0"/>
            </a:br>
            <a:r>
              <a:rPr lang="zh-TW" altLang="zh-TW" sz="4400" dirty="0" smtClean="0"/>
              <a:t>「</a:t>
            </a:r>
            <a:r>
              <a:rPr lang="zh-TW" altLang="zh-TW" dirty="0"/>
              <a:t>報紙的未來</a:t>
            </a:r>
            <a:r>
              <a:rPr lang="zh-TW" altLang="zh-TW" sz="4400" dirty="0" smtClean="0"/>
              <a:t>」</a:t>
            </a:r>
            <a:r>
              <a:rPr lang="en-US" altLang="zh-TW" sz="4400" dirty="0" smtClean="0"/>
              <a:t/>
            </a:r>
            <a:br>
              <a:rPr lang="en-US" altLang="zh-TW" sz="4400" dirty="0" smtClean="0"/>
            </a:br>
            <a:r>
              <a:rPr lang="zh-TW" altLang="en-US" sz="3600" b="1" dirty="0" smtClean="0">
                <a:solidFill>
                  <a:schemeClr val="bg1"/>
                </a:solidFill>
                <a:latin typeface="+mn-ea"/>
              </a:rPr>
              <a:t>本教案製作者：</a:t>
            </a:r>
            <a:r>
              <a:rPr lang="zh-TW" altLang="en-US" sz="3100" b="1" dirty="0" smtClean="0">
                <a:solidFill>
                  <a:schemeClr val="bg1"/>
                </a:solidFill>
                <a:latin typeface="+mn-ea"/>
              </a:rPr>
              <a:t>毛俞婷</a:t>
            </a:r>
            <a:r>
              <a:rPr altLang="zh-TW" b="1" dirty="0" smtClean="0">
                <a:solidFill>
                  <a:schemeClr val="bg1"/>
                </a:solidFill>
                <a:latin typeface="+mn-ea"/>
              </a:rPr>
              <a:t/>
            </a:r>
            <a:br>
              <a:rPr altLang="zh-TW" b="1" dirty="0" smtClean="0">
                <a:solidFill>
                  <a:schemeClr val="bg1"/>
                </a:solidFill>
                <a:latin typeface="+mn-ea"/>
              </a:rPr>
            </a:br>
            <a:endParaRPr lang="zh-TW" altLang="en-US" b="1" dirty="0" smtClean="0"/>
          </a:p>
        </p:txBody>
      </p:sp>
      <p:pic>
        <p:nvPicPr>
          <p:cNvPr id="6149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761038"/>
            <a:ext cx="2268538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活動一</a:t>
            </a:r>
            <a:r>
              <a:rPr lang="zh-TW" altLang="en-US" dirty="0" smtClean="0"/>
              <a:t>：</a:t>
            </a:r>
            <a:r>
              <a:rPr lang="zh-TW" altLang="en-US" dirty="0"/>
              <a:t>去哪裡看新聞</a:t>
            </a:r>
            <a:endParaRPr lang="zh-TW" altLang="en-US" dirty="0" smtClean="0"/>
          </a:p>
        </p:txBody>
      </p:sp>
      <p:sp>
        <p:nvSpPr>
          <p:cNvPr id="14" name="內容版面配置區 5"/>
          <p:cNvSpPr>
            <a:spLocks noGrp="1"/>
          </p:cNvSpPr>
          <p:nvPr>
            <p:ph sz="quarter" idx="1"/>
          </p:nvPr>
        </p:nvSpPr>
        <p:spPr>
          <a:xfrm>
            <a:off x="873204" y="1772816"/>
            <a:ext cx="7560840" cy="1584176"/>
          </a:xfrm>
        </p:spPr>
        <p:txBody>
          <a:bodyPr/>
          <a:lstStyle/>
          <a:p>
            <a:r>
              <a:rPr lang="zh-TW" altLang="en-US" sz="2800" dirty="0" smtClean="0">
                <a:latin typeface="+mj-ea"/>
                <a:ea typeface="+mj-ea"/>
              </a:rPr>
              <a:t>想一想，如果想要獲得新聞資訊，可以從哪些管道</a:t>
            </a:r>
            <a:r>
              <a:rPr lang="en-US" altLang="zh-TW" sz="2800" dirty="0" smtClean="0">
                <a:latin typeface="+mj-ea"/>
                <a:ea typeface="+mj-ea"/>
              </a:rPr>
              <a:t>/</a:t>
            </a:r>
            <a:r>
              <a:rPr lang="zh-TW" altLang="en-US" sz="2800" dirty="0" smtClean="0">
                <a:latin typeface="+mj-ea"/>
                <a:ea typeface="+mj-ea"/>
              </a:rPr>
              <a:t>平台來取得</a:t>
            </a:r>
            <a:r>
              <a:rPr lang="zh-TW" altLang="en-US" sz="2800" dirty="0">
                <a:latin typeface="+mj-ea"/>
                <a:ea typeface="+mj-ea"/>
              </a:rPr>
              <a:t>？</a:t>
            </a:r>
            <a:endParaRPr lang="en-US" altLang="zh-TW" sz="2800" dirty="0">
              <a:latin typeface="+mj-ea"/>
              <a:ea typeface="+mj-ea"/>
            </a:endParaRPr>
          </a:p>
          <a:p>
            <a:endParaRPr lang="en-US" altLang="zh-TW" sz="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請問你</a:t>
            </a:r>
            <a:r>
              <a:rPr lang="zh-TW" altLang="en-US" sz="2800" dirty="0">
                <a:latin typeface="+mj-ea"/>
                <a:ea typeface="+mj-ea"/>
              </a:rPr>
              <a:t>或你的</a:t>
            </a:r>
            <a:r>
              <a:rPr lang="zh-TW" altLang="en-US" sz="2800" dirty="0" smtClean="0">
                <a:latin typeface="+mj-ea"/>
                <a:ea typeface="+mj-ea"/>
              </a:rPr>
              <a:t>家人通常是透過上述哪一種管道來獲得新聞資訊的</a:t>
            </a:r>
            <a:r>
              <a:rPr lang="zh-TW" altLang="en-US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請問你的家中是否有</a:t>
            </a:r>
            <a:r>
              <a:rPr lang="zh-TW" altLang="en-US" sz="2800" dirty="0" smtClean="0">
                <a:latin typeface="+mj-ea"/>
                <a:ea typeface="+mj-ea"/>
              </a:rPr>
              <a:t>訂閱或者定期購買報紙呢</a:t>
            </a:r>
            <a:r>
              <a:rPr lang="zh-TW" altLang="en-US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請問你最後一次閱讀</a:t>
            </a:r>
            <a:r>
              <a:rPr lang="zh-TW" altLang="en-US" sz="2800" dirty="0" smtClean="0">
                <a:latin typeface="+mj-ea"/>
                <a:ea typeface="+mj-ea"/>
              </a:rPr>
              <a:t>報紙，是什麼時候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zh-TW" altLang="zh-TW" sz="2800" dirty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sz="2400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dirty="0" smtClean="0">
              <a:latin typeface="+mj-ea"/>
              <a:ea typeface="+mj-ea"/>
            </a:endParaRPr>
          </a:p>
          <a:p>
            <a:pPr lvl="0"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881856" y="334418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活動二：新聞</a:t>
            </a:r>
            <a:r>
              <a:rPr lang="zh-TW" altLang="en-US" dirty="0"/>
              <a:t>怎麼說</a:t>
            </a:r>
            <a:r>
              <a:rPr lang="zh-TW" altLang="en-US" dirty="0" smtClean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10" name="文字方塊 9"/>
          <p:cNvSpPr txBox="1"/>
          <p:nvPr/>
        </p:nvSpPr>
        <p:spPr>
          <a:xfrm>
            <a:off x="6455212" y="6234757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dirty="0">
                <a:hlinkClick r:id="rId5"/>
              </a:rPr>
              <a:t>http://</a:t>
            </a:r>
            <a:r>
              <a:rPr lang="en-US" altLang="zh-TW" sz="800" dirty="0" smtClean="0">
                <a:hlinkClick r:id="rId5"/>
              </a:rPr>
              <a:t>udn.com/news/story/7314/1061193</a:t>
            </a:r>
            <a:endParaRPr lang="en-US" altLang="zh-TW" sz="800" dirty="0" smtClean="0"/>
          </a:p>
          <a:p>
            <a:endParaRPr lang="en-US" altLang="zh-TW" sz="800" dirty="0" smtClean="0"/>
          </a:p>
        </p:txBody>
      </p:sp>
      <p:sp>
        <p:nvSpPr>
          <p:cNvPr id="13" name="內容版面配置區 5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7560840" cy="504056"/>
          </a:xfrm>
        </p:spPr>
        <p:txBody>
          <a:bodyPr/>
          <a:lstStyle/>
          <a:p>
            <a:pPr lvl="0"/>
            <a:r>
              <a:rPr lang="zh-TW" altLang="zh-TW" sz="2800" dirty="0">
                <a:latin typeface="+mj-ea"/>
                <a:ea typeface="+mj-ea"/>
              </a:rPr>
              <a:t>請學生閱讀</a:t>
            </a:r>
            <a:r>
              <a:rPr lang="zh-TW" altLang="zh-TW" sz="2800" dirty="0" smtClean="0">
                <a:latin typeface="+mj-ea"/>
                <a:ea typeface="+mj-ea"/>
              </a:rPr>
              <a:t>「</a:t>
            </a:r>
            <a:r>
              <a:rPr lang="zh-TW" altLang="en-US" sz="2800" dirty="0">
                <a:latin typeface="+mj-ea"/>
                <a:ea typeface="+mj-ea"/>
              </a:rPr>
              <a:t>紙媒未來</a:t>
            </a:r>
            <a:r>
              <a:rPr lang="en-US" altLang="zh-TW" sz="2800" dirty="0">
                <a:latin typeface="+mj-ea"/>
                <a:ea typeface="+mj-ea"/>
              </a:rPr>
              <a:t>…</a:t>
            </a:r>
            <a:r>
              <a:rPr lang="zh-TW" altLang="en-US" sz="2800" dirty="0">
                <a:latin typeface="+mj-ea"/>
                <a:ea typeface="+mj-ea"/>
              </a:rPr>
              <a:t>報紙不會消失 與新媒體更緊密</a:t>
            </a:r>
            <a:r>
              <a:rPr lang="zh-TW" altLang="zh-TW" sz="2800" dirty="0" smtClean="0">
                <a:latin typeface="+mj-ea"/>
                <a:ea typeface="+mj-ea"/>
              </a:rPr>
              <a:t>」</a:t>
            </a:r>
            <a:r>
              <a:rPr lang="zh-TW" altLang="en-US" sz="2800" dirty="0" smtClean="0">
                <a:latin typeface="+mj-ea"/>
                <a:ea typeface="+mj-ea"/>
              </a:rPr>
              <a:t>該則</a:t>
            </a:r>
            <a:r>
              <a:rPr lang="zh-TW" altLang="zh-TW" sz="2800" dirty="0" smtClean="0">
                <a:latin typeface="+mj-ea"/>
                <a:ea typeface="+mj-ea"/>
              </a:rPr>
              <a:t>新聞</a:t>
            </a:r>
            <a:endParaRPr lang="en-US" altLang="zh-TW" sz="2400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dirty="0" smtClean="0">
              <a:latin typeface="+mj-ea"/>
              <a:ea typeface="+mj-ea"/>
            </a:endParaRPr>
          </a:p>
          <a:p>
            <a:pPr lvl="0"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409937"/>
            <a:ext cx="7050360" cy="38248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037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內容版面配置區 5"/>
          <p:cNvSpPr>
            <a:spLocks noGrp="1"/>
          </p:cNvSpPr>
          <p:nvPr>
            <p:ph sz="quarter" idx="1"/>
          </p:nvPr>
        </p:nvSpPr>
        <p:spPr>
          <a:xfrm>
            <a:off x="1763713" y="1916832"/>
            <a:ext cx="6120680" cy="720602"/>
          </a:xfrm>
        </p:spPr>
        <p:txBody>
          <a:bodyPr/>
          <a:lstStyle/>
          <a:p>
            <a:pPr lvl="0">
              <a:buNone/>
            </a:pPr>
            <a:r>
              <a:rPr lang="zh-TW" altLang="en-US" sz="2400" dirty="0" smtClean="0">
                <a:latin typeface="+mj-ea"/>
                <a:ea typeface="+mj-ea"/>
              </a:rPr>
              <a:t>新聞大解析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Who—</a:t>
            </a:r>
            <a:r>
              <a:rPr lang="zh-TW" altLang="zh-TW" sz="2800" dirty="0" smtClean="0">
                <a:latin typeface="+mj-ea"/>
                <a:ea typeface="+mj-ea"/>
              </a:rPr>
              <a:t>這則新聞</a:t>
            </a:r>
            <a:r>
              <a:rPr lang="zh-TW" altLang="zh-TW" sz="2800" dirty="0" smtClean="0">
                <a:solidFill>
                  <a:srgbClr val="0070C0"/>
                </a:solidFill>
                <a:latin typeface="+mj-ea"/>
                <a:ea typeface="+mj-ea"/>
              </a:rPr>
              <a:t>主角</a:t>
            </a:r>
            <a:r>
              <a:rPr lang="zh-TW" altLang="zh-TW" sz="2800" dirty="0" smtClean="0">
                <a:latin typeface="+mj-ea"/>
                <a:ea typeface="+mj-ea"/>
              </a:rPr>
              <a:t>是誰？</a:t>
            </a: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What—</a:t>
            </a:r>
            <a:r>
              <a:rPr lang="zh-TW" altLang="en-US" sz="2800" dirty="0" smtClean="0">
                <a:latin typeface="+mj-ea"/>
                <a:ea typeface="+mj-ea"/>
              </a:rPr>
              <a:t>發生</a:t>
            </a:r>
            <a:r>
              <a:rPr lang="zh-TW" altLang="en-US" sz="2800" dirty="0">
                <a:solidFill>
                  <a:srgbClr val="0070C0"/>
                </a:solidFill>
                <a:latin typeface="+mj-ea"/>
                <a:ea typeface="+mj-ea"/>
              </a:rPr>
              <a:t>什麼事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When—</a:t>
            </a:r>
            <a:r>
              <a:rPr lang="zh-TW" altLang="zh-TW" sz="2800" dirty="0" smtClean="0">
                <a:latin typeface="+mj-ea"/>
                <a:ea typeface="+mj-ea"/>
              </a:rPr>
              <a:t>新聞</a:t>
            </a:r>
            <a:r>
              <a:rPr lang="zh-TW" altLang="zh-TW" sz="2800" dirty="0">
                <a:solidFill>
                  <a:srgbClr val="0070C0"/>
                </a:solidFill>
                <a:latin typeface="+mj-ea"/>
                <a:ea typeface="+mj-ea"/>
              </a:rPr>
              <a:t>什麼時候</a:t>
            </a:r>
            <a:r>
              <a:rPr lang="zh-TW" altLang="zh-TW" sz="2800" dirty="0" smtClean="0">
                <a:latin typeface="+mj-ea"/>
                <a:ea typeface="+mj-ea"/>
              </a:rPr>
              <a:t>發生的？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Where—</a:t>
            </a:r>
            <a:r>
              <a:rPr lang="zh-TW" altLang="en-US" sz="2800" dirty="0" smtClean="0">
                <a:latin typeface="+mj-ea"/>
                <a:ea typeface="+mj-ea"/>
              </a:rPr>
              <a:t>新聞</a:t>
            </a:r>
            <a:r>
              <a:rPr lang="zh-TW" altLang="zh-TW" sz="2800" dirty="0" smtClean="0">
                <a:latin typeface="+mj-ea"/>
                <a:ea typeface="+mj-ea"/>
              </a:rPr>
              <a:t>發生</a:t>
            </a:r>
            <a:r>
              <a:rPr lang="zh-TW" altLang="zh-TW" sz="2800" dirty="0">
                <a:latin typeface="+mj-ea"/>
                <a:ea typeface="+mj-ea"/>
              </a:rPr>
              <a:t>在</a:t>
            </a:r>
            <a:r>
              <a:rPr lang="zh-TW" altLang="zh-TW" sz="2800" dirty="0">
                <a:solidFill>
                  <a:srgbClr val="0070C0"/>
                </a:solidFill>
                <a:latin typeface="+mj-ea"/>
                <a:ea typeface="+mj-ea"/>
              </a:rPr>
              <a:t>哪裡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Why—</a:t>
            </a:r>
            <a:r>
              <a:rPr lang="zh-TW" altLang="zh-TW" sz="2800" dirty="0" smtClean="0">
                <a:latin typeface="+mj-ea"/>
                <a:ea typeface="+mj-ea"/>
              </a:rPr>
              <a:t>造成事件的</a:t>
            </a:r>
            <a:r>
              <a:rPr lang="zh-TW" altLang="zh-TW" sz="2800" dirty="0">
                <a:solidFill>
                  <a:srgbClr val="0070C0"/>
                </a:solidFill>
                <a:latin typeface="+mj-ea"/>
                <a:ea typeface="+mj-ea"/>
              </a:rPr>
              <a:t>原因</a:t>
            </a:r>
            <a:r>
              <a:rPr lang="zh-TW" altLang="zh-TW" sz="2800" dirty="0" smtClean="0">
                <a:latin typeface="+mj-ea"/>
                <a:ea typeface="+mj-ea"/>
              </a:rPr>
              <a:t>為何？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How—</a:t>
            </a:r>
            <a:r>
              <a:rPr lang="zh-TW" altLang="en-US" sz="2800" dirty="0" smtClean="0">
                <a:latin typeface="+mj-ea"/>
                <a:ea typeface="+mj-ea"/>
              </a:rPr>
              <a:t>有</a:t>
            </a:r>
            <a:r>
              <a:rPr lang="zh-TW" altLang="en-US" sz="2800" dirty="0">
                <a:solidFill>
                  <a:srgbClr val="0070C0"/>
                </a:solidFill>
                <a:latin typeface="+mj-ea"/>
                <a:ea typeface="+mj-ea"/>
              </a:rPr>
              <a:t>怎樣</a:t>
            </a:r>
            <a:r>
              <a:rPr lang="zh-TW" altLang="en-US" sz="2800" dirty="0" smtClean="0">
                <a:solidFill>
                  <a:srgbClr val="0070C0"/>
                </a:solidFill>
                <a:latin typeface="+mj-ea"/>
                <a:ea typeface="+mj-ea"/>
              </a:rPr>
              <a:t>的效益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zh-TW" altLang="zh-TW" sz="2800" dirty="0">
              <a:latin typeface="+mj-ea"/>
              <a:ea typeface="+mj-ea"/>
            </a:endParaRPr>
          </a:p>
        </p:txBody>
      </p:sp>
      <p:sp>
        <p:nvSpPr>
          <p:cNvPr id="8196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標題 6"/>
          <p:cNvSpPr>
            <a:spLocks noGrp="1"/>
          </p:cNvSpPr>
          <p:nvPr>
            <p:ph type="title"/>
          </p:nvPr>
        </p:nvSpPr>
        <p:spPr>
          <a:xfrm>
            <a:off x="971550" y="332656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683568" y="1700808"/>
            <a:ext cx="8136904" cy="2520280"/>
          </a:xfrm>
        </p:spPr>
        <p:txBody>
          <a:bodyPr/>
          <a:lstStyle/>
          <a:p>
            <a:r>
              <a:rPr lang="zh-TW" altLang="en-US" sz="2800" dirty="0" smtClean="0">
                <a:latin typeface="+mj-ea"/>
                <a:ea typeface="+mj-ea"/>
              </a:rPr>
              <a:t>你覺得，</a:t>
            </a:r>
            <a:r>
              <a:rPr lang="zh-TW" altLang="zh-TW" sz="2800" dirty="0" smtClean="0">
                <a:latin typeface="+mj-ea"/>
                <a:ea typeface="+mj-ea"/>
              </a:rPr>
              <a:t>報紙新聞</a:t>
            </a:r>
            <a:r>
              <a:rPr lang="zh-TW" altLang="zh-TW" sz="2800" dirty="0">
                <a:latin typeface="+mj-ea"/>
                <a:ea typeface="+mj-ea"/>
              </a:rPr>
              <a:t>跟</a:t>
            </a:r>
            <a:r>
              <a:rPr lang="zh-TW" altLang="zh-TW" sz="2800" dirty="0" smtClean="0">
                <a:latin typeface="+mj-ea"/>
                <a:ea typeface="+mj-ea"/>
              </a:rPr>
              <a:t>網路</a:t>
            </a:r>
            <a:r>
              <a:rPr lang="zh-TW" altLang="zh-TW" sz="2800" dirty="0">
                <a:latin typeface="+mj-ea"/>
                <a:ea typeface="+mj-ea"/>
              </a:rPr>
              <a:t>新聞</a:t>
            </a:r>
            <a:r>
              <a:rPr lang="zh-TW" altLang="zh-TW" sz="2800" dirty="0" smtClean="0">
                <a:latin typeface="+mj-ea"/>
                <a:ea typeface="+mj-ea"/>
              </a:rPr>
              <a:t>有</a:t>
            </a:r>
            <a:r>
              <a:rPr lang="zh-TW" altLang="zh-TW" sz="2800" dirty="0">
                <a:latin typeface="+mj-ea"/>
                <a:ea typeface="+mj-ea"/>
              </a:rPr>
              <a:t>什麼</a:t>
            </a:r>
            <a:r>
              <a:rPr lang="zh-TW" altLang="zh-TW" sz="2800" dirty="0" smtClean="0">
                <a:latin typeface="+mj-ea"/>
                <a:ea typeface="+mj-ea"/>
              </a:rPr>
              <a:t>差別</a:t>
            </a:r>
            <a:r>
              <a:rPr lang="zh-TW" altLang="en-US" sz="2800" dirty="0" smtClean="0">
                <a:latin typeface="微軟正黑體"/>
                <a:ea typeface="微軟正黑體"/>
              </a:rPr>
              <a:t>？</a:t>
            </a:r>
            <a:endParaRPr lang="zh-TW" altLang="zh-TW" sz="2400" dirty="0">
              <a:latin typeface="+mj-ea"/>
              <a:ea typeface="+mj-ea"/>
            </a:endParaRPr>
          </a:p>
          <a:p>
            <a:pPr lvl="0"/>
            <a:endParaRPr lang="zh-TW" altLang="zh-TW" dirty="0">
              <a:latin typeface="+mj-ea"/>
              <a:ea typeface="+mj-ea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200723"/>
              </p:ext>
            </p:extLst>
          </p:nvPr>
        </p:nvGraphicFramePr>
        <p:xfrm>
          <a:off x="1115616" y="2636912"/>
          <a:ext cx="6912767" cy="324036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065788"/>
                <a:gridCol w="2357865"/>
                <a:gridCol w="2489114"/>
              </a:tblGrid>
              <a:tr h="4629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報紙新聞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網路新聞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新聞容易取得程度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事件報導速度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報導詳細程度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消息來源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相關資訊補充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圖片</a:t>
                      </a:r>
                      <a:r>
                        <a:rPr lang="en-US" sz="1600" kern="100" dirty="0">
                          <a:effectLst/>
                        </a:rPr>
                        <a:t>/</a:t>
                      </a:r>
                      <a:r>
                        <a:rPr lang="zh-TW" sz="1600" kern="100" dirty="0">
                          <a:effectLst/>
                        </a:rPr>
                        <a:t>影片輔助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683568" y="1988840"/>
            <a:ext cx="7805464" cy="3727053"/>
          </a:xfrm>
        </p:spPr>
        <p:txBody>
          <a:bodyPr/>
          <a:lstStyle/>
          <a:p>
            <a:r>
              <a:rPr lang="zh-TW" altLang="en-US" sz="2800" dirty="0">
                <a:latin typeface="+mj-ea"/>
                <a:ea typeface="+mj-ea"/>
              </a:rPr>
              <a:t>為什麼大家會憂心網路普及之後，可能影響報紙新聞的</a:t>
            </a:r>
            <a:r>
              <a:rPr lang="zh-TW" altLang="en-US" sz="2800" dirty="0" smtClean="0">
                <a:latin typeface="+mj-ea"/>
                <a:ea typeface="+mj-ea"/>
              </a:rPr>
              <a:t>生存，請各組提出三個理由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800" dirty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為什麼有人說報紙是夕陽</a:t>
            </a:r>
            <a:r>
              <a:rPr lang="zh-TW" altLang="en-US" sz="2800" dirty="0" smtClean="0">
                <a:latin typeface="+mj-ea"/>
                <a:ea typeface="+mj-ea"/>
              </a:rPr>
              <a:t>產業，可能</a:t>
            </a:r>
            <a:r>
              <a:rPr lang="zh-TW" altLang="en-US" sz="2800" dirty="0">
                <a:latin typeface="+mj-ea"/>
                <a:ea typeface="+mj-ea"/>
              </a:rPr>
              <a:t>會</a:t>
            </a:r>
            <a:r>
              <a:rPr lang="zh-TW" altLang="en-US" sz="2800" dirty="0" smtClean="0">
                <a:latin typeface="+mj-ea"/>
                <a:ea typeface="+mj-ea"/>
              </a:rPr>
              <a:t>消失，你覺得呢？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面對網路的強勢入侵，報紙媒體有什麼優勢</a:t>
            </a:r>
            <a:r>
              <a:rPr lang="zh-TW" altLang="en-US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如果要提高報紙的閱讀量，報業媒體可以要怎麼做？</a:t>
            </a:r>
          </a:p>
          <a:p>
            <a:endParaRPr lang="zh-TW" altLang="en-US" sz="2800" dirty="0" smtClean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endParaRPr lang="zh-TW" altLang="en-US" sz="2800" dirty="0">
              <a:latin typeface="+mj-ea"/>
              <a:ea typeface="+mj-ea"/>
            </a:endParaRPr>
          </a:p>
          <a:p>
            <a:endParaRPr lang="zh-TW" altLang="zh-TW" sz="2800" dirty="0" smtClean="0">
              <a:latin typeface="+mj-ea"/>
              <a:ea typeface="+mj-ea"/>
            </a:endParaRPr>
          </a:p>
          <a:p>
            <a:pPr lvl="0"/>
            <a:endParaRPr lang="en-US" altLang="zh-TW" sz="28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>
              <a:latin typeface="+mj-ea"/>
              <a:ea typeface="+mj-ea"/>
            </a:endParaRPr>
          </a:p>
          <a:p>
            <a:pPr lvl="0"/>
            <a:endParaRPr lang="zh-TW" altLang="zh-TW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955774" y="1628080"/>
            <a:ext cx="7720681" cy="1512888"/>
          </a:xfrm>
        </p:spPr>
        <p:txBody>
          <a:bodyPr/>
          <a:lstStyle/>
          <a:p>
            <a:r>
              <a:rPr lang="zh-TW" altLang="en-US" sz="2800" dirty="0">
                <a:latin typeface="+mj-ea"/>
                <a:ea typeface="+mj-ea"/>
              </a:rPr>
              <a:t>報業受到網路媒體興起的壓迫</a:t>
            </a:r>
            <a:r>
              <a:rPr lang="zh-TW" altLang="en-US" sz="2800" dirty="0" smtClean="0">
                <a:latin typeface="+mj-ea"/>
                <a:ea typeface="+mj-ea"/>
              </a:rPr>
              <a:t>，已逐漸</a:t>
            </a:r>
            <a:r>
              <a:rPr lang="zh-TW" altLang="en-US" sz="2800" dirty="0">
                <a:latin typeface="+mj-ea"/>
                <a:ea typeface="+mj-ea"/>
              </a:rPr>
              <a:t>開始轉型，</a:t>
            </a:r>
            <a:r>
              <a:rPr lang="zh-TW" altLang="en-US" sz="2800" dirty="0" smtClean="0">
                <a:latin typeface="+mj-ea"/>
                <a:ea typeface="+mj-ea"/>
              </a:rPr>
              <a:t>請想想看</a:t>
            </a:r>
            <a:r>
              <a:rPr lang="zh-TW" altLang="en-US" sz="2800" dirty="0">
                <a:latin typeface="+mj-ea"/>
                <a:ea typeface="+mj-ea"/>
              </a:rPr>
              <a:t>，全球的報業媒體們，做了哪些轉型的努力？</a:t>
            </a:r>
            <a:endParaRPr lang="zh-TW" altLang="zh-TW" sz="2800" dirty="0">
              <a:latin typeface="+mj-ea"/>
              <a:ea typeface="+mj-ea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4067944" y="5900005"/>
            <a:ext cx="37756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u="sng" dirty="0">
                <a:hlinkClick r:id="rId5"/>
              </a:rPr>
              <a:t>http://</a:t>
            </a:r>
            <a:r>
              <a:rPr lang="en-US" altLang="zh-TW" sz="800" u="sng" dirty="0" smtClean="0">
                <a:hlinkClick r:id="rId5"/>
              </a:rPr>
              <a:t>mobile.udn.com/web</a:t>
            </a:r>
          </a:p>
          <a:p>
            <a:r>
              <a:rPr lang="en-US" altLang="zh-TW" sz="800" u="sng" dirty="0">
                <a:hlinkClick r:id="rId6"/>
              </a:rPr>
              <a:t>http://www.chinatimes.com/realtimenews/16 </a:t>
            </a:r>
            <a:r>
              <a:rPr lang="en-US" altLang="zh-TW" sz="800" u="sng" dirty="0" smtClean="0">
                <a:hlinkClick r:id="rId6"/>
              </a:rPr>
              <a:t>/</a:t>
            </a:r>
            <a:endParaRPr lang="en-US" altLang="zh-TW" sz="800" u="sng" dirty="0" smtClean="0"/>
          </a:p>
          <a:p>
            <a:r>
              <a:rPr lang="en-US" altLang="zh-TW" sz="800" u="sng" dirty="0">
                <a:hlinkClick r:id="rId7"/>
              </a:rPr>
              <a:t>http://udndata.com</a:t>
            </a:r>
            <a:r>
              <a:rPr lang="en-US" altLang="zh-TW" sz="800" u="sng" dirty="0" smtClean="0">
                <a:hlinkClick r:id="rId7"/>
              </a:rPr>
              <a:t>/</a:t>
            </a:r>
            <a:endParaRPr lang="en-US" altLang="zh-TW" sz="800" u="sng" dirty="0" smtClean="0"/>
          </a:p>
          <a:p>
            <a:r>
              <a:rPr lang="en-US" altLang="zh-TW" sz="800" u="sng" dirty="0">
                <a:hlinkClick r:id="rId8"/>
              </a:rPr>
              <a:t>http://www.mediasphere.com.tw</a:t>
            </a:r>
            <a:r>
              <a:rPr lang="en-US" altLang="zh-TW" sz="800" u="sng" dirty="0" smtClean="0">
                <a:hlinkClick r:id="rId8"/>
              </a:rPr>
              <a:t>/</a:t>
            </a:r>
            <a:endParaRPr lang="en-US" altLang="zh-TW" sz="800" u="sng" dirty="0" smtClean="0"/>
          </a:p>
          <a:p>
            <a:r>
              <a:rPr lang="en-US" altLang="zh-TW" sz="800" u="sng" dirty="0">
                <a:hlinkClick r:id="rId9"/>
              </a:rPr>
              <a:t>http://www.appledaily.com.tw</a:t>
            </a:r>
            <a:r>
              <a:rPr lang="en-US" altLang="zh-TW" sz="800" u="sng" dirty="0" smtClean="0">
                <a:hlinkClick r:id="rId9"/>
              </a:rPr>
              <a:t>/</a:t>
            </a:r>
            <a:endParaRPr lang="en-US" altLang="zh-TW" sz="800" u="sng" dirty="0" smtClean="0"/>
          </a:p>
          <a:p>
            <a:endParaRPr lang="en-US" altLang="zh-TW" sz="800" u="sng" dirty="0" smtClean="0"/>
          </a:p>
          <a:p>
            <a:endParaRPr lang="en-US" altLang="zh-TW" sz="800" u="sng" dirty="0" smtClean="0"/>
          </a:p>
          <a:p>
            <a:endParaRPr lang="en-US" altLang="zh-TW" sz="800" u="sng" dirty="0" smtClean="0"/>
          </a:p>
          <a:p>
            <a:endParaRPr lang="en-US" altLang="zh-TW" sz="8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297528">
            <a:off x="309965" y="3074936"/>
            <a:ext cx="3919538" cy="2057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83466" y="5300565"/>
            <a:ext cx="2228850" cy="600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8803" y="3429000"/>
            <a:ext cx="4120505" cy="12811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73210" y="2648724"/>
            <a:ext cx="3305175" cy="533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7537">
            <a:off x="4888613" y="4803263"/>
            <a:ext cx="3200400" cy="1171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446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活動三</a:t>
            </a:r>
            <a:r>
              <a:rPr lang="zh-TW" altLang="en-US" dirty="0" smtClean="0"/>
              <a:t>：動動腦，想一想</a:t>
            </a:r>
            <a:endParaRPr lang="zh-TW" altLang="en-US" dirty="0" smtClean="0"/>
          </a:p>
        </p:txBody>
      </p:sp>
      <p:sp>
        <p:nvSpPr>
          <p:cNvPr id="2" name="內容版面配置區 1"/>
          <p:cNvSpPr>
            <a:spLocks noGrp="1"/>
          </p:cNvSpPr>
          <p:nvPr>
            <p:ph sz="quarter" idx="1"/>
          </p:nvPr>
        </p:nvSpPr>
        <p:spPr>
          <a:xfrm>
            <a:off x="1475656" y="1844824"/>
            <a:ext cx="6480720" cy="3456384"/>
          </a:xfrm>
        </p:spPr>
        <p:txBody>
          <a:bodyPr/>
          <a:lstStyle/>
          <a:p>
            <a:r>
              <a:rPr lang="zh-TW" altLang="en-US" sz="2800" dirty="0" smtClean="0">
                <a:latin typeface="+mj-ea"/>
                <a:ea typeface="+mj-ea"/>
              </a:rPr>
              <a:t>挑選一</a:t>
            </a:r>
            <a:r>
              <a:rPr lang="zh-TW" altLang="en-US" sz="2800" dirty="0">
                <a:latin typeface="+mj-ea"/>
                <a:ea typeface="+mj-ea"/>
              </a:rPr>
              <a:t>則報紙新聞的報導</a:t>
            </a:r>
            <a:r>
              <a:rPr lang="zh-TW" altLang="en-US" sz="2800" dirty="0" smtClean="0">
                <a:latin typeface="+mj-ea"/>
                <a:ea typeface="+mj-ea"/>
              </a:rPr>
              <a:t>以及同一事件在網路</a:t>
            </a:r>
            <a:r>
              <a:rPr lang="zh-TW" altLang="en-US" sz="2800" dirty="0">
                <a:latin typeface="+mj-ea"/>
                <a:ea typeface="+mj-ea"/>
              </a:rPr>
              <a:t>媒體的</a:t>
            </a:r>
            <a:r>
              <a:rPr lang="zh-TW" altLang="en-US" sz="2800" dirty="0" smtClean="0">
                <a:latin typeface="+mj-ea"/>
                <a:ea typeface="+mj-ea"/>
              </a:rPr>
              <a:t>報導，進行比較</a:t>
            </a:r>
            <a:r>
              <a:rPr lang="zh-TW" altLang="en-US" sz="2800" dirty="0">
                <a:latin typeface="+mj-ea"/>
                <a:ea typeface="+mj-ea"/>
              </a:rPr>
              <a:t>。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針對所挑選的這則新聞，你們</a:t>
            </a:r>
            <a:r>
              <a:rPr lang="zh-TW" altLang="en-US" sz="2800" dirty="0">
                <a:latin typeface="+mj-ea"/>
                <a:ea typeface="+mj-ea"/>
              </a:rPr>
              <a:t>覺得哪種媒體</a:t>
            </a:r>
            <a:r>
              <a:rPr lang="zh-TW" altLang="en-US" sz="2800" dirty="0" smtClean="0">
                <a:latin typeface="+mj-ea"/>
                <a:ea typeface="+mj-ea"/>
              </a:rPr>
              <a:t>的報導</a:t>
            </a:r>
            <a:r>
              <a:rPr lang="en-US" altLang="zh-TW" sz="2800" dirty="0" smtClean="0">
                <a:latin typeface="+mj-ea"/>
                <a:ea typeface="+mj-ea"/>
              </a:rPr>
              <a:t>/</a:t>
            </a:r>
            <a:r>
              <a:rPr lang="zh-TW" altLang="en-US" sz="2800" dirty="0" smtClean="0">
                <a:latin typeface="+mj-ea"/>
                <a:ea typeface="+mj-ea"/>
              </a:rPr>
              <a:t>呈現方式，讓你們可以較為清楚地掌握新聞資訊</a:t>
            </a:r>
            <a:r>
              <a:rPr lang="zh-TW" altLang="en-US" sz="2800" dirty="0" smtClean="0">
                <a:latin typeface="新細明體"/>
                <a:ea typeface="新細明體"/>
              </a:rPr>
              <a:t>。</a:t>
            </a:r>
            <a:endParaRPr lang="en-US" altLang="zh-TW" sz="2800" dirty="0">
              <a:latin typeface="新細明體"/>
              <a:ea typeface="新細明體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比較當中，針對報紙</a:t>
            </a:r>
            <a:r>
              <a:rPr lang="zh-TW" altLang="en-US" sz="2800" dirty="0">
                <a:latin typeface="+mj-ea"/>
                <a:ea typeface="+mj-ea"/>
              </a:rPr>
              <a:t>媒體較為弱勢的</a:t>
            </a:r>
            <a:r>
              <a:rPr lang="zh-TW" altLang="en-US" sz="2800" dirty="0" smtClean="0">
                <a:latin typeface="+mj-ea"/>
                <a:ea typeface="+mj-ea"/>
              </a:rPr>
              <a:t>項目，提出改善的想法</a:t>
            </a:r>
            <a:r>
              <a:rPr lang="zh-TW" altLang="en-US" sz="2800" dirty="0" smtClean="0">
                <a:latin typeface="+mj-ea"/>
                <a:ea typeface="+mj-ea"/>
              </a:rPr>
              <a:t>。</a:t>
            </a:r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sz="2800" dirty="0" smtClean="0"/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en-US" dirty="0" smtClean="0">
                <a:latin typeface="+mj-ea"/>
                <a:ea typeface="+mj-ea"/>
              </a:rPr>
              <a:t>。</a:t>
            </a:r>
            <a:endParaRPr lang="zh-TW" altLang="en-US" dirty="0">
              <a:latin typeface="+mj-ea"/>
              <a:ea typeface="+mj-ea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9610" y="4725144"/>
            <a:ext cx="2084402" cy="19168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2180130" y="5953908"/>
            <a:ext cx="37756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u="sng" dirty="0">
                <a:hlinkClick r:id="rId6"/>
              </a:rPr>
              <a:t>https://www.facebook.com/148395741852581/photos/a.187493897942765.56864.148395741852581/896304073728407</a:t>
            </a:r>
            <a:r>
              <a:rPr lang="en-US" altLang="zh-TW" sz="800" u="sng" dirty="0" smtClean="0">
                <a:hlinkClick r:id="rId6"/>
              </a:rPr>
              <a:t>/</a:t>
            </a:r>
            <a:endParaRPr lang="en-US" altLang="zh-TW" sz="800" u="sng" dirty="0" smtClean="0"/>
          </a:p>
          <a:p>
            <a:endParaRPr lang="en-US" altLang="zh-TW" sz="800" u="sng" dirty="0" smtClean="0"/>
          </a:p>
          <a:p>
            <a:endParaRPr lang="en-US" altLang="zh-TW" sz="800" u="sng" dirty="0" smtClean="0"/>
          </a:p>
          <a:p>
            <a:endParaRPr lang="en-US" altLang="zh-TW" sz="800" u="sng" dirty="0" smtClean="0"/>
          </a:p>
          <a:p>
            <a:endParaRPr lang="en-US" altLang="zh-TW" sz="800" dirty="0" smtClean="0"/>
          </a:p>
        </p:txBody>
      </p:sp>
    </p:spTree>
    <p:extLst>
      <p:ext uri="{BB962C8B-B14F-4D97-AF65-F5344CB8AC3E}">
        <p14:creationId xmlns:p14="http://schemas.microsoft.com/office/powerpoint/2010/main" val="185435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7772400" cy="1362075"/>
          </a:xfrm>
        </p:spPr>
        <p:txBody>
          <a:bodyPr/>
          <a:lstStyle/>
          <a:p>
            <a:pPr algn="ctr" eaLnBrk="1" hangingPunct="1"/>
            <a:r>
              <a:rPr lang="zh-TW" altLang="en-US" smtClean="0"/>
              <a:t>本教案結束，謝謝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>
                <a:sym typeface="Wingdings" pitchFamily="2" charset="2"/>
              </a:rPr>
              <a:t></a:t>
            </a:r>
            <a:endParaRPr lang="zh-TW" altLang="en-US" smtClean="0"/>
          </a:p>
        </p:txBody>
      </p:sp>
      <p:pic>
        <p:nvPicPr>
          <p:cNvPr id="16388" name="Picture 4" descr="http://www.feja.org.tw/themes/liger/images/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600" y="4983163"/>
            <a:ext cx="2808288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2968</TotalTime>
  <Words>835</Words>
  <Application>Microsoft Office PowerPoint</Application>
  <PresentationFormat>如螢幕大小 (4:3)</PresentationFormat>
  <Paragraphs>134</Paragraphs>
  <Slides>9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公正</vt:lpstr>
      <vt:lpstr>教案名稱： 「報紙的未來」 本教案製作者：毛俞婷 </vt:lpstr>
      <vt:lpstr>活動一：去哪裡看新聞</vt:lpstr>
      <vt:lpstr>活動二：新聞怎麼說？</vt:lpstr>
      <vt:lpstr>活動二：新聞怎麼說？</vt:lpstr>
      <vt:lpstr>活動二：新聞怎麼說？</vt:lpstr>
      <vt:lpstr>活動二：新聞怎麼說？</vt:lpstr>
      <vt:lpstr>活動二：新聞怎麼說？</vt:lpstr>
      <vt:lpstr>活動三：動動腦，想一想</vt:lpstr>
      <vt:lpstr>本教案結束，謝謝 </vt:lpstr>
    </vt:vector>
  </TitlesOfParts>
  <Company>TAIWAN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教案名稱</dc:title>
  <dc:creator>PHD</dc:creator>
  <cp:lastModifiedBy>GraceMao</cp:lastModifiedBy>
  <cp:revision>114</cp:revision>
  <dcterms:created xsi:type="dcterms:W3CDTF">2011-03-28T02:01:01Z</dcterms:created>
  <dcterms:modified xsi:type="dcterms:W3CDTF">2015-07-23T23:14:18Z</dcterms:modified>
</cp:coreProperties>
</file>