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9" r:id="rId4"/>
    <p:sldId id="274" r:id="rId5"/>
    <p:sldId id="275" r:id="rId6"/>
    <p:sldId id="288" r:id="rId7"/>
    <p:sldId id="277" r:id="rId8"/>
    <p:sldId id="292" r:id="rId9"/>
    <p:sldId id="273" r:id="rId1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3300"/>
    <a:srgbClr val="FF9900"/>
    <a:srgbClr val="660066"/>
    <a:srgbClr val="3399FF"/>
    <a:srgbClr val="B9DEFD"/>
    <a:srgbClr val="C0C0C0"/>
    <a:srgbClr val="FF9999"/>
    <a:srgbClr val="CC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1851" autoAdjust="0"/>
  </p:normalViewPr>
  <p:slideViewPr>
    <p:cSldViewPr>
      <p:cViewPr>
        <p:scale>
          <a:sx n="70" d="100"/>
          <a:sy n="70" d="100"/>
        </p:scale>
        <p:origin x="-136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home.com.tw/news/9579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ws.tw/2015/05/07/nepal-crisis-mapping-of-hot-openstreetmap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ltn.com.tw/news/world/paper/78264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請問學生或者其家人使用過「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Map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」或者是其他的地圖導航服務嗎？是在什麼情況下使用這樣的服務？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對於導航地圖上所出現的資訊大家會全盤相信嗎？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教師可以情境題詢問學生：若目標地點在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城市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，但依照導航地圖的指示來到鄉間的羊腸小徑，而且愈開愈偏僻，這時，你會怎麼做？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請學生閱讀「惡作劇不斷 谷歌地圖編輯工具停用」該則新聞。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(http://www.cna.com.tw/news/ait/201505120169-1.aspx)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新聞閱畢，請學生運用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解析新聞。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地圖的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Maker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發生什麼事情？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該功能將停止服務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過去幾個月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地圖遭到惡搞，且面臨的攻擊逐步升級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產生怎樣的效益？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將重新評估這個線上地圖系統，並加強該平台的用戶編輯認證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教師可補充說明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Maker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的服務為何？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年釋出的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Maker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允許使用者於地圖上進行編輯，包括新增或修改地圖上的道路、路徑、商家、或風景等，通過審核後相關的內容即會被應用在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Maps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Earth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上，迄今已開放包括台灣在內的逾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個國家透過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Maker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編輯當地圖資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參考資料：《安卓機器人一尿讓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暫時終止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Maker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服務》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http://www.ithome.com.tw/news/95799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請學生想想，這樣一個透過大眾力量所提供資料或編輯的網路資料系統，有怎樣的優點？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例如：可讓地圖資訊更加詳細、可讓地圖資訊的更新更立即、用戶們可以相互檢驗地圖資訊的正確性、協助了解災情或提高災情救援的功效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參考資料：《鍵盤救災超過四千人參與！開放街圖在尼泊爾地震再次發威》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http://technews.tw/2015/05/07/nepal-crisis-mapping-of-hot-openstreetmap/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也請學生思考，這樣的服務，可能隱藏了怎樣的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潛在風險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例如：若審核機制不夠完善，可能出現誤導資訊、可能出現有心人士惡意攻擊，或因專業知識不足，影響資訊正確程度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參考資料：《美研究︰資料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成有錯 別向維基百科「求診」》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http://news.ltn.com.tw/news/world/paper/782643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教師提醒學生，即便是結合眾人力量所編輯的網路資訊，還是可能因為有意、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無意的人為疏失，出現不正確的資訊。</a:t>
            </a: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針對本次課程當中所討論的「網路共同編輯平台」所可能帶來的負面影響，請學生分組進行討論，提出閱聽人在此不確定的狀況下，該如何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篩選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檢驗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網路上共同編輯的資訊呢？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各組至少提出三個討論結果，並藉由全班票選，選出三項最可行的應對方式，</a:t>
            </a:r>
            <a:r>
              <a:rPr lang="zh-TW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並利用</a:t>
            </a:r>
            <a:r>
              <a:rPr lang="zh-TW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網路共同編輯平台上</a:t>
            </a:r>
            <a:r>
              <a:rPr lang="zh-TW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資訊實際進行檢驗。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m.tw/maps/place/%E9%AB%98%E9%9B%84%E5%B8%82%E6%94%BF%E5%BA%9C%E6%96%87%E5%8C%96%E5%B1%80/@22.6271684,120.2691347,14z/data=!4m5!1m2!2m1!1z6auY6ZuE5biC5paH5YyW5Lit5b-D!3m1!1s0x346e04966a892b33:0x6ad85a651abb7c6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cna.com.tw/news/ait/201505120169-1.aspx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.tw/mapmaker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technews.tw/2015/05/07/nepal-crisis-mapping-of-hot-openstreetmap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ltn.com.tw/news/world/paper/78264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400" dirty="0" smtClean="0"/>
              <a:t>「</a:t>
            </a:r>
            <a:r>
              <a:rPr lang="zh-TW" altLang="en-US" sz="4400" dirty="0"/>
              <a:t>惡作劇不勝防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      網路</a:t>
            </a:r>
            <a:r>
              <a:rPr lang="zh-TW" altLang="en-US" sz="4400" dirty="0"/>
              <a:t>地圖也瘋狂</a:t>
            </a:r>
            <a:r>
              <a:rPr lang="zh-TW" altLang="zh-TW" sz="4400" dirty="0" smtClean="0"/>
              <a:t>」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：找路小幫手</a:t>
            </a:r>
            <a:endParaRPr lang="zh-TW" altLang="en-US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6446698" y="546531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  <a:r>
              <a:rPr lang="en-US" altLang="zh-TW" sz="800" dirty="0">
                <a:hlinkClick r:id="rId5"/>
              </a:rPr>
              <a:t>https://www.google.com.tw/maps/place/%E9%AB%98%E9%9B%84%E5%B8%82%E6%94%BF%E5%BA%9C%E6%96%87%E5%8C%96%E5%B1%80/@22.6271684,120.2691347,14z/data=!</a:t>
            </a:r>
            <a:r>
              <a:rPr lang="en-US" altLang="zh-TW" sz="800" dirty="0" smtClean="0">
                <a:hlinkClick r:id="rId5"/>
              </a:rPr>
              <a:t>4m5!1m2!2m1!1z6auY6ZuE5biC5paH5YyW5Lit5b-D!3m1!1s0x346e04966a892b33:0x6ad85a651abb7c60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873204" y="1772816"/>
            <a:ext cx="7560840" cy="1584176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請問</a:t>
            </a:r>
            <a:r>
              <a:rPr lang="zh-TW" altLang="en-US" sz="2400" dirty="0">
                <a:latin typeface="+mj-ea"/>
                <a:ea typeface="+mj-ea"/>
              </a:rPr>
              <a:t>你</a:t>
            </a:r>
            <a:r>
              <a:rPr lang="zh-TW" altLang="en-US" sz="2400" dirty="0" smtClean="0">
                <a:latin typeface="+mj-ea"/>
                <a:ea typeface="+mj-ea"/>
              </a:rPr>
              <a:t>使用過或是聽過「</a:t>
            </a:r>
            <a:r>
              <a:rPr lang="en-US" altLang="zh-TW" sz="2400" dirty="0">
                <a:latin typeface="+mj-ea"/>
                <a:ea typeface="+mj-ea"/>
              </a:rPr>
              <a:t>Google Map</a:t>
            </a:r>
            <a:r>
              <a:rPr lang="zh-TW" altLang="en-US" sz="2400" dirty="0">
                <a:latin typeface="+mj-ea"/>
                <a:ea typeface="+mj-ea"/>
              </a:rPr>
              <a:t>」或者是其他的地圖導航服務嗎</a:t>
            </a:r>
            <a:r>
              <a:rPr lang="zh-TW" altLang="en-US" sz="2400" dirty="0" smtClean="0">
                <a:latin typeface="+mj-ea"/>
                <a:ea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是</a:t>
            </a:r>
            <a:r>
              <a:rPr lang="zh-TW" altLang="en-US" sz="2400" dirty="0">
                <a:latin typeface="+mj-ea"/>
                <a:ea typeface="+mj-ea"/>
              </a:rPr>
              <a:t>在什麼情況下使用這樣的服務</a:t>
            </a:r>
            <a:r>
              <a:rPr lang="zh-TW" altLang="en-US" sz="2400" dirty="0" smtClean="0">
                <a:latin typeface="+mj-ea"/>
                <a:ea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zh-TW" sz="2400" dirty="0">
                <a:latin typeface="+mj-ea"/>
                <a:ea typeface="+mj-ea"/>
              </a:rPr>
              <a:t>對於導航地圖上所出現的</a:t>
            </a:r>
            <a:r>
              <a:rPr lang="zh-TW" altLang="zh-TW" sz="2400" dirty="0" smtClean="0">
                <a:latin typeface="+mj-ea"/>
                <a:ea typeface="+mj-ea"/>
              </a:rPr>
              <a:t>資訊</a:t>
            </a:r>
            <a:r>
              <a:rPr lang="zh-TW" altLang="en-US" sz="2400" dirty="0" smtClean="0">
                <a:latin typeface="+mj-ea"/>
                <a:ea typeface="+mj-ea"/>
              </a:rPr>
              <a:t>，你</a:t>
            </a:r>
            <a:r>
              <a:rPr lang="zh-TW" altLang="zh-TW" sz="2400" dirty="0" smtClean="0">
                <a:latin typeface="+mj-ea"/>
                <a:ea typeface="+mj-ea"/>
              </a:rPr>
              <a:t>會</a:t>
            </a:r>
            <a:r>
              <a:rPr lang="zh-TW" altLang="zh-TW" sz="2400" dirty="0">
                <a:latin typeface="+mj-ea"/>
                <a:ea typeface="+mj-ea"/>
              </a:rPr>
              <a:t>全盤相信嗎？</a:t>
            </a:r>
            <a:endParaRPr lang="zh-TW" altLang="zh-TW" sz="24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329" y="3645024"/>
            <a:ext cx="3838267" cy="252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455212" y="600392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http://</a:t>
            </a:r>
            <a:r>
              <a:rPr lang="en-US" altLang="zh-TW" sz="800" dirty="0" smtClean="0">
                <a:hlinkClick r:id="rId5"/>
              </a:rPr>
              <a:t>www.cna.com.tw/news/ait/201505120169-1.aspx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13" name="內容版面配置區 5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560840" cy="504056"/>
          </a:xfrm>
        </p:spPr>
        <p:txBody>
          <a:bodyPr/>
          <a:lstStyle/>
          <a:p>
            <a:pPr lvl="0"/>
            <a:r>
              <a:rPr lang="zh-TW" altLang="zh-TW" sz="2800" dirty="0">
                <a:latin typeface="+mj-ea"/>
                <a:ea typeface="+mj-ea"/>
              </a:rPr>
              <a:t>請學生閱讀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zh-TW" sz="2800" dirty="0">
                <a:latin typeface="+mj-ea"/>
                <a:ea typeface="+mj-ea"/>
              </a:rPr>
              <a:t>惡作劇不斷 谷歌地圖編輯工具停用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zh-TW" sz="2800" dirty="0" smtClean="0">
                <a:latin typeface="+mj-ea"/>
                <a:ea typeface="+mj-ea"/>
              </a:rPr>
              <a:t>新聞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58" y="2393048"/>
            <a:ext cx="3863132" cy="391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1763713" y="1916832"/>
            <a:ext cx="6120680" cy="720602"/>
          </a:xfrm>
        </p:spPr>
        <p:txBody>
          <a:bodyPr/>
          <a:lstStyle/>
          <a:p>
            <a:pPr lvl="0"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新聞大解析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 smtClean="0">
                <a:solidFill>
                  <a:srgbClr val="0070C0"/>
                </a:solidFill>
                <a:latin typeface="+mj-ea"/>
                <a:ea typeface="+mj-ea"/>
              </a:rPr>
              <a:t>主角</a:t>
            </a:r>
            <a:r>
              <a:rPr lang="zh-TW" altLang="zh-TW" sz="2800" dirty="0" smtClean="0">
                <a:latin typeface="+mj-ea"/>
                <a:ea typeface="+mj-ea"/>
              </a:rPr>
              <a:t>是誰？</a:t>
            </a: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 smtClean="0">
                <a:latin typeface="+mj-ea"/>
                <a:ea typeface="+mj-ea"/>
              </a:rPr>
              <a:t>發生</a:t>
            </a:r>
            <a:r>
              <a:rPr lang="zh-TW" altLang="en-US" sz="2800" dirty="0">
                <a:solidFill>
                  <a:srgbClr val="0070C0"/>
                </a:solidFill>
                <a:latin typeface="+mj-ea"/>
                <a:ea typeface="+mj-ea"/>
              </a:rPr>
              <a:t>什麼事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什麼時候</a:t>
            </a:r>
            <a:r>
              <a:rPr lang="zh-TW" altLang="zh-TW" sz="2800" dirty="0" smtClean="0">
                <a:latin typeface="+mj-ea"/>
                <a:ea typeface="+mj-ea"/>
              </a:rPr>
              <a:t>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en-US" sz="2800" dirty="0" smtClean="0">
                <a:latin typeface="+mj-ea"/>
                <a:ea typeface="+mj-ea"/>
              </a:rPr>
              <a:t>新聞</a:t>
            </a:r>
            <a:r>
              <a:rPr lang="zh-TW" altLang="zh-TW" sz="2800" dirty="0" smtClean="0">
                <a:latin typeface="+mj-ea"/>
                <a:ea typeface="+mj-ea"/>
              </a:rPr>
              <a:t>發生</a:t>
            </a:r>
            <a:r>
              <a:rPr lang="zh-TW" altLang="zh-TW" sz="2800" dirty="0">
                <a:latin typeface="+mj-ea"/>
                <a:ea typeface="+mj-ea"/>
              </a:rPr>
              <a:t>在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哪裡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</a:t>
            </a:r>
            <a:r>
              <a:rPr lang="zh-TW" altLang="zh-TW" sz="2800" dirty="0">
                <a:solidFill>
                  <a:srgbClr val="0070C0"/>
                </a:solidFill>
                <a:latin typeface="+mj-ea"/>
                <a:ea typeface="+mj-ea"/>
              </a:rPr>
              <a:t>原因</a:t>
            </a:r>
            <a:r>
              <a:rPr lang="zh-TW" altLang="zh-TW" sz="2800" dirty="0" smtClean="0">
                <a:latin typeface="+mj-ea"/>
                <a:ea typeface="+mj-ea"/>
              </a:rPr>
              <a:t>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 smtClean="0">
                <a:latin typeface="+mj-ea"/>
                <a:ea typeface="+mj-ea"/>
              </a:rPr>
              <a:t>有</a:t>
            </a:r>
            <a:r>
              <a:rPr lang="zh-TW" altLang="en-US" sz="2800" dirty="0">
                <a:solidFill>
                  <a:srgbClr val="0070C0"/>
                </a:solidFill>
                <a:latin typeface="+mj-ea"/>
                <a:ea typeface="+mj-ea"/>
              </a:rPr>
              <a:t>怎樣</a:t>
            </a:r>
            <a:r>
              <a:rPr lang="zh-TW" altLang="en-US" sz="2800" dirty="0" smtClean="0">
                <a:solidFill>
                  <a:srgbClr val="0070C0"/>
                </a:solidFill>
                <a:latin typeface="+mj-ea"/>
                <a:ea typeface="+mj-ea"/>
              </a:rPr>
              <a:t>的效益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pic>
        <p:nvPicPr>
          <p:cNvPr id="1026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67825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8136904" cy="2520280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教師可補充說明</a:t>
            </a:r>
            <a:r>
              <a:rPr lang="en-US" altLang="zh-TW" sz="2800" dirty="0">
                <a:latin typeface="+mj-ea"/>
                <a:ea typeface="+mj-ea"/>
              </a:rPr>
              <a:t>Map Maker</a:t>
            </a:r>
            <a:r>
              <a:rPr lang="zh-TW" altLang="zh-TW" sz="2800" dirty="0">
                <a:latin typeface="+mj-ea"/>
                <a:ea typeface="+mj-ea"/>
              </a:rPr>
              <a:t>的服務為何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84168" y="588202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https://</a:t>
            </a:r>
            <a:r>
              <a:rPr lang="en-US" altLang="zh-TW" sz="800" dirty="0" smtClean="0">
                <a:hlinkClick r:id="rId5"/>
              </a:rPr>
              <a:t>www.google.com.tw/mapmaker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5176825" cy="243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781722" cy="212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90864"/>
            <a:ext cx="4048125" cy="8572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1700808"/>
            <a:ext cx="7229400" cy="1008112"/>
          </a:xfrm>
        </p:spPr>
        <p:txBody>
          <a:bodyPr/>
          <a:lstStyle/>
          <a:p>
            <a:r>
              <a:rPr lang="zh-TW" altLang="zh-TW" sz="2800" dirty="0">
                <a:latin typeface="+mj-ea"/>
                <a:ea typeface="+mj-ea"/>
              </a:rPr>
              <a:t>透過大眾力量所提供資料或編輯的網路資料系統，有怎樣的優點？</a:t>
            </a: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8372" y="6293113"/>
            <a:ext cx="377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5"/>
              </a:rPr>
              <a:t>http://technews.tw/2015/05/07/nepal-crisis-mapping-of-hot-openstreetmap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5806"/>
            <a:ext cx="4450771" cy="344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691680" y="328498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725806"/>
            <a:ext cx="2304256" cy="1723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82" y="4581129"/>
            <a:ext cx="2387204" cy="1520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955774" y="1628080"/>
            <a:ext cx="7720681" cy="1512888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剛才</a:t>
            </a:r>
            <a:r>
              <a:rPr lang="zh-TW" altLang="zh-TW" sz="2800" dirty="0" smtClean="0">
                <a:latin typeface="+mj-ea"/>
                <a:ea typeface="+mj-ea"/>
              </a:rPr>
              <a:t>的</a:t>
            </a:r>
            <a:r>
              <a:rPr lang="zh-TW" altLang="zh-TW" sz="2800" dirty="0">
                <a:latin typeface="+mj-ea"/>
                <a:ea typeface="+mj-ea"/>
              </a:rPr>
              <a:t>服務</a:t>
            </a:r>
            <a:r>
              <a:rPr lang="zh-TW" altLang="zh-TW" sz="2800" dirty="0" smtClean="0">
                <a:latin typeface="+mj-ea"/>
                <a:ea typeface="+mj-ea"/>
              </a:rPr>
              <a:t>，</a:t>
            </a:r>
            <a:r>
              <a:rPr lang="zh-TW" altLang="en-US" sz="2800" dirty="0" smtClean="0">
                <a:latin typeface="+mj-ea"/>
                <a:ea typeface="+mj-ea"/>
              </a:rPr>
              <a:t>也</a:t>
            </a:r>
            <a:r>
              <a:rPr lang="zh-TW" altLang="zh-TW" sz="2800" dirty="0" smtClean="0">
                <a:latin typeface="+mj-ea"/>
                <a:ea typeface="+mj-ea"/>
              </a:rPr>
              <a:t>可能</a:t>
            </a:r>
            <a:r>
              <a:rPr lang="zh-TW" altLang="zh-TW" sz="2800" dirty="0">
                <a:latin typeface="+mj-ea"/>
                <a:ea typeface="+mj-ea"/>
              </a:rPr>
              <a:t>隱藏了怎樣</a:t>
            </a:r>
            <a:r>
              <a:rPr lang="zh-TW" altLang="zh-TW" sz="2800" dirty="0" smtClean="0">
                <a:latin typeface="+mj-ea"/>
                <a:ea typeface="+mj-ea"/>
              </a:rPr>
              <a:t>的</a:t>
            </a:r>
            <a:r>
              <a:rPr lang="zh-TW" altLang="en-US" sz="2800" dirty="0">
                <a:latin typeface="+mj-ea"/>
                <a:ea typeface="+mj-ea"/>
              </a:rPr>
              <a:t>潛在風險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sz="2800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21" y="2287587"/>
            <a:ext cx="618172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368372" y="6423719"/>
            <a:ext cx="377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u="sng" dirty="0">
                <a:hlinkClick r:id="rId6"/>
              </a:rPr>
              <a:t>http://</a:t>
            </a:r>
            <a:r>
              <a:rPr lang="en-US" altLang="zh-TW" sz="800" u="sng" dirty="0" smtClean="0">
                <a:hlinkClick r:id="rId6"/>
              </a:rPr>
              <a:t>news.ltn.com.tw/news/world/paper/782643</a:t>
            </a:r>
            <a:endParaRPr lang="en-US" altLang="zh-TW" sz="800" u="sng" dirty="0" smtClean="0"/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活動三：大家來找碴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1475656" y="1844824"/>
            <a:ext cx="6480720" cy="1944216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如何</a:t>
            </a:r>
            <a:r>
              <a:rPr lang="zh-TW" altLang="en-US" sz="2800" dirty="0" smtClean="0">
                <a:latin typeface="+mj-ea"/>
                <a:ea typeface="+mj-ea"/>
              </a:rPr>
              <a:t>篩選</a:t>
            </a:r>
            <a:r>
              <a:rPr lang="en-US" altLang="zh-TW" sz="2800" dirty="0" smtClean="0">
                <a:latin typeface="+mj-ea"/>
                <a:ea typeface="+mj-ea"/>
              </a:rPr>
              <a:t>/</a:t>
            </a:r>
            <a:r>
              <a:rPr lang="zh-TW" altLang="en-US" sz="2800" dirty="0" smtClean="0">
                <a:latin typeface="+mj-ea"/>
                <a:ea typeface="+mj-ea"/>
              </a:rPr>
              <a:t>檢驗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en-US" sz="2800" dirty="0" smtClean="0">
                <a:latin typeface="+mj-ea"/>
                <a:ea typeface="+mj-ea"/>
              </a:rPr>
              <a:t>網路共同編輯平台</a:t>
            </a:r>
            <a:r>
              <a:rPr lang="zh-TW" altLang="zh-TW" sz="2800" dirty="0" smtClean="0">
                <a:latin typeface="+mj-ea"/>
                <a:ea typeface="+mj-ea"/>
              </a:rPr>
              <a:t>」</a:t>
            </a:r>
            <a:r>
              <a:rPr lang="zh-TW" altLang="en-US" sz="2800" dirty="0" smtClean="0">
                <a:latin typeface="+mj-ea"/>
                <a:ea typeface="+mj-ea"/>
              </a:rPr>
              <a:t>的資訊呢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>
                <a:latin typeface="+mj-ea"/>
                <a:ea typeface="+mj-ea"/>
              </a:rPr>
              <a:t>各組至少提出三個討論</a:t>
            </a:r>
            <a:r>
              <a:rPr lang="zh-TW" altLang="zh-TW" sz="2800" dirty="0" smtClean="0">
                <a:latin typeface="+mj-ea"/>
                <a:ea typeface="+mj-ea"/>
              </a:rPr>
              <a:t>結果</a:t>
            </a:r>
            <a:r>
              <a:rPr lang="zh-TW" altLang="en-US" sz="2800" dirty="0" smtClean="0">
                <a:latin typeface="新細明體"/>
                <a:ea typeface="新細明體"/>
              </a:rPr>
              <a:t>。</a:t>
            </a:r>
            <a:endParaRPr lang="en-US" altLang="zh-TW" sz="2800" dirty="0">
              <a:latin typeface="新細明體"/>
              <a:ea typeface="新細明體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全班票選出三個最有效的建議，並實際以</a:t>
            </a:r>
            <a:r>
              <a:rPr lang="zh-TW" altLang="zh-TW" sz="2800" dirty="0">
                <a:latin typeface="+mj-ea"/>
              </a:rPr>
              <a:t>「</a:t>
            </a:r>
            <a:r>
              <a:rPr lang="zh-TW" altLang="en-US" sz="2800" dirty="0" smtClean="0">
                <a:latin typeface="+mj-ea"/>
                <a:ea typeface="+mj-ea"/>
              </a:rPr>
              <a:t>網路共同編輯平台</a:t>
            </a:r>
            <a:r>
              <a:rPr lang="zh-TW" altLang="zh-TW" sz="2800" dirty="0">
                <a:latin typeface="+mj-ea"/>
              </a:rPr>
              <a:t>」</a:t>
            </a:r>
            <a:r>
              <a:rPr lang="zh-TW" altLang="en-US" sz="2800" dirty="0" smtClean="0">
                <a:latin typeface="+mj-ea"/>
                <a:ea typeface="+mj-ea"/>
              </a:rPr>
              <a:t>的資訊檢驗看看。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sz="2800" dirty="0" smtClean="0"/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91149"/>
            <a:ext cx="1612776" cy="1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2927</TotalTime>
  <Words>781</Words>
  <Application>Microsoft Office PowerPoint</Application>
  <PresentationFormat>如螢幕大小 (4:3)</PresentationFormat>
  <Paragraphs>85</Paragraphs>
  <Slides>9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公正</vt:lpstr>
      <vt:lpstr>教案名稱： 「惡作劇不勝防        網路地圖也瘋狂」 本教案製作者：毛俞婷 </vt:lpstr>
      <vt:lpstr>活動一：找路小幫手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活動三：大家來找碴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108</cp:revision>
  <dcterms:created xsi:type="dcterms:W3CDTF">2011-03-28T02:01:01Z</dcterms:created>
  <dcterms:modified xsi:type="dcterms:W3CDTF">2015-05-14T15:06:01Z</dcterms:modified>
</cp:coreProperties>
</file>