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87" r:id="rId4"/>
    <p:sldId id="289" r:id="rId5"/>
    <p:sldId id="274" r:id="rId6"/>
    <p:sldId id="275" r:id="rId7"/>
    <p:sldId id="288" r:id="rId8"/>
    <p:sldId id="277" r:id="rId9"/>
    <p:sldId id="281" r:id="rId10"/>
    <p:sldId id="290" r:id="rId11"/>
    <p:sldId id="273" r:id="rId12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3399FF"/>
    <a:srgbClr val="003300"/>
    <a:srgbClr val="660066"/>
    <a:srgbClr val="B9DEFD"/>
    <a:srgbClr val="C0C0C0"/>
    <a:srgbClr val="FF9999"/>
    <a:srgbClr val="CCFFCC"/>
    <a:srgbClr val="CCFF99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79492" autoAdjust="0"/>
  </p:normalViewPr>
  <p:slideViewPr>
    <p:cSldViewPr>
      <p:cViewPr>
        <p:scale>
          <a:sx n="80" d="100"/>
          <a:sy n="80" d="100"/>
        </p:scale>
        <p:origin x="-1068" y="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2" d="100"/>
          <a:sy n="32" d="100"/>
        </p:scale>
        <p:origin x="-232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6D627322-A6D1-4C48-9CCB-308FD455A0D1}" type="datetimeFigureOut">
              <a:rPr lang="zh-TW" altLang="en-US"/>
              <a:pPr>
                <a:defRPr/>
              </a:pPr>
              <a:t>2014/10/7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D870E46B-DBD9-4EAA-82B1-C6E139B1568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7478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17EB5753-075B-4D3A-B418-B4C1EAB81D02}" type="datetimeFigureOut">
              <a:rPr lang="zh-TW" altLang="en-US"/>
              <a:pPr>
                <a:defRPr/>
              </a:pPr>
              <a:t>2014/10/7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3F937F28-9629-4CE9-ACAA-84FD739B34F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04075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orldjournal.com/bookmark/25633284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www.mdnkids.com/info/news/content.asp?Serial_NO=90214" TargetMode="External"/><Relationship Id="rId4" Type="http://schemas.openxmlformats.org/officeDocument/2006/relationships/hyperlink" Target="http://mag.udn.com/mag/life/storypage.jsp?f_ART_ID=536612" TargetMode="Externa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937F28-9629-4CE9-ACAA-84FD739B34FA}" type="slidenum">
              <a:rPr lang="zh-TW" altLang="en-US" smtClean="0"/>
              <a:pPr>
                <a:defRPr/>
              </a:pPr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除了定時休息之外，護眼操也是可以保健眼睛的方法之一，請全班一起操作「護眼操」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(http://www.spps.tp.edu.tw/eyehtml/%E6%84%9BEYE%E5%85%83%E6%B0%A3%E8%AD%B7%E7%9C%BC%E6%93%8D.htm)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，課間操作之餘，教師請提供該連結予學童，以利學生後續應用。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560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456590A-0DB7-44AB-81BB-6D80B4242F5B}" type="slidenum">
              <a:rPr lang="zh-TW" altLang="en-US" smtClean="0">
                <a:ea typeface="新細明體" pitchFamily="18" charset="-120"/>
              </a:rPr>
              <a:pPr/>
              <a:t>10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請問學生是否有接觸過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3C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產品，以使用哪個產品為主？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各組彙整出一周當中，使用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3C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產品時間最長的同學，並將時數寫在黑板上；並請這些同學說說看，大多使用些產品來做什麼？</a:t>
            </a:r>
          </a:p>
          <a:p>
            <a:pPr lvl="0"/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89C053-9325-419F-8375-E2B50227FAD6}" type="slidenum">
              <a:rPr lang="zh-TW" altLang="en-US" smtClean="0">
                <a:ea typeface="新細明體" pitchFamily="18" charset="-120"/>
              </a:rPr>
              <a:pPr/>
              <a:t>2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教師讓學生觀看「全球使用智慧手機上網時數排名」一表，看看同學們使用的時間與台灣地區的平均時間相比，有何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差異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請問這些長時間使用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3C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產品的學生，在使用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3C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產品之際，是否穿插休息時間，頻率為何？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89C053-9325-419F-8375-E2B50227FAD6}" type="slidenum">
              <a:rPr lang="zh-TW" altLang="en-US" smtClean="0">
                <a:ea typeface="新細明體" pitchFamily="18" charset="-120"/>
              </a:rPr>
              <a:pPr/>
              <a:t>3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請學生閱讀「滑手機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小時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19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歲男白內障」報導。</a:t>
            </a: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(http://www.appledaily.com.tw/appledaily/article/headline/20141001/36117787/%E6%BB%91%E6%89%8B%E6%A9%9F12%E5%B0%8F%E6%99%8219%E6%AD%B2%E7%94%B7%E7%99%BD%E5%85%A7%E9%9A%9C)</a:t>
            </a:r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89C053-9325-419F-8375-E2B50227FAD6}" type="slidenum">
              <a:rPr lang="zh-TW" altLang="en-US" smtClean="0">
                <a:ea typeface="新細明體" pitchFamily="18" charset="-120"/>
              </a:rPr>
              <a:pPr/>
              <a:t>4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新聞閱畢，請學生運用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5W1H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解析新聞。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①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Who—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這則新聞主角是誰？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一位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歲男大生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②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發生什麼事情？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每天用智慧手機及電腦上網、玩遊戲長達十二小時，導致半年內近視度數從一千一百度狂飆到二千五百度，並有嚴重白內障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b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③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新聞什麼時候發生的？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(10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月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日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b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④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Where—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在哪裡發生的？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台北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b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⑤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Why—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造成事件的原因為何？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３Ｃ產品普及後，白內障患者年齡急降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⑥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事情如何解決？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男大生經換人工水晶體才保住視力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946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160162B-8934-43A9-AD01-4150F240A886}" type="slidenum">
              <a:rPr lang="zh-TW" altLang="en-US" smtClean="0">
                <a:ea typeface="新細明體" pitchFamily="18" charset="-120"/>
              </a:rPr>
              <a:pPr/>
              <a:t>5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請學生想想看並回答新聞中的相關問題。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①為什麼長時間使用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3C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產品，會導致白內障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②白內障患者會出現怎樣症狀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③若患白內障病症，該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怎麼治療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④使用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3C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產品時，如何預防白內障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⑤外出時，如何預防白內障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04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DAC61E-12D3-44ED-968F-AF5C28BA6851}" type="slidenum">
              <a:rPr lang="zh-TW" altLang="en-US" smtClean="0">
                <a:ea typeface="新細明體" pitchFamily="18" charset="-120"/>
              </a:rPr>
              <a:pPr/>
              <a:t>6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教師提醒學生，不要以為報導上的問題只會出現在成人身上，其實國小學童一樣有潛在危機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參考資料：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3C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產品不離身　逾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成小二生近視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http://www.appledaily.com.tw/realtimenews/article/life/20140818/453747/3C%E7%94%A2%E5%93%81%E4%B8%8D%E9%9B%A2%E8%BA%AB%E3%80%80%E9%80%BE4%E6%88%90%E5%B0%8F%E4%BA%8C%E7%94%9F%E8%BF%91%E8%A6%96)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04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DAC61E-12D3-44ED-968F-AF5C28BA6851}" type="slidenum">
              <a:rPr lang="zh-TW" altLang="en-US" smtClean="0">
                <a:ea typeface="新細明體" pitchFamily="18" charset="-120"/>
              </a:rPr>
              <a:pPr/>
              <a:t>7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請學生想想，除了眼睛的問題，長時間使用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3C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產品，還有可能帶來哪些健康問題。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①肩頸痠痛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參考資料：手機滑太久 肩頸痠痛上身</a:t>
            </a:r>
            <a:r>
              <a:rPr lang="en-US" altLang="zh-TW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http://worldjournal.com/bookmark/25633284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②壓力症候群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參考資料：「隨時開機」患者 壓力上身</a:t>
            </a:r>
            <a:r>
              <a:rPr lang="en-US" altLang="zh-TW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http://mag.udn.com/mag/life/storypage.jsp?f_ART_ID=536612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③頭痛、失眠、肌肉痠痛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參考資料：教部調查　一成小學生疑似網路成癮</a:t>
            </a:r>
            <a:r>
              <a:rPr lang="en-US" altLang="zh-TW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https://www.mdnkids.com/info/news/content.asp?Serial_NO=90214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教師說明，因過度使用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3C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產品對於健康影響甚鉅，因此，在使用這些產品前，建議規劃好時間規畫表，定時休息，才能享受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3C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產品的方便，又不至於危害健康。</a:t>
            </a:r>
          </a:p>
          <a:p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253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D74A9B-1D09-45DC-8439-B70A01167029}" type="slidenum">
              <a:rPr lang="zh-TW" altLang="en-US" smtClean="0">
                <a:ea typeface="新細明體" pitchFamily="18" charset="-120"/>
              </a:rPr>
              <a:pPr/>
              <a:t>8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請學生分組，每組設計一式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3C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產品使用時間規畫表，並由全班票選出大家公認最佳者，請班上同學實際實施一個月後，再與全班同學交換心得。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560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456590A-0DB7-44AB-81BB-6D80B4242F5B}" type="slidenum">
              <a:rPr lang="zh-TW" altLang="en-US" smtClean="0">
                <a:ea typeface="新細明體" pitchFamily="18" charset="-120"/>
              </a:rPr>
              <a:pPr/>
              <a:t>9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5" name="圓角矩形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1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F215D-D90D-4439-89D2-A7512F25A2ED}" type="datetimeFigureOut">
              <a:rPr lang="zh-TW" altLang="en-US"/>
              <a:pPr>
                <a:defRPr/>
              </a:pPr>
              <a:t>2014/10/7</a:t>
            </a:fld>
            <a:endParaRPr lang="zh-TW" altLang="en-US"/>
          </a:p>
        </p:txBody>
      </p:sp>
      <p:sp>
        <p:nvSpPr>
          <p:cNvPr id="12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3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7F4927D-CF67-4E93-87A6-57F71C23A52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610A8-3E66-449D-A576-F77B6B957C7E}" type="datetimeFigureOut">
              <a:rPr lang="zh-TW" altLang="en-US"/>
              <a:pPr>
                <a:defRPr/>
              </a:pPr>
              <a:t>2014/10/7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EFF72-EE28-41DE-8D05-892F2983025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6104D-C71E-4B1F-889C-AC4613B4406A}" type="datetimeFigureOut">
              <a:rPr lang="zh-TW" altLang="en-US"/>
              <a:pPr>
                <a:defRPr/>
              </a:pPr>
              <a:t>2014/10/7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D704B-4F19-46AD-AED8-5A6E04BE41C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F514D-7A96-49F1-A54F-A2FBE3FCE9AD}" type="datetimeFigureOut">
              <a:rPr lang="zh-TW" altLang="en-US"/>
              <a:pPr>
                <a:defRPr/>
              </a:pPr>
              <a:t>2014/10/7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423CD-32FA-4118-8592-A3710B85328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5" name="圓角矩形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9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44BEE-369F-4F6C-885C-5B59C164F90F}" type="datetimeFigureOut">
              <a:rPr lang="zh-TW" altLang="en-US"/>
              <a:pPr>
                <a:defRPr/>
              </a:pPr>
              <a:t>2014/10/7</a:t>
            </a:fld>
            <a:endParaRPr lang="zh-TW" altLang="en-US"/>
          </a:p>
        </p:txBody>
      </p:sp>
      <p:sp>
        <p:nvSpPr>
          <p:cNvPr id="10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CE19-ACE6-413C-B8D0-7DE7D534AC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BFD63-1E8B-4D76-B1CB-0557810A2670}" type="datetimeFigureOut">
              <a:rPr lang="zh-TW" altLang="en-US"/>
              <a:pPr>
                <a:defRPr/>
              </a:pPr>
              <a:t>2014/10/7</a:t>
            </a:fld>
            <a:endParaRPr lang="zh-TW" altLang="en-US"/>
          </a:p>
        </p:txBody>
      </p:sp>
      <p:sp>
        <p:nvSpPr>
          <p:cNvPr id="6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42F2A-488E-4DEF-8363-1EE667BED12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D7C01-326E-43D2-98FB-E250C68304F8}" type="datetimeFigureOut">
              <a:rPr lang="zh-TW" altLang="en-US"/>
              <a:pPr>
                <a:defRPr/>
              </a:pPr>
              <a:t>2014/10/7</a:t>
            </a:fld>
            <a:endParaRPr lang="zh-TW" altLang="en-US"/>
          </a:p>
        </p:txBody>
      </p:sp>
      <p:sp>
        <p:nvSpPr>
          <p:cNvPr id="8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C2-17D3-4A2F-961E-3614C9502EB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2F72A-E4E4-4D37-BE49-7A7790FCA952}" type="datetimeFigureOut">
              <a:rPr lang="zh-TW" altLang="en-US"/>
              <a:pPr>
                <a:defRPr/>
              </a:pPr>
              <a:t>2014/10/7</a:t>
            </a:fld>
            <a:endParaRPr lang="zh-TW" altLang="en-US"/>
          </a:p>
        </p:txBody>
      </p:sp>
      <p:sp>
        <p:nvSpPr>
          <p:cNvPr id="4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95B3F-FAF4-4184-9AE1-023B8DF11B4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8DDF2-82FA-4050-A9A0-4FC8136C97E8}" type="datetimeFigureOut">
              <a:rPr lang="zh-TW" altLang="en-US"/>
              <a:pPr>
                <a:defRPr/>
              </a:pPr>
              <a:t>2014/10/7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C7AD3-1DC3-4CAF-AACC-4F9D6729FBA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6" name="圓角矩形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0782E-B000-40B2-AEC2-1F314CB9C479}" type="datetimeFigureOut">
              <a:rPr lang="zh-TW" altLang="en-US"/>
              <a:pPr>
                <a:defRPr/>
              </a:pPr>
              <a:t>2014/10/7</a:t>
            </a:fld>
            <a:endParaRPr lang="zh-TW" altLang="en-US"/>
          </a:p>
        </p:txBody>
      </p:sp>
      <p:sp>
        <p:nvSpPr>
          <p:cNvPr id="8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ED497-D55B-4C09-B3D0-CBB5421F5DA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8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9666C-9F3C-4201-B677-C47393857B2D}" type="datetimeFigureOut">
              <a:rPr lang="zh-TW" altLang="en-US"/>
              <a:pPr>
                <a:defRPr/>
              </a:pPr>
              <a:t>2014/10/7</a:t>
            </a:fld>
            <a:endParaRPr lang="zh-TW" altLang="en-US"/>
          </a:p>
        </p:txBody>
      </p:sp>
      <p:sp>
        <p:nvSpPr>
          <p:cNvPr id="9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6A19D-65A0-41B9-B0E3-70588B5A626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1028" name="標題版面配置區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smtClean="0"/>
          </a:p>
        </p:txBody>
      </p:sp>
      <p:sp>
        <p:nvSpPr>
          <p:cNvPr id="1029" name="文字版面配置區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A48D62D5-E55F-450E-A5AC-D39F6741C759}" type="datetimeFigureOut">
              <a:rPr lang="zh-TW" altLang="en-US"/>
              <a:pPr>
                <a:defRPr/>
              </a:pPr>
              <a:t>2014/10/7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7ED5097F-3B26-4234-B211-ADA6CB00857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13" r:id="rId2"/>
    <p:sldLayoutId id="2147483921" r:id="rId3"/>
    <p:sldLayoutId id="2147483914" r:id="rId4"/>
    <p:sldLayoutId id="2147483915" r:id="rId5"/>
    <p:sldLayoutId id="2147483916" r:id="rId6"/>
    <p:sldLayoutId id="2147483917" r:id="rId7"/>
    <p:sldLayoutId id="2147483922" r:id="rId8"/>
    <p:sldLayoutId id="2147483923" r:id="rId9"/>
    <p:sldLayoutId id="2147483918" r:id="rId10"/>
    <p:sldLayoutId id="21474839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pps.tp.edu.tw/eyehtml/%E6%84%9BEYE%E5%85%83%E6%B0%A3%E8%AD%B7%E7%9C%BC%E6%93%8D.htm" TargetMode="External"/><Relationship Id="rId5" Type="http://schemas.openxmlformats.org/officeDocument/2006/relationships/image" Target="../media/image18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feja.org.tw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http://www.appledaily.com.tw/appledaily/article/headline/20141001/36117787/%E6%BB%91%E6%89%8B%E6%A9%9F12%E5%B0%8F%E6%99%8219%E6%AD%B2%E7%94%B7%E7%99%BD%E5%85%A7%E9%9A%9C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hyperlink" Target="http://www.appledaily.com.tw/appledaily/article/headline/20141001/36117787/%E6%BB%91%E6%89%8B%E6%A9%9F12%E5%B0%8F%E6%99%8219%E6%AD%B2%E7%94%B7%E7%99%BD%E5%85%A7%E9%9A%9C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hyperlink" Target="http://www.feja.org.tw/" TargetMode="External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hyperlink" Target="http://www.appledaily.com.tw/realtimenews/article/life/20140818/453747/3C%E7%94%A2%E5%93%81%E4%B8%8D%E9%9B%A2%E8%BA%AB%E3%80%80%E9%80%BE4%E6%88%90%E5%B0%8F%E4%BA%8C%E7%94%9F%E8%BF%91%E8%A6%96" TargetMode="Externa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hyperlink" Target="http://www.feja.org.tw/" TargetMode="External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ag.udn.com/mag/life/storypage.jsp?f_ART_ID=536612" TargetMode="External"/><Relationship Id="rId5" Type="http://schemas.openxmlformats.org/officeDocument/2006/relationships/hyperlink" Target="http://worldjournal.com/bookmark/25633284" TargetMode="Externa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kumimoji="0" lang="zh-TW" altLang="zh-TW">
              <a:latin typeface="Trebuchet MS" pitchFamily="34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350" y="3213100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3600" b="1" dirty="0" smtClean="0">
                <a:solidFill>
                  <a:schemeClr val="bg1"/>
                </a:solidFill>
                <a:latin typeface="+mj-ea"/>
                <a:ea typeface="+mj-ea"/>
              </a:rPr>
              <a:t>授課老師：（</a:t>
            </a:r>
            <a:r>
              <a:rPr lang="zh-TW" altLang="en-US" sz="3600" b="1" dirty="0" smtClean="0">
                <a:solidFill>
                  <a:schemeClr val="bg1"/>
                </a:solidFill>
                <a:latin typeface="+mj-ea"/>
                <a:ea typeface="+mj-ea"/>
                <a:sym typeface="Wingdings" pitchFamily="2" charset="2"/>
              </a:rPr>
              <a:t>空白</a:t>
            </a:r>
            <a:r>
              <a:rPr lang="zh-TW" altLang="en-US" sz="3600" b="1" dirty="0" smtClean="0">
                <a:solidFill>
                  <a:schemeClr val="bg1"/>
                </a:solidFill>
                <a:latin typeface="+mj-ea"/>
                <a:ea typeface="+mj-ea"/>
              </a:rPr>
              <a:t>）</a:t>
            </a: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772400" cy="15827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900" b="1" dirty="0" smtClean="0"/>
              <a:t>教案名稱：</a:t>
            </a:r>
            <a:r>
              <a:rPr lang="en-US" altLang="zh-TW" sz="4900" b="1" dirty="0" smtClean="0"/>
              <a:t/>
            </a:r>
            <a:br>
              <a:rPr lang="en-US" altLang="zh-TW" sz="4900" b="1" dirty="0" smtClean="0"/>
            </a:br>
            <a:r>
              <a:rPr lang="zh-TW" altLang="zh-TW" sz="4400" b="1" dirty="0" smtClean="0"/>
              <a:t>「</a:t>
            </a:r>
            <a:r>
              <a:rPr lang="zh-TW" altLang="zh-TW" b="1" dirty="0"/>
              <a:t>手機滑滑滑 眼睛健康滑一跤</a:t>
            </a:r>
            <a:r>
              <a:rPr lang="zh-TW" altLang="zh-TW" b="1" dirty="0" smtClean="0"/>
              <a:t>」</a:t>
            </a:r>
            <a:r>
              <a:rPr lang="en-US" altLang="zh-TW" sz="4400" b="1" dirty="0" smtClean="0"/>
              <a:t/>
            </a:r>
            <a:br>
              <a:rPr lang="en-US" altLang="zh-TW" sz="4400" b="1" dirty="0" smtClean="0"/>
            </a:br>
            <a:r>
              <a:rPr lang="zh-TW" altLang="en-US" sz="3600" b="1" dirty="0" smtClean="0">
                <a:solidFill>
                  <a:schemeClr val="bg1"/>
                </a:solidFill>
                <a:latin typeface="+mn-ea"/>
              </a:rPr>
              <a:t>本教案製作者：</a:t>
            </a:r>
            <a:r>
              <a:rPr lang="zh-TW" altLang="en-US" sz="3100" b="1" dirty="0" smtClean="0">
                <a:solidFill>
                  <a:schemeClr val="bg1"/>
                </a:solidFill>
                <a:latin typeface="+mn-ea"/>
              </a:rPr>
              <a:t>毛俞婷</a:t>
            </a:r>
            <a:r>
              <a:rPr altLang="zh-TW" b="1" dirty="0" smtClean="0">
                <a:solidFill>
                  <a:schemeClr val="bg1"/>
                </a:solidFill>
                <a:latin typeface="+mn-ea"/>
              </a:rPr>
              <a:t/>
            </a:r>
            <a:br>
              <a:rPr altLang="zh-TW" b="1" dirty="0" smtClean="0">
                <a:solidFill>
                  <a:schemeClr val="bg1"/>
                </a:solidFill>
                <a:latin typeface="+mn-ea"/>
              </a:rPr>
            </a:br>
            <a:endParaRPr lang="zh-TW" altLang="en-US" b="1" dirty="0" smtClean="0"/>
          </a:p>
        </p:txBody>
      </p:sp>
      <p:pic>
        <p:nvPicPr>
          <p:cNvPr id="6149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761038"/>
            <a:ext cx="2268538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活動三</a:t>
            </a:r>
            <a:r>
              <a:rPr lang="zh-TW" altLang="en-US" dirty="0" smtClean="0"/>
              <a:t>：護眼動動手 動動腦</a:t>
            </a:r>
            <a:endParaRPr lang="zh-TW" altLang="en-US" dirty="0" smtClean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916832"/>
            <a:ext cx="5507137" cy="380165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文字方塊 6"/>
          <p:cNvSpPr txBox="1"/>
          <p:nvPr/>
        </p:nvSpPr>
        <p:spPr>
          <a:xfrm>
            <a:off x="6307813" y="6014031"/>
            <a:ext cx="25922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 smtClean="0"/>
              <a:t>圖片來源：</a:t>
            </a:r>
            <a:r>
              <a:rPr lang="en-US" altLang="zh-TW" sz="800" dirty="0" smtClean="0"/>
              <a:t> </a:t>
            </a:r>
          </a:p>
          <a:p>
            <a:r>
              <a:rPr lang="en-US" altLang="zh-TW" sz="800" u="sng" dirty="0">
                <a:hlinkClick r:id="rId6"/>
              </a:rPr>
              <a:t>http://www.spps.tp.edu.tw/eyehtml/%</a:t>
            </a:r>
            <a:r>
              <a:rPr lang="en-US" altLang="zh-TW" sz="800" u="sng" dirty="0" smtClean="0">
                <a:hlinkClick r:id="rId6"/>
              </a:rPr>
              <a:t>E6%84%9BEYE%E5%85%83%E6%B0%A3%E8%AD%B7%E7%9C%BC%E6%93%8D.htm</a:t>
            </a:r>
            <a:endParaRPr lang="en-US" altLang="zh-TW" sz="800" u="sng" dirty="0" smtClean="0"/>
          </a:p>
          <a:p>
            <a:endParaRPr lang="en-US" altLang="zh-TW" sz="800" u="sng" dirty="0" smtClean="0"/>
          </a:p>
          <a:p>
            <a:endParaRPr lang="en-US" altLang="zh-TW" sz="800" dirty="0" smtClean="0"/>
          </a:p>
          <a:p>
            <a:endParaRPr lang="en-US" altLang="zh-TW" sz="800" dirty="0" smtClean="0"/>
          </a:p>
        </p:txBody>
      </p:sp>
    </p:spTree>
    <p:extLst>
      <p:ext uri="{BB962C8B-B14F-4D97-AF65-F5344CB8AC3E}">
        <p14:creationId xmlns:p14="http://schemas.microsoft.com/office/powerpoint/2010/main" val="389109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/>
          <p:cNvSpPr>
            <a:spLocks noGrp="1"/>
          </p:cNvSpPr>
          <p:nvPr>
            <p:ph type="title"/>
          </p:nvPr>
        </p:nvSpPr>
        <p:spPr>
          <a:xfrm>
            <a:off x="611188" y="549275"/>
            <a:ext cx="7772400" cy="1362075"/>
          </a:xfrm>
        </p:spPr>
        <p:txBody>
          <a:bodyPr/>
          <a:lstStyle/>
          <a:p>
            <a:pPr algn="ctr" eaLnBrk="1" hangingPunct="1"/>
            <a:r>
              <a:rPr lang="zh-TW" altLang="en-US" smtClean="0"/>
              <a:t>本教案結束，謝謝</a:t>
            </a:r>
            <a:r>
              <a:rPr lang="en-US" altLang="zh-TW" smtClean="0"/>
              <a:t/>
            </a:r>
            <a:br>
              <a:rPr lang="en-US" altLang="zh-TW" smtClean="0"/>
            </a:br>
            <a:r>
              <a:rPr lang="en-US" altLang="zh-TW" smtClean="0">
                <a:sym typeface="Wingdings" pitchFamily="2" charset="2"/>
              </a:rPr>
              <a:t></a:t>
            </a:r>
            <a:endParaRPr lang="zh-TW" altLang="en-US" smtClean="0"/>
          </a:p>
        </p:txBody>
      </p:sp>
      <p:pic>
        <p:nvPicPr>
          <p:cNvPr id="16388" name="Picture 4" descr="http://www.feja.org.tw/themes/liger/images/logo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2600" y="4983163"/>
            <a:ext cx="2808288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標題 6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活動一</a:t>
            </a:r>
            <a:r>
              <a:rPr lang="zh-TW" altLang="en-US" dirty="0" smtClean="0"/>
              <a:t>：</a:t>
            </a:r>
            <a:r>
              <a:rPr lang="zh-TW" altLang="en-US" dirty="0"/>
              <a:t>你還在看我</a:t>
            </a:r>
            <a:r>
              <a:rPr lang="zh-TW" altLang="en-US" dirty="0" smtClean="0"/>
              <a:t>嗎</a:t>
            </a:r>
            <a:r>
              <a:rPr lang="zh-TW" altLang="en-US" dirty="0" smtClean="0">
                <a:latin typeface="微軟正黑體"/>
                <a:ea typeface="微軟正黑體"/>
              </a:rPr>
              <a:t>？看多久</a:t>
            </a:r>
            <a:endParaRPr lang="zh-TW" altLang="en-US" dirty="0" smtClean="0"/>
          </a:p>
        </p:txBody>
      </p:sp>
      <p:sp>
        <p:nvSpPr>
          <p:cNvPr id="8" name="內容版面配置區 5"/>
          <p:cNvSpPr>
            <a:spLocks noGrp="1"/>
          </p:cNvSpPr>
          <p:nvPr>
            <p:ph sz="quarter" idx="1"/>
          </p:nvPr>
        </p:nvSpPr>
        <p:spPr>
          <a:xfrm>
            <a:off x="1259632" y="1844824"/>
            <a:ext cx="7560840" cy="2088232"/>
          </a:xfrm>
        </p:spPr>
        <p:txBody>
          <a:bodyPr/>
          <a:lstStyle/>
          <a:p>
            <a:r>
              <a:rPr lang="zh-TW" altLang="en-US" sz="2800" dirty="0" smtClean="0">
                <a:latin typeface="+mj-ea"/>
                <a:ea typeface="+mj-ea"/>
              </a:rPr>
              <a:t>你有試用過</a:t>
            </a:r>
            <a:r>
              <a:rPr lang="en-US" altLang="zh-TW" sz="2800" dirty="0" smtClean="0">
                <a:latin typeface="+mj-ea"/>
                <a:ea typeface="+mj-ea"/>
              </a:rPr>
              <a:t>3C</a:t>
            </a:r>
            <a:r>
              <a:rPr lang="zh-TW" altLang="en-US" sz="2800" dirty="0" smtClean="0">
                <a:latin typeface="+mj-ea"/>
                <a:ea typeface="+mj-ea"/>
              </a:rPr>
              <a:t>產品嗎，大多使用那些呢</a:t>
            </a:r>
            <a:r>
              <a:rPr lang="zh-TW" altLang="en-US" sz="2800" dirty="0" smtClean="0">
                <a:latin typeface="微軟正黑體"/>
                <a:ea typeface="微軟正黑體"/>
              </a:rPr>
              <a:t>？</a:t>
            </a:r>
            <a:endParaRPr lang="en-US" altLang="zh-TW" sz="2800" dirty="0" smtClean="0">
              <a:latin typeface="微軟正黑體"/>
              <a:ea typeface="微軟正黑體"/>
            </a:endParaRPr>
          </a:p>
          <a:p>
            <a:endParaRPr lang="en-US" altLang="zh-TW" sz="2800" dirty="0" smtClean="0">
              <a:latin typeface="微軟正黑體"/>
              <a:ea typeface="微軟正黑體"/>
            </a:endParaRPr>
          </a:p>
          <a:p>
            <a:r>
              <a:rPr lang="zh-TW" altLang="en-US" sz="2800" dirty="0">
                <a:latin typeface="微軟正黑體"/>
                <a:ea typeface="微軟正黑體"/>
              </a:rPr>
              <a:t>誰</a:t>
            </a:r>
            <a:r>
              <a:rPr lang="zh-TW" altLang="en-US" sz="2800" dirty="0" smtClean="0">
                <a:latin typeface="微軟正黑體"/>
                <a:ea typeface="微軟正黑體"/>
              </a:rPr>
              <a:t>是冠軍？</a:t>
            </a:r>
            <a:endParaRPr lang="en-US" altLang="zh-TW" sz="2800" dirty="0" smtClean="0">
              <a:latin typeface="微軟正黑體"/>
              <a:ea typeface="微軟正黑體"/>
            </a:endParaRPr>
          </a:p>
          <a:p>
            <a:endParaRPr lang="en-US" altLang="zh-TW" sz="2800" dirty="0" smtClean="0">
              <a:latin typeface="微軟正黑體"/>
              <a:ea typeface="微軟正黑體"/>
            </a:endParaRPr>
          </a:p>
          <a:p>
            <a:r>
              <a:rPr lang="zh-TW" altLang="en-US" sz="2800" dirty="0">
                <a:latin typeface="微軟正黑體"/>
                <a:ea typeface="微軟正黑體"/>
              </a:rPr>
              <a:t>請問</a:t>
            </a:r>
            <a:r>
              <a:rPr lang="zh-TW" altLang="en-US" sz="2800" dirty="0" smtClean="0">
                <a:latin typeface="微軟正黑體"/>
                <a:ea typeface="微軟正黑體"/>
              </a:rPr>
              <a:t>你一次平均使用</a:t>
            </a:r>
            <a:r>
              <a:rPr lang="zh-TW" altLang="en-US" sz="2800" dirty="0" smtClean="0">
                <a:latin typeface="微軟正黑體"/>
                <a:ea typeface="微軟正黑體"/>
              </a:rPr>
              <a:t>多久？都在看什麼</a:t>
            </a:r>
            <a:r>
              <a:rPr lang="zh-TW" altLang="en-US" sz="2800" dirty="0">
                <a:latin typeface="微軟正黑體"/>
                <a:ea typeface="微軟正黑體"/>
              </a:rPr>
              <a:t>？</a:t>
            </a:r>
            <a:endParaRPr lang="zh-TW" altLang="zh-TW" sz="2800" dirty="0">
              <a:latin typeface="+mj-ea"/>
              <a:ea typeface="+mj-ea"/>
            </a:endParaRPr>
          </a:p>
          <a:p>
            <a:pPr marL="0" lvl="0" indent="0">
              <a:buNone/>
            </a:pPr>
            <a:endParaRPr lang="en-US" altLang="zh-TW" sz="2400" dirty="0" smtClean="0">
              <a:latin typeface="+mj-ea"/>
              <a:ea typeface="+mj-ea"/>
            </a:endParaRPr>
          </a:p>
          <a:p>
            <a:pPr marL="0" lvl="0" indent="0">
              <a:buNone/>
            </a:pPr>
            <a:endParaRPr lang="en-US" altLang="zh-TW" dirty="0" smtClean="0">
              <a:latin typeface="+mj-ea"/>
              <a:ea typeface="+mj-ea"/>
            </a:endParaRPr>
          </a:p>
          <a:p>
            <a:pPr lvl="0">
              <a:buNone/>
            </a:pPr>
            <a:endParaRPr lang="en-US" altLang="zh-TW" dirty="0" smtClean="0">
              <a:latin typeface="+mj-ea"/>
              <a:ea typeface="+mj-ea"/>
            </a:endParaRPr>
          </a:p>
        </p:txBody>
      </p:sp>
      <p:pic>
        <p:nvPicPr>
          <p:cNvPr id="8194" name="Picture 2" descr="檢視詳細資料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44207" y="4918258"/>
            <a:ext cx="1512703" cy="1512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聖誕老人正在用電腦上網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9992" y="4918258"/>
            <a:ext cx="1535083" cy="1535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/>
              <a:t>活動一</a:t>
            </a:r>
            <a:r>
              <a:rPr lang="zh-TW" altLang="en-US" dirty="0"/>
              <a:t>：你還在看我嗎</a:t>
            </a:r>
            <a:r>
              <a:rPr lang="zh-TW" altLang="en-US" dirty="0">
                <a:latin typeface="微軟正黑體"/>
              </a:rPr>
              <a:t>？看多久</a:t>
            </a:r>
            <a:endParaRPr lang="zh-TW" altLang="en-US" dirty="0" smtClean="0"/>
          </a:p>
        </p:txBody>
      </p:sp>
      <p:sp>
        <p:nvSpPr>
          <p:cNvPr id="15" name="文字方塊 14"/>
          <p:cNvSpPr txBox="1"/>
          <p:nvPr/>
        </p:nvSpPr>
        <p:spPr>
          <a:xfrm>
            <a:off x="6326761" y="5631600"/>
            <a:ext cx="2520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 smtClean="0"/>
              <a:t>圖片來源：</a:t>
            </a:r>
            <a:endParaRPr lang="en-US" altLang="zh-TW" sz="800" dirty="0" smtClean="0"/>
          </a:p>
          <a:p>
            <a:r>
              <a:rPr lang="en-US" altLang="zh-TW" sz="800" dirty="0">
                <a:hlinkClick r:id="rId5"/>
              </a:rPr>
              <a:t>http://www.appledaily.com.tw/appledaily/article/headline/20141001/36117787/%</a:t>
            </a:r>
            <a:r>
              <a:rPr lang="en-US" altLang="zh-TW" sz="800" dirty="0" smtClean="0">
                <a:hlinkClick r:id="rId5"/>
              </a:rPr>
              <a:t>E6%BB%91%E6%89%8B%E6%A9%9F12%E5%B0%8F%E6%99%8219%E6%AD%B2%E7%94%B7%E7%99%BD%E5%85%A7%E9%9A%9C</a:t>
            </a:r>
            <a:endParaRPr lang="en-US" altLang="zh-TW" sz="800" dirty="0" smtClean="0"/>
          </a:p>
          <a:p>
            <a:endParaRPr lang="en-US" altLang="zh-TW" sz="8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5616" y="1740704"/>
            <a:ext cx="3207053" cy="3871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內容版面配置區 5"/>
          <p:cNvSpPr>
            <a:spLocks noGrp="1"/>
          </p:cNvSpPr>
          <p:nvPr>
            <p:ph sz="quarter" idx="1"/>
          </p:nvPr>
        </p:nvSpPr>
        <p:spPr>
          <a:xfrm>
            <a:off x="4572000" y="2348880"/>
            <a:ext cx="4248472" cy="1584176"/>
          </a:xfrm>
        </p:spPr>
        <p:txBody>
          <a:bodyPr/>
          <a:lstStyle/>
          <a:p>
            <a:r>
              <a:rPr lang="zh-TW" altLang="en-US" sz="2800" dirty="0">
                <a:latin typeface="+mj-ea"/>
                <a:ea typeface="+mj-ea"/>
              </a:rPr>
              <a:t>參考左表比比</a:t>
            </a:r>
            <a:r>
              <a:rPr lang="zh-TW" altLang="en-US" sz="2800" dirty="0" smtClean="0">
                <a:latin typeface="+mj-ea"/>
                <a:ea typeface="+mj-ea"/>
              </a:rPr>
              <a:t>看</a:t>
            </a:r>
            <a:endParaRPr lang="en-US" altLang="zh-TW" sz="2800" dirty="0" smtClean="0">
              <a:latin typeface="+mj-ea"/>
              <a:ea typeface="+mj-ea"/>
            </a:endParaRPr>
          </a:p>
          <a:p>
            <a:endParaRPr lang="en-US" altLang="zh-TW" sz="2800" dirty="0" smtClean="0">
              <a:latin typeface="微軟正黑體"/>
              <a:ea typeface="微軟正黑體"/>
            </a:endParaRPr>
          </a:p>
          <a:p>
            <a:r>
              <a:rPr lang="zh-TW" altLang="en-US" sz="2800" dirty="0" smtClean="0">
                <a:latin typeface="微軟正黑體"/>
                <a:ea typeface="微軟正黑體"/>
              </a:rPr>
              <a:t>告訴大家你的使用習慣</a:t>
            </a:r>
            <a:endParaRPr lang="en-US" altLang="zh-TW" sz="2800" dirty="0" smtClean="0">
              <a:latin typeface="微軟正黑體"/>
              <a:ea typeface="微軟正黑體"/>
            </a:endParaRPr>
          </a:p>
          <a:p>
            <a:endParaRPr lang="en-US" altLang="zh-TW" sz="2800" dirty="0" smtClean="0">
              <a:latin typeface="微軟正黑體"/>
              <a:ea typeface="微軟正黑體"/>
            </a:endParaRPr>
          </a:p>
          <a:p>
            <a:pPr marL="0" lvl="0" indent="0">
              <a:buNone/>
            </a:pPr>
            <a:endParaRPr lang="en-US" altLang="zh-TW" sz="2400" dirty="0" smtClean="0">
              <a:latin typeface="+mj-ea"/>
              <a:ea typeface="+mj-ea"/>
            </a:endParaRPr>
          </a:p>
          <a:p>
            <a:pPr marL="0" lvl="0" indent="0">
              <a:buNone/>
            </a:pPr>
            <a:endParaRPr lang="en-US" altLang="zh-TW" dirty="0" smtClean="0">
              <a:latin typeface="+mj-ea"/>
              <a:ea typeface="+mj-ea"/>
            </a:endParaRPr>
          </a:p>
          <a:p>
            <a:pPr lvl="0">
              <a:buNone/>
            </a:pPr>
            <a:endParaRPr lang="en-US" altLang="zh-TW" dirty="0" smtClean="0">
              <a:latin typeface="+mj-ea"/>
              <a:ea typeface="+mj-ea"/>
            </a:endParaRPr>
          </a:p>
        </p:txBody>
      </p:sp>
      <p:pic>
        <p:nvPicPr>
          <p:cNvPr id="1028" name="Picture 4" descr="青少年寄送簡訊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83283" y="4568325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標題 6"/>
          <p:cNvSpPr>
            <a:spLocks noGrp="1"/>
          </p:cNvSpPr>
          <p:nvPr>
            <p:ph type="title"/>
          </p:nvPr>
        </p:nvSpPr>
        <p:spPr>
          <a:xfrm>
            <a:off x="881856" y="334418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活動二：新聞</a:t>
            </a:r>
            <a:r>
              <a:rPr lang="zh-TW" altLang="en-US" dirty="0"/>
              <a:t>怎麼說</a:t>
            </a:r>
            <a:r>
              <a:rPr lang="zh-TW" altLang="en-US" dirty="0" smtClean="0">
                <a:latin typeface="新細明體"/>
                <a:ea typeface="新細明體"/>
              </a:rPr>
              <a:t>？</a:t>
            </a:r>
            <a:endParaRPr lang="zh-TW" altLang="en-US" dirty="0" smtClean="0"/>
          </a:p>
        </p:txBody>
      </p:sp>
      <p:sp>
        <p:nvSpPr>
          <p:cNvPr id="10" name="文字方塊 9"/>
          <p:cNvSpPr txBox="1"/>
          <p:nvPr/>
        </p:nvSpPr>
        <p:spPr>
          <a:xfrm>
            <a:off x="6432472" y="5819258"/>
            <a:ext cx="2520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 smtClean="0"/>
              <a:t>圖片來源：</a:t>
            </a:r>
            <a:r>
              <a:rPr lang="en-US" altLang="zh-TW" sz="800" dirty="0" smtClean="0"/>
              <a:t> </a:t>
            </a:r>
          </a:p>
          <a:p>
            <a:r>
              <a:rPr lang="en-US" altLang="zh-TW" sz="800" dirty="0">
                <a:hlinkClick r:id="rId5"/>
              </a:rPr>
              <a:t>http://www.appledaily.com.tw/appledaily/article/headline/20141001/36117787/%</a:t>
            </a:r>
            <a:r>
              <a:rPr lang="en-US" altLang="zh-TW" sz="800" dirty="0" smtClean="0">
                <a:hlinkClick r:id="rId5"/>
              </a:rPr>
              <a:t>E6%BB%91%E6%89%8B%E6%A9%9F12%E5%B0%8F%E6%99%8219%E6%AD%B2%E7%94%B7%E7%99%BD%E5%85%A7%E9%9A%9C</a:t>
            </a:r>
            <a:endParaRPr lang="en-US" altLang="zh-TW" sz="800" dirty="0" smtClean="0"/>
          </a:p>
          <a:p>
            <a:endParaRPr lang="en-US" altLang="zh-TW" sz="800" dirty="0" smtClean="0"/>
          </a:p>
        </p:txBody>
      </p:sp>
      <p:sp>
        <p:nvSpPr>
          <p:cNvPr id="13" name="內容版面配置區 5"/>
          <p:cNvSpPr>
            <a:spLocks noGrp="1"/>
          </p:cNvSpPr>
          <p:nvPr>
            <p:ph sz="quarter" idx="1"/>
          </p:nvPr>
        </p:nvSpPr>
        <p:spPr>
          <a:xfrm>
            <a:off x="683568" y="1484784"/>
            <a:ext cx="7560840" cy="1224136"/>
          </a:xfrm>
        </p:spPr>
        <p:txBody>
          <a:bodyPr/>
          <a:lstStyle/>
          <a:p>
            <a:r>
              <a:rPr lang="zh-TW" altLang="zh-TW" sz="2800" dirty="0">
                <a:latin typeface="+mj-ea"/>
                <a:ea typeface="+mj-ea"/>
              </a:rPr>
              <a:t>閱讀</a:t>
            </a:r>
            <a:r>
              <a:rPr lang="zh-TW" altLang="zh-TW" sz="2800" dirty="0" smtClean="0">
                <a:latin typeface="+mj-ea"/>
                <a:ea typeface="+mj-ea"/>
              </a:rPr>
              <a:t>「</a:t>
            </a:r>
            <a:r>
              <a:rPr lang="zh-TW" altLang="en-US" sz="2800" dirty="0">
                <a:latin typeface="+mj-ea"/>
                <a:ea typeface="+mj-ea"/>
              </a:rPr>
              <a:t>滑手機</a:t>
            </a:r>
            <a:r>
              <a:rPr lang="en-US" altLang="zh-TW" sz="2800" dirty="0">
                <a:latin typeface="+mj-ea"/>
                <a:ea typeface="+mj-ea"/>
              </a:rPr>
              <a:t>12</a:t>
            </a:r>
            <a:r>
              <a:rPr lang="zh-TW" altLang="en-US" sz="2800" dirty="0">
                <a:latin typeface="+mj-ea"/>
                <a:ea typeface="+mj-ea"/>
              </a:rPr>
              <a:t>小時 </a:t>
            </a:r>
            <a:r>
              <a:rPr lang="en-US" altLang="zh-TW" sz="2800" dirty="0">
                <a:latin typeface="+mj-ea"/>
                <a:ea typeface="+mj-ea"/>
              </a:rPr>
              <a:t>19</a:t>
            </a:r>
            <a:r>
              <a:rPr lang="zh-TW" altLang="en-US" sz="2800" dirty="0">
                <a:latin typeface="+mj-ea"/>
                <a:ea typeface="+mj-ea"/>
              </a:rPr>
              <a:t>歲男白內障</a:t>
            </a:r>
            <a:r>
              <a:rPr lang="zh-TW" altLang="zh-TW" sz="2800" dirty="0" smtClean="0">
                <a:latin typeface="+mj-ea"/>
                <a:ea typeface="+mj-ea"/>
              </a:rPr>
              <a:t>」</a:t>
            </a:r>
            <a:r>
              <a:rPr lang="zh-TW" altLang="zh-TW" sz="2800" dirty="0" smtClean="0">
                <a:latin typeface="+mj-ea"/>
                <a:ea typeface="+mj-ea"/>
              </a:rPr>
              <a:t>新聞報導</a:t>
            </a:r>
            <a:r>
              <a:rPr lang="zh-TW" altLang="en-US" sz="2800" dirty="0" smtClean="0">
                <a:latin typeface="+mj-ea"/>
                <a:ea typeface="+mj-ea"/>
              </a:rPr>
              <a:t>。</a:t>
            </a:r>
            <a:endParaRPr lang="zh-TW" altLang="zh-TW" sz="2800" dirty="0">
              <a:latin typeface="+mj-ea"/>
              <a:ea typeface="+mj-ea"/>
            </a:endParaRPr>
          </a:p>
          <a:p>
            <a:pPr marL="0" lvl="0" indent="0">
              <a:buNone/>
            </a:pPr>
            <a:endParaRPr lang="en-US" altLang="zh-TW" sz="2400" dirty="0" smtClean="0">
              <a:latin typeface="+mj-ea"/>
              <a:ea typeface="+mj-ea"/>
            </a:endParaRPr>
          </a:p>
          <a:p>
            <a:pPr marL="0" lvl="0" indent="0">
              <a:buNone/>
            </a:pPr>
            <a:endParaRPr lang="en-US" altLang="zh-TW" dirty="0" smtClean="0">
              <a:latin typeface="+mj-ea"/>
              <a:ea typeface="+mj-ea"/>
            </a:endParaRPr>
          </a:p>
          <a:p>
            <a:pPr lvl="0">
              <a:buNone/>
            </a:pPr>
            <a:endParaRPr lang="en-US" altLang="zh-TW" dirty="0" smtClean="0">
              <a:latin typeface="+mj-ea"/>
              <a:ea typeface="+mj-ea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946" y="2492896"/>
            <a:ext cx="5743575" cy="3200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037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內容版面配置區 5"/>
          <p:cNvSpPr>
            <a:spLocks noGrp="1"/>
          </p:cNvSpPr>
          <p:nvPr>
            <p:ph sz="quarter" idx="1"/>
          </p:nvPr>
        </p:nvSpPr>
        <p:spPr>
          <a:xfrm>
            <a:off x="1763713" y="1916832"/>
            <a:ext cx="6120680" cy="720602"/>
          </a:xfrm>
        </p:spPr>
        <p:txBody>
          <a:bodyPr/>
          <a:lstStyle/>
          <a:p>
            <a:pPr lvl="0">
              <a:buNone/>
            </a:pPr>
            <a:r>
              <a:rPr lang="zh-TW" altLang="en-US" sz="2400" dirty="0" smtClean="0">
                <a:latin typeface="+mj-ea"/>
                <a:ea typeface="+mj-ea"/>
              </a:rPr>
              <a:t>新聞大解析</a:t>
            </a:r>
            <a:endParaRPr lang="en-US" altLang="zh-TW" sz="24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Who—</a:t>
            </a:r>
            <a:r>
              <a:rPr lang="zh-TW" altLang="zh-TW" sz="2800" dirty="0" smtClean="0">
                <a:latin typeface="+mj-ea"/>
                <a:ea typeface="+mj-ea"/>
              </a:rPr>
              <a:t>這則新聞</a:t>
            </a:r>
            <a:r>
              <a:rPr lang="zh-TW" altLang="zh-TW" sz="2800" dirty="0" smtClean="0">
                <a:solidFill>
                  <a:srgbClr val="0070C0"/>
                </a:solidFill>
                <a:latin typeface="+mj-ea"/>
                <a:ea typeface="+mj-ea"/>
              </a:rPr>
              <a:t>主角</a:t>
            </a:r>
            <a:r>
              <a:rPr lang="zh-TW" altLang="zh-TW" sz="2800" dirty="0" smtClean="0">
                <a:latin typeface="+mj-ea"/>
                <a:ea typeface="+mj-ea"/>
              </a:rPr>
              <a:t>是誰？</a:t>
            </a: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What—</a:t>
            </a:r>
            <a:r>
              <a:rPr lang="zh-TW" altLang="en-US" sz="2800" dirty="0" smtClean="0">
                <a:latin typeface="+mj-ea"/>
                <a:ea typeface="+mj-ea"/>
              </a:rPr>
              <a:t>發生</a:t>
            </a:r>
            <a:r>
              <a:rPr lang="zh-TW" altLang="en-US" sz="2800" dirty="0">
                <a:solidFill>
                  <a:srgbClr val="0070C0"/>
                </a:solidFill>
                <a:latin typeface="+mj-ea"/>
                <a:ea typeface="+mj-ea"/>
              </a:rPr>
              <a:t>什麼事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When—</a:t>
            </a:r>
            <a:r>
              <a:rPr lang="zh-TW" altLang="zh-TW" sz="2800" dirty="0" smtClean="0">
                <a:latin typeface="+mj-ea"/>
                <a:ea typeface="+mj-ea"/>
              </a:rPr>
              <a:t>新聞</a:t>
            </a:r>
            <a:r>
              <a:rPr lang="zh-TW" altLang="zh-TW" sz="2800" dirty="0">
                <a:solidFill>
                  <a:srgbClr val="0070C0"/>
                </a:solidFill>
                <a:latin typeface="+mj-ea"/>
                <a:ea typeface="+mj-ea"/>
              </a:rPr>
              <a:t>什麼時候</a:t>
            </a:r>
            <a:r>
              <a:rPr lang="zh-TW" altLang="zh-TW" sz="2800" dirty="0" smtClean="0">
                <a:latin typeface="+mj-ea"/>
                <a:ea typeface="+mj-ea"/>
              </a:rPr>
              <a:t>發生的？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Where—</a:t>
            </a:r>
            <a:r>
              <a:rPr lang="zh-TW" altLang="en-US" sz="2800" dirty="0" smtClean="0">
                <a:latin typeface="+mj-ea"/>
                <a:ea typeface="+mj-ea"/>
              </a:rPr>
              <a:t>新聞</a:t>
            </a:r>
            <a:r>
              <a:rPr lang="zh-TW" altLang="zh-TW" sz="2800" dirty="0" smtClean="0">
                <a:latin typeface="+mj-ea"/>
                <a:ea typeface="+mj-ea"/>
              </a:rPr>
              <a:t>發生</a:t>
            </a:r>
            <a:r>
              <a:rPr lang="zh-TW" altLang="zh-TW" sz="2800" dirty="0">
                <a:latin typeface="+mj-ea"/>
                <a:ea typeface="+mj-ea"/>
              </a:rPr>
              <a:t>在</a:t>
            </a:r>
            <a:r>
              <a:rPr lang="zh-TW" altLang="zh-TW" sz="2800" dirty="0">
                <a:solidFill>
                  <a:srgbClr val="0070C0"/>
                </a:solidFill>
                <a:latin typeface="+mj-ea"/>
                <a:ea typeface="+mj-ea"/>
              </a:rPr>
              <a:t>哪裡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Why—</a:t>
            </a:r>
            <a:r>
              <a:rPr lang="zh-TW" altLang="zh-TW" sz="2800" dirty="0" smtClean="0">
                <a:latin typeface="+mj-ea"/>
                <a:ea typeface="+mj-ea"/>
              </a:rPr>
              <a:t>造成事件的</a:t>
            </a:r>
            <a:r>
              <a:rPr lang="zh-TW" altLang="zh-TW" sz="2800" dirty="0">
                <a:solidFill>
                  <a:srgbClr val="0070C0"/>
                </a:solidFill>
                <a:latin typeface="+mj-ea"/>
                <a:ea typeface="+mj-ea"/>
              </a:rPr>
              <a:t>原因</a:t>
            </a:r>
            <a:r>
              <a:rPr lang="zh-TW" altLang="zh-TW" sz="2800" dirty="0" smtClean="0">
                <a:latin typeface="+mj-ea"/>
                <a:ea typeface="+mj-ea"/>
              </a:rPr>
              <a:t>為何？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How</a:t>
            </a:r>
            <a:r>
              <a:rPr lang="en-US" altLang="zh-TW" sz="2800" dirty="0" smtClean="0">
                <a:latin typeface="+mj-ea"/>
                <a:ea typeface="+mj-ea"/>
              </a:rPr>
              <a:t>—</a:t>
            </a:r>
            <a:r>
              <a:rPr lang="zh-TW" altLang="en-US" sz="2800" dirty="0" smtClean="0">
                <a:latin typeface="+mj-ea"/>
                <a:ea typeface="+mj-ea"/>
              </a:rPr>
              <a:t>事情</a:t>
            </a:r>
            <a:r>
              <a:rPr lang="zh-TW" altLang="en-US" sz="2800" dirty="0" smtClean="0">
                <a:solidFill>
                  <a:srgbClr val="0070C0"/>
                </a:solidFill>
                <a:latin typeface="+mj-ea"/>
                <a:ea typeface="+mj-ea"/>
              </a:rPr>
              <a:t>如何</a:t>
            </a:r>
            <a:r>
              <a:rPr lang="zh-TW" altLang="en-US" sz="2800" dirty="0">
                <a:solidFill>
                  <a:srgbClr val="0070C0"/>
                </a:solidFill>
                <a:latin typeface="+mj-ea"/>
                <a:ea typeface="+mj-ea"/>
              </a:rPr>
              <a:t>解決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endParaRPr lang="zh-TW" altLang="zh-TW" sz="2800" dirty="0">
              <a:latin typeface="+mj-ea"/>
              <a:ea typeface="+mj-ea"/>
            </a:endParaRPr>
          </a:p>
        </p:txBody>
      </p:sp>
      <p:sp>
        <p:nvSpPr>
          <p:cNvPr id="8196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：新聞怎麼說</a:t>
            </a:r>
            <a:r>
              <a:rPr lang="zh-TW" altLang="en-US" dirty="0">
                <a:latin typeface="新細明體"/>
                <a:ea typeface="新細明體"/>
              </a:rPr>
              <a:t>？</a:t>
            </a:r>
            <a:endParaRPr lang="zh-TW" altLang="en-US" dirty="0" smtClean="0"/>
          </a:p>
        </p:txBody>
      </p:sp>
      <p:pic>
        <p:nvPicPr>
          <p:cNvPr id="6" name="Picture 28" descr="檢視詳細資料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 rot="595812">
            <a:off x="6876256" y="4581712"/>
            <a:ext cx="1828800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標題 6"/>
          <p:cNvSpPr>
            <a:spLocks noGrp="1"/>
          </p:cNvSpPr>
          <p:nvPr>
            <p:ph type="title"/>
          </p:nvPr>
        </p:nvSpPr>
        <p:spPr>
          <a:xfrm>
            <a:off x="971550" y="332656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：新聞怎麼說</a:t>
            </a:r>
            <a:r>
              <a:rPr lang="zh-TW" altLang="en-US" dirty="0">
                <a:latin typeface="新細明體"/>
                <a:ea typeface="新細明體"/>
              </a:rPr>
              <a:t>？</a:t>
            </a:r>
            <a:endParaRPr lang="zh-TW" altLang="en-US" dirty="0" smtClean="0"/>
          </a:p>
        </p:txBody>
      </p:sp>
      <p:sp>
        <p:nvSpPr>
          <p:cNvPr id="2" name="內容版面配置區 1"/>
          <p:cNvSpPr>
            <a:spLocks noGrp="1"/>
          </p:cNvSpPr>
          <p:nvPr>
            <p:ph sz="quarter" idx="1"/>
          </p:nvPr>
        </p:nvSpPr>
        <p:spPr>
          <a:xfrm>
            <a:off x="1259632" y="1844824"/>
            <a:ext cx="6969968" cy="3886944"/>
          </a:xfrm>
        </p:spPr>
        <p:txBody>
          <a:bodyPr/>
          <a:lstStyle/>
          <a:p>
            <a:r>
              <a:rPr lang="zh-TW" altLang="en-US" dirty="0">
                <a:latin typeface="+mj-ea"/>
                <a:ea typeface="+mj-ea"/>
              </a:rPr>
              <a:t>為什麼長時間使用</a:t>
            </a:r>
            <a:r>
              <a:rPr lang="en-US" altLang="zh-TW" dirty="0">
                <a:latin typeface="+mj-ea"/>
                <a:ea typeface="+mj-ea"/>
              </a:rPr>
              <a:t>3C</a:t>
            </a:r>
            <a:r>
              <a:rPr lang="zh-TW" altLang="en-US" dirty="0">
                <a:latin typeface="+mj-ea"/>
                <a:ea typeface="+mj-ea"/>
              </a:rPr>
              <a:t>產品，會導致</a:t>
            </a:r>
            <a:r>
              <a:rPr lang="zh-TW" altLang="en-US" dirty="0" smtClean="0">
                <a:latin typeface="+mj-ea"/>
                <a:ea typeface="+mj-ea"/>
              </a:rPr>
              <a:t>白內障</a:t>
            </a:r>
            <a:r>
              <a:rPr lang="zh-TW" altLang="en-US" dirty="0" smtClean="0">
                <a:latin typeface="微軟正黑體"/>
                <a:ea typeface="微軟正黑體"/>
              </a:rPr>
              <a:t>？</a:t>
            </a:r>
            <a:endParaRPr lang="en-US" altLang="zh-TW" dirty="0" smtClean="0">
              <a:latin typeface="+mj-ea"/>
              <a:ea typeface="+mj-ea"/>
            </a:endParaRPr>
          </a:p>
          <a:p>
            <a:r>
              <a:rPr lang="zh-TW" altLang="zh-TW" sz="2800" dirty="0">
                <a:latin typeface="+mj-ea"/>
                <a:ea typeface="+mj-ea"/>
              </a:rPr>
              <a:t>白內障患者會出現怎樣</a:t>
            </a:r>
            <a:r>
              <a:rPr lang="zh-TW" altLang="zh-TW" sz="2800" dirty="0" smtClean="0">
                <a:latin typeface="+mj-ea"/>
                <a:ea typeface="+mj-ea"/>
              </a:rPr>
              <a:t>症狀</a:t>
            </a:r>
            <a:r>
              <a:rPr lang="zh-TW" altLang="en-US" sz="2800" dirty="0" smtClean="0">
                <a:latin typeface="微軟正黑體"/>
                <a:ea typeface="微軟正黑體"/>
              </a:rPr>
              <a:t>？</a:t>
            </a:r>
            <a:endParaRPr lang="en-US" altLang="zh-TW" sz="2800" dirty="0">
              <a:latin typeface="+mj-ea"/>
              <a:ea typeface="+mj-ea"/>
            </a:endParaRPr>
          </a:p>
          <a:p>
            <a:r>
              <a:rPr lang="zh-TW" altLang="zh-TW" sz="2800" dirty="0">
                <a:latin typeface="+mj-ea"/>
                <a:ea typeface="+mj-ea"/>
              </a:rPr>
              <a:t>若患白內障病症，該</a:t>
            </a:r>
            <a:r>
              <a:rPr lang="zh-TW" altLang="en-US" sz="2800" dirty="0">
                <a:latin typeface="+mj-ea"/>
                <a:ea typeface="+mj-ea"/>
              </a:rPr>
              <a:t>怎麼</a:t>
            </a:r>
            <a:r>
              <a:rPr lang="zh-TW" altLang="en-US" sz="2800" dirty="0" smtClean="0">
                <a:latin typeface="+mj-ea"/>
                <a:ea typeface="+mj-ea"/>
              </a:rPr>
              <a:t>治療</a:t>
            </a:r>
            <a:r>
              <a:rPr lang="zh-TW" altLang="en-US" sz="2800" dirty="0">
                <a:latin typeface="微軟正黑體"/>
                <a:ea typeface="微軟正黑體"/>
              </a:rPr>
              <a:t>？</a:t>
            </a:r>
            <a:endParaRPr lang="en-US" altLang="zh-TW" sz="2800" dirty="0">
              <a:latin typeface="+mj-ea"/>
            </a:endParaRPr>
          </a:p>
          <a:p>
            <a:r>
              <a:rPr lang="zh-TW" altLang="zh-TW" sz="2800" dirty="0" smtClean="0">
                <a:latin typeface="+mj-ea"/>
                <a:ea typeface="+mj-ea"/>
              </a:rPr>
              <a:t>使用</a:t>
            </a:r>
            <a:r>
              <a:rPr lang="en-US" altLang="zh-TW" sz="2800" dirty="0">
                <a:latin typeface="+mj-ea"/>
                <a:ea typeface="+mj-ea"/>
              </a:rPr>
              <a:t>3C</a:t>
            </a:r>
            <a:r>
              <a:rPr lang="zh-TW" altLang="zh-TW" sz="2800" dirty="0">
                <a:latin typeface="+mj-ea"/>
                <a:ea typeface="+mj-ea"/>
              </a:rPr>
              <a:t>產品時，如何預防</a:t>
            </a:r>
            <a:r>
              <a:rPr lang="zh-TW" altLang="zh-TW" sz="2800" dirty="0" smtClean="0">
                <a:latin typeface="+mj-ea"/>
                <a:ea typeface="+mj-ea"/>
              </a:rPr>
              <a:t>白內障</a:t>
            </a:r>
            <a:r>
              <a:rPr lang="zh-TW" altLang="en-US" sz="2800" dirty="0">
                <a:latin typeface="微軟正黑體"/>
                <a:ea typeface="微軟正黑體"/>
              </a:rPr>
              <a:t>？</a:t>
            </a:r>
            <a:endParaRPr lang="en-US" altLang="zh-TW" sz="2800" dirty="0">
              <a:latin typeface="+mj-ea"/>
            </a:endParaRPr>
          </a:p>
          <a:p>
            <a:r>
              <a:rPr lang="zh-TW" altLang="zh-TW" sz="2800" dirty="0" smtClean="0">
                <a:latin typeface="+mj-ea"/>
                <a:ea typeface="+mj-ea"/>
              </a:rPr>
              <a:t>外出</a:t>
            </a:r>
            <a:r>
              <a:rPr lang="zh-TW" altLang="zh-TW" sz="2800" dirty="0">
                <a:latin typeface="+mj-ea"/>
                <a:ea typeface="+mj-ea"/>
              </a:rPr>
              <a:t>時，如何預防</a:t>
            </a:r>
            <a:r>
              <a:rPr lang="zh-TW" altLang="zh-TW" sz="2800" dirty="0" smtClean="0">
                <a:latin typeface="+mj-ea"/>
                <a:ea typeface="+mj-ea"/>
              </a:rPr>
              <a:t>白內障</a:t>
            </a:r>
            <a:r>
              <a:rPr lang="zh-TW" altLang="en-US" sz="2800" dirty="0">
                <a:latin typeface="微軟正黑體"/>
                <a:ea typeface="微軟正黑體"/>
              </a:rPr>
              <a:t>？</a:t>
            </a:r>
            <a:endParaRPr lang="en-US" altLang="zh-TW" sz="2800" dirty="0">
              <a:latin typeface="+mj-ea"/>
            </a:endParaRPr>
          </a:p>
          <a:p>
            <a:endParaRPr lang="zh-TW" altLang="zh-TW" sz="2800" dirty="0">
              <a:latin typeface="+mj-ea"/>
              <a:ea typeface="+mj-ea"/>
            </a:endParaRPr>
          </a:p>
          <a:p>
            <a:endParaRPr lang="zh-TW" altLang="zh-TW" sz="2800" dirty="0"/>
          </a:p>
          <a:p>
            <a:endParaRPr lang="zh-TW" altLang="zh-TW" sz="2800" dirty="0"/>
          </a:p>
          <a:p>
            <a:endParaRPr lang="zh-TW" altLang="zh-TW" sz="2800" dirty="0"/>
          </a:p>
          <a:p>
            <a:endParaRPr lang="zh-TW" altLang="en-US" dirty="0"/>
          </a:p>
          <a:p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6084168" y="5957633"/>
            <a:ext cx="2520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 smtClean="0"/>
              <a:t>圖片來源：</a:t>
            </a:r>
            <a:r>
              <a:rPr lang="en-US" altLang="zh-TW" sz="800" dirty="0" smtClean="0"/>
              <a:t> </a:t>
            </a:r>
          </a:p>
          <a:p>
            <a:r>
              <a:rPr lang="en-US" altLang="zh-TW" sz="800" dirty="0"/>
              <a:t>https://www.youtube.com/watch?v=Rk9i4UP6ZQY</a:t>
            </a:r>
            <a:endParaRPr lang="en-US" altLang="zh-TW" sz="800" dirty="0" smtClean="0"/>
          </a:p>
        </p:txBody>
      </p:sp>
      <p:pic>
        <p:nvPicPr>
          <p:cNvPr id="7170" name="Picture 2" descr="戴眼鏡的眼科醫師特寫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16216" y="4175125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眼睛雷射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44688" y="4583851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：新聞怎麼說</a:t>
            </a:r>
            <a:r>
              <a:rPr lang="zh-TW" altLang="en-US" dirty="0">
                <a:latin typeface="新細明體"/>
                <a:ea typeface="新細明體"/>
              </a:rPr>
              <a:t>？</a:t>
            </a:r>
            <a:endParaRPr lang="zh-TW" altLang="en-US" dirty="0" smtClean="0"/>
          </a:p>
        </p:txBody>
      </p:sp>
      <p:sp>
        <p:nvSpPr>
          <p:cNvPr id="15" name="內容版面配置區 5"/>
          <p:cNvSpPr>
            <a:spLocks noGrp="1"/>
          </p:cNvSpPr>
          <p:nvPr>
            <p:ph sz="quarter" idx="1"/>
          </p:nvPr>
        </p:nvSpPr>
        <p:spPr>
          <a:xfrm>
            <a:off x="971600" y="1916832"/>
            <a:ext cx="7535168" cy="936104"/>
          </a:xfrm>
        </p:spPr>
        <p:txBody>
          <a:bodyPr/>
          <a:lstStyle/>
          <a:p>
            <a:pPr lvl="0"/>
            <a:r>
              <a:rPr lang="zh-TW" altLang="en-US" sz="2800" dirty="0" smtClean="0">
                <a:latin typeface="+mj-ea"/>
                <a:ea typeface="+mj-ea"/>
              </a:rPr>
              <a:t>同樣的狀況，也有可能在你我身上發生</a:t>
            </a:r>
            <a:endParaRPr lang="en-US" altLang="zh-TW" sz="2800" dirty="0">
              <a:latin typeface="+mj-ea"/>
              <a:ea typeface="+mj-ea"/>
            </a:endParaRPr>
          </a:p>
          <a:p>
            <a:pPr lvl="0"/>
            <a:endParaRPr lang="zh-TW" altLang="zh-TW" dirty="0">
              <a:latin typeface="+mj-ea"/>
              <a:ea typeface="+mj-ea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6076294" y="5680785"/>
            <a:ext cx="25922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 smtClean="0"/>
              <a:t>圖片來源：</a:t>
            </a:r>
            <a:r>
              <a:rPr lang="en-US" altLang="zh-TW" sz="800" dirty="0" smtClean="0"/>
              <a:t> </a:t>
            </a:r>
          </a:p>
          <a:p>
            <a:r>
              <a:rPr lang="en-US" altLang="zh-TW" sz="800" dirty="0">
                <a:hlinkClick r:id="rId5"/>
              </a:rPr>
              <a:t>http://</a:t>
            </a:r>
            <a:r>
              <a:rPr lang="en-US" altLang="zh-TW" sz="800" dirty="0" smtClean="0">
                <a:hlinkClick r:id="rId5"/>
              </a:rPr>
              <a:t>www.appledaily.com.tw/realtimenews/article/life/20140818/453747/3C%E7%94%A2%E5%93%81%E4%B8%8D%E9%9B%A2%E8%BA%AB%E3%80%80%E9%80%BE4%E6%88%90%E5%B0%8F%E4%BA%8C%E7%94%9F%E8%BF%91%E8%A6%96</a:t>
            </a:r>
            <a:endParaRPr lang="en-US" altLang="zh-TW" sz="800" dirty="0" smtClean="0"/>
          </a:p>
          <a:p>
            <a:endParaRPr lang="en-US" altLang="zh-TW" sz="800" dirty="0" smtClean="0"/>
          </a:p>
          <a:p>
            <a:endParaRPr lang="en-US" altLang="zh-TW" sz="800" dirty="0" smtClean="0"/>
          </a:p>
        </p:txBody>
      </p:sp>
      <p:grpSp>
        <p:nvGrpSpPr>
          <p:cNvPr id="19" name="群組 18"/>
          <p:cNvGrpSpPr/>
          <p:nvPr/>
        </p:nvGrpSpPr>
        <p:grpSpPr>
          <a:xfrm>
            <a:off x="1403648" y="2797729"/>
            <a:ext cx="4095750" cy="3419475"/>
            <a:chOff x="1503913" y="2555199"/>
            <a:chExt cx="4095750" cy="3419475"/>
          </a:xfrm>
        </p:grpSpPr>
        <p:grpSp>
          <p:nvGrpSpPr>
            <p:cNvPr id="9" name="群組 8"/>
            <p:cNvGrpSpPr/>
            <p:nvPr/>
          </p:nvGrpSpPr>
          <p:grpSpPr>
            <a:xfrm>
              <a:off x="1503913" y="2555199"/>
              <a:ext cx="4095750" cy="3419475"/>
              <a:chOff x="1503913" y="2555199"/>
              <a:chExt cx="4095750" cy="3419475"/>
            </a:xfrm>
          </p:grpSpPr>
          <p:pic>
            <p:nvPicPr>
              <p:cNvPr id="3074" name="Picture 2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03913" y="2917149"/>
                <a:ext cx="4095750" cy="3057525"/>
              </a:xfrm>
              <a:prstGeom prst="rect">
                <a:avLst/>
              </a:prstGeom>
              <a:ln>
                <a:noFill/>
              </a:ln>
              <a:effectLst>
                <a:outerShdw blurRad="190500" algn="tl" rotWithShape="0">
                  <a:srgbClr val="000000">
                    <a:alpha val="70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3075" name="Picture 3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14067" y="2555199"/>
                <a:ext cx="3895725" cy="3619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cxnSp>
          <p:nvCxnSpPr>
            <p:cNvPr id="11" name="直線接點 10"/>
            <p:cNvCxnSpPr/>
            <p:nvPr/>
          </p:nvCxnSpPr>
          <p:spPr>
            <a:xfrm>
              <a:off x="1907704" y="3861048"/>
              <a:ext cx="3602088" cy="0"/>
            </a:xfrm>
            <a:prstGeom prst="line">
              <a:avLst/>
            </a:prstGeom>
            <a:ln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>
              <a:off x="1575921" y="4149080"/>
              <a:ext cx="1195879" cy="0"/>
            </a:xfrm>
            <a:prstGeom prst="line">
              <a:avLst/>
            </a:prstGeom>
            <a:ln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1994427" y="5661248"/>
              <a:ext cx="3515365" cy="0"/>
            </a:xfrm>
            <a:prstGeom prst="line">
              <a:avLst/>
            </a:prstGeom>
            <a:ln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>
              <a:off x="1575921" y="5949280"/>
              <a:ext cx="2348007" cy="0"/>
            </a:xfrm>
            <a:prstGeom prst="line">
              <a:avLst/>
            </a:prstGeom>
            <a:ln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077" name="Picture 5" descr="檢視詳細資料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692378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：新聞怎麼說</a:t>
            </a:r>
            <a:r>
              <a:rPr lang="zh-TW" altLang="en-US" dirty="0">
                <a:latin typeface="新細明體"/>
                <a:ea typeface="新細明體"/>
              </a:rPr>
              <a:t>？</a:t>
            </a:r>
            <a:endParaRPr lang="zh-TW" altLang="en-US" dirty="0" smtClean="0"/>
          </a:p>
        </p:txBody>
      </p:sp>
      <p:sp>
        <p:nvSpPr>
          <p:cNvPr id="15" name="內容版面配置區 5"/>
          <p:cNvSpPr>
            <a:spLocks noGrp="1"/>
          </p:cNvSpPr>
          <p:nvPr>
            <p:ph sz="quarter" idx="1"/>
          </p:nvPr>
        </p:nvSpPr>
        <p:spPr>
          <a:xfrm>
            <a:off x="955775" y="1484784"/>
            <a:ext cx="7200800" cy="1512888"/>
          </a:xfrm>
        </p:spPr>
        <p:txBody>
          <a:bodyPr/>
          <a:lstStyle/>
          <a:p>
            <a:pPr lvl="0"/>
            <a:endParaRPr lang="en-US" altLang="zh-TW" sz="2400" dirty="0">
              <a:latin typeface="+mj-ea"/>
              <a:ea typeface="+mj-ea"/>
            </a:endParaRPr>
          </a:p>
          <a:p>
            <a:pPr lvl="0"/>
            <a:r>
              <a:rPr lang="zh-TW" altLang="en-US" dirty="0">
                <a:latin typeface="+mj-ea"/>
                <a:ea typeface="+mj-ea"/>
              </a:rPr>
              <a:t>除了眼睛的問題，長時間使用</a:t>
            </a:r>
            <a:r>
              <a:rPr lang="en-US" altLang="zh-TW" dirty="0">
                <a:latin typeface="+mj-ea"/>
                <a:ea typeface="+mj-ea"/>
              </a:rPr>
              <a:t>3C</a:t>
            </a:r>
            <a:r>
              <a:rPr lang="zh-TW" altLang="en-US" dirty="0">
                <a:latin typeface="+mj-ea"/>
                <a:ea typeface="+mj-ea"/>
              </a:rPr>
              <a:t>產品，還有可能帶來哪些健康</a:t>
            </a:r>
            <a:r>
              <a:rPr lang="zh-TW" altLang="en-US" dirty="0" smtClean="0">
                <a:latin typeface="+mj-ea"/>
                <a:ea typeface="+mj-ea"/>
              </a:rPr>
              <a:t>問題</a:t>
            </a:r>
            <a:r>
              <a:rPr lang="zh-TW" altLang="en-US" dirty="0" smtClean="0">
                <a:latin typeface="微軟正黑體"/>
                <a:ea typeface="微軟正黑體"/>
              </a:rPr>
              <a:t>？</a:t>
            </a:r>
            <a:endParaRPr lang="en-US" altLang="zh-TW" dirty="0" smtClean="0">
              <a:latin typeface="微軟正黑體"/>
              <a:ea typeface="微軟正黑體"/>
            </a:endParaRPr>
          </a:p>
          <a:p>
            <a:pPr lvl="0"/>
            <a:endParaRPr lang="en-US" altLang="zh-TW" sz="900" dirty="0">
              <a:latin typeface="微軟正黑體"/>
              <a:ea typeface="微軟正黑體"/>
            </a:endParaRPr>
          </a:p>
          <a:p>
            <a:pPr lvl="0"/>
            <a:endParaRPr lang="en-US" altLang="zh-TW" sz="900" dirty="0" smtClean="0">
              <a:latin typeface="微軟正黑體"/>
              <a:ea typeface="微軟正黑體"/>
            </a:endParaRPr>
          </a:p>
          <a:p>
            <a:pPr lvl="0"/>
            <a:endParaRPr lang="en-US" altLang="zh-TW" sz="900" dirty="0">
              <a:latin typeface="微軟正黑體"/>
              <a:ea typeface="微軟正黑體"/>
            </a:endParaRPr>
          </a:p>
          <a:p>
            <a:pPr lvl="0"/>
            <a:endParaRPr lang="en-US" altLang="zh-TW" sz="900" dirty="0" smtClean="0">
              <a:latin typeface="微軟正黑體"/>
              <a:ea typeface="微軟正黑體"/>
            </a:endParaRPr>
          </a:p>
          <a:p>
            <a:pPr lvl="0"/>
            <a:endParaRPr lang="en-US" altLang="zh-TW" sz="900" dirty="0">
              <a:latin typeface="微軟正黑體"/>
              <a:ea typeface="微軟正黑體"/>
            </a:endParaRPr>
          </a:p>
          <a:p>
            <a:pPr lvl="0"/>
            <a:endParaRPr lang="en-US" altLang="zh-TW" sz="900" dirty="0" smtClean="0">
              <a:latin typeface="微軟正黑體"/>
              <a:ea typeface="微軟正黑體"/>
            </a:endParaRPr>
          </a:p>
          <a:p>
            <a:pPr lvl="0"/>
            <a:endParaRPr lang="en-US" altLang="zh-TW" sz="900" dirty="0">
              <a:latin typeface="微軟正黑體"/>
              <a:ea typeface="微軟正黑體"/>
            </a:endParaRPr>
          </a:p>
          <a:p>
            <a:pPr lvl="0"/>
            <a:endParaRPr lang="en-US" altLang="zh-TW" sz="900" dirty="0" smtClean="0">
              <a:latin typeface="微軟正黑體"/>
              <a:ea typeface="微軟正黑體"/>
            </a:endParaRPr>
          </a:p>
          <a:p>
            <a:pPr lvl="0"/>
            <a:endParaRPr lang="en-US" altLang="zh-TW" sz="900" dirty="0">
              <a:latin typeface="微軟正黑體"/>
              <a:ea typeface="微軟正黑體"/>
            </a:endParaRPr>
          </a:p>
          <a:p>
            <a:pPr lvl="0"/>
            <a:endParaRPr lang="en-US" altLang="zh-TW" sz="900" dirty="0" smtClean="0">
              <a:latin typeface="微軟正黑體"/>
              <a:ea typeface="微軟正黑體"/>
            </a:endParaRPr>
          </a:p>
          <a:p>
            <a:pPr lvl="0"/>
            <a:endParaRPr lang="en-US" altLang="zh-TW" sz="900" dirty="0">
              <a:latin typeface="微軟正黑體"/>
              <a:ea typeface="微軟正黑體"/>
            </a:endParaRPr>
          </a:p>
          <a:p>
            <a:pPr lvl="0"/>
            <a:endParaRPr lang="en-US" altLang="zh-TW" sz="900" dirty="0" smtClean="0">
              <a:latin typeface="微軟正黑體"/>
              <a:ea typeface="微軟正黑體"/>
            </a:endParaRPr>
          </a:p>
          <a:p>
            <a:pPr lvl="0"/>
            <a:endParaRPr lang="en-US" altLang="zh-TW" sz="900" dirty="0">
              <a:latin typeface="微軟正黑體"/>
              <a:ea typeface="微軟正黑體"/>
            </a:endParaRPr>
          </a:p>
          <a:p>
            <a:pPr lvl="0"/>
            <a:r>
              <a:rPr lang="zh-TW" altLang="en-US" sz="2800" dirty="0" smtClean="0">
                <a:latin typeface="微軟正黑體"/>
                <a:ea typeface="微軟正黑體"/>
              </a:rPr>
              <a:t>這些問題，該怎麼預防呢？</a:t>
            </a:r>
            <a:endParaRPr lang="en-US" altLang="zh-TW" sz="2800" dirty="0" smtClean="0">
              <a:latin typeface="+mj-ea"/>
              <a:ea typeface="+mj-ea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255673" y="5805264"/>
            <a:ext cx="25922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 smtClean="0"/>
              <a:t>圖片來源：</a:t>
            </a:r>
            <a:r>
              <a:rPr lang="en-US" altLang="zh-TW" sz="800" dirty="0" smtClean="0"/>
              <a:t> </a:t>
            </a:r>
          </a:p>
          <a:p>
            <a:r>
              <a:rPr lang="en-US" altLang="zh-TW" sz="800" u="sng" dirty="0">
                <a:hlinkClick r:id="rId5"/>
              </a:rPr>
              <a:t>http://</a:t>
            </a:r>
            <a:r>
              <a:rPr lang="en-US" altLang="zh-TW" sz="800" u="sng" dirty="0" smtClean="0">
                <a:hlinkClick r:id="rId5"/>
              </a:rPr>
              <a:t>worldjournal.com/bookmark/25633284</a:t>
            </a:r>
            <a:endParaRPr lang="en-US" altLang="zh-TW" sz="800" u="sng" dirty="0" smtClean="0"/>
          </a:p>
          <a:p>
            <a:r>
              <a:rPr lang="en-US" altLang="zh-TW" sz="800" u="sng" dirty="0">
                <a:hlinkClick r:id="rId6"/>
              </a:rPr>
              <a:t>http://</a:t>
            </a:r>
            <a:r>
              <a:rPr lang="en-US" altLang="zh-TW" sz="800" u="sng" dirty="0" smtClean="0">
                <a:hlinkClick r:id="rId6"/>
              </a:rPr>
              <a:t>mag.udn.com/mag/life/storypage.jsp?f_ART_ID=536612</a:t>
            </a:r>
            <a:endParaRPr lang="en-US" altLang="zh-TW" sz="800" u="sng" dirty="0" smtClean="0"/>
          </a:p>
          <a:p>
            <a:endParaRPr lang="en-US" altLang="zh-TW" sz="800" u="sng" dirty="0" smtClean="0"/>
          </a:p>
          <a:p>
            <a:endParaRPr lang="en-US" altLang="zh-TW" sz="800" dirty="0" smtClean="0"/>
          </a:p>
          <a:p>
            <a:endParaRPr lang="en-US" altLang="zh-TW" sz="800" dirty="0" smtClean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17935" y="3003765"/>
            <a:ext cx="4308897" cy="23362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1288388">
            <a:off x="4866997" y="2952225"/>
            <a:ext cx="3378696" cy="435135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  <a:reflection blurRad="6350" stA="50000" endA="300" endPos="9000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活動三</a:t>
            </a:r>
            <a:r>
              <a:rPr lang="zh-TW" altLang="en-US" dirty="0" smtClean="0"/>
              <a:t>：護眼動動手 動動腦</a:t>
            </a:r>
            <a:endParaRPr lang="zh-TW" altLang="en-US" dirty="0" smtClean="0"/>
          </a:p>
        </p:txBody>
      </p:sp>
      <p:sp>
        <p:nvSpPr>
          <p:cNvPr id="2" name="內容版面配置區 1"/>
          <p:cNvSpPr>
            <a:spLocks noGrp="1"/>
          </p:cNvSpPr>
          <p:nvPr>
            <p:ph sz="quarter" idx="1"/>
          </p:nvPr>
        </p:nvSpPr>
        <p:spPr>
          <a:xfrm>
            <a:off x="1301924" y="1719957"/>
            <a:ext cx="6726460" cy="4283968"/>
          </a:xfrm>
        </p:spPr>
        <p:txBody>
          <a:bodyPr/>
          <a:lstStyle/>
          <a:p>
            <a:r>
              <a:rPr lang="zh-TW" altLang="en-US" sz="2800" dirty="0" smtClean="0">
                <a:latin typeface="+mj-ea"/>
                <a:ea typeface="+mj-ea"/>
              </a:rPr>
              <a:t>各</a:t>
            </a:r>
            <a:r>
              <a:rPr lang="zh-TW" altLang="zh-TW" sz="2800" dirty="0" smtClean="0">
                <a:latin typeface="+mj-ea"/>
                <a:ea typeface="+mj-ea"/>
              </a:rPr>
              <a:t>組</a:t>
            </a:r>
            <a:r>
              <a:rPr lang="zh-TW" altLang="zh-TW" sz="2800" dirty="0">
                <a:latin typeface="+mj-ea"/>
                <a:ea typeface="+mj-ea"/>
              </a:rPr>
              <a:t>設計一式</a:t>
            </a:r>
            <a:r>
              <a:rPr lang="en-US" altLang="zh-TW" sz="2800" dirty="0">
                <a:latin typeface="+mj-ea"/>
                <a:ea typeface="+mj-ea"/>
              </a:rPr>
              <a:t>3C</a:t>
            </a:r>
            <a:r>
              <a:rPr lang="zh-TW" altLang="zh-TW" sz="2800" dirty="0">
                <a:latin typeface="+mj-ea"/>
                <a:ea typeface="+mj-ea"/>
              </a:rPr>
              <a:t>產品使用時間規畫表，並由全班票選出大家公認</a:t>
            </a:r>
            <a:r>
              <a:rPr lang="zh-TW" altLang="zh-TW" sz="2800" dirty="0" smtClean="0">
                <a:latin typeface="+mj-ea"/>
                <a:ea typeface="+mj-ea"/>
              </a:rPr>
              <a:t>最</a:t>
            </a:r>
            <a:r>
              <a:rPr lang="zh-TW" altLang="en-US" sz="2800" dirty="0" smtClean="0">
                <a:latin typeface="+mj-ea"/>
                <a:ea typeface="+mj-ea"/>
              </a:rPr>
              <a:t>好的</a:t>
            </a:r>
            <a:r>
              <a:rPr lang="zh-TW" altLang="en-US" sz="2800" dirty="0" smtClean="0">
                <a:latin typeface="+mj-ea"/>
                <a:ea typeface="+mj-ea"/>
              </a:rPr>
              <a:t>。</a:t>
            </a:r>
            <a:endParaRPr lang="en-US" altLang="zh-TW" sz="2800" dirty="0" smtClean="0">
              <a:latin typeface="+mj-ea"/>
              <a:ea typeface="+mj-ea"/>
            </a:endParaRPr>
          </a:p>
          <a:p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en-US" sz="2800" dirty="0">
                <a:latin typeface="+mj-ea"/>
                <a:ea typeface="+mj-ea"/>
              </a:rPr>
              <a:t>實際操作一個月</a:t>
            </a:r>
            <a:r>
              <a:rPr lang="zh-TW" altLang="en-US" sz="2800" dirty="0" smtClean="0">
                <a:latin typeface="+mj-ea"/>
                <a:ea typeface="+mj-ea"/>
              </a:rPr>
              <a:t>之後，與大家分享你的心得。</a:t>
            </a:r>
            <a:endParaRPr lang="en-US" altLang="zh-TW" sz="2800" dirty="0" smtClean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zh-TW" sz="800" dirty="0" smtClean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dirty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dirty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sz="2400" dirty="0" smtClean="0">
              <a:latin typeface="+mj-ea"/>
              <a:ea typeface="+mj-ea"/>
            </a:endParaRPr>
          </a:p>
          <a:p>
            <a:r>
              <a:rPr lang="zh-TW" altLang="zh-TW" sz="2400" dirty="0" smtClean="0">
                <a:latin typeface="+mj-ea"/>
                <a:ea typeface="+mj-ea"/>
              </a:rPr>
              <a:t>這個</a:t>
            </a:r>
            <a:r>
              <a:rPr lang="zh-TW" altLang="zh-TW" sz="2400" dirty="0">
                <a:latin typeface="+mj-ea"/>
                <a:ea typeface="+mj-ea"/>
              </a:rPr>
              <a:t>廣告要販售</a:t>
            </a:r>
            <a:r>
              <a:rPr lang="en-US" altLang="zh-TW" sz="2400" dirty="0">
                <a:latin typeface="+mj-ea"/>
                <a:ea typeface="+mj-ea"/>
              </a:rPr>
              <a:t>/</a:t>
            </a:r>
            <a:r>
              <a:rPr lang="zh-TW" altLang="zh-TW" sz="2400" dirty="0">
                <a:latin typeface="+mj-ea"/>
                <a:ea typeface="+mj-ea"/>
              </a:rPr>
              <a:t>行銷的</a:t>
            </a:r>
            <a:r>
              <a:rPr lang="zh-TW" altLang="zh-TW" sz="2400" dirty="0" smtClean="0">
                <a:latin typeface="+mj-ea"/>
                <a:ea typeface="+mj-ea"/>
              </a:rPr>
              <a:t>物品</a:t>
            </a:r>
            <a:r>
              <a:rPr lang="zh-TW" altLang="en-US" sz="2400" dirty="0" smtClean="0">
                <a:latin typeface="+mj-ea"/>
                <a:ea typeface="+mj-ea"/>
              </a:rPr>
              <a:t>或概念</a:t>
            </a:r>
            <a:r>
              <a:rPr lang="zh-TW" altLang="zh-TW" sz="2400" dirty="0" smtClean="0">
                <a:latin typeface="+mj-ea"/>
                <a:ea typeface="+mj-ea"/>
              </a:rPr>
              <a:t>是什麼</a:t>
            </a:r>
            <a:r>
              <a:rPr lang="zh-TW" altLang="zh-TW" sz="2400" dirty="0">
                <a:latin typeface="+mj-ea"/>
              </a:rPr>
              <a:t>？</a:t>
            </a:r>
            <a:endParaRPr lang="en-US" altLang="zh-TW" sz="2400" dirty="0" smtClean="0">
              <a:latin typeface="+mj-ea"/>
              <a:ea typeface="+mj-ea"/>
            </a:endParaRPr>
          </a:p>
          <a:p>
            <a:pPr lvl="0"/>
            <a:r>
              <a:rPr lang="zh-TW" altLang="en-US" sz="2400" dirty="0" smtClean="0">
                <a:latin typeface="+mj-ea"/>
                <a:ea typeface="+mj-ea"/>
              </a:rPr>
              <a:t>廣告</a:t>
            </a:r>
            <a:r>
              <a:rPr lang="zh-TW" altLang="zh-TW" sz="2400" dirty="0" smtClean="0">
                <a:latin typeface="+mj-ea"/>
                <a:ea typeface="+mj-ea"/>
              </a:rPr>
              <a:t>要</a:t>
            </a:r>
            <a:r>
              <a:rPr lang="zh-TW" altLang="zh-TW" sz="2400" dirty="0">
                <a:latin typeface="+mj-ea"/>
                <a:ea typeface="+mj-ea"/>
              </a:rPr>
              <a:t>傳達的企業形象是什麼？</a:t>
            </a:r>
          </a:p>
          <a:p>
            <a:endParaRPr lang="en-US" altLang="zh-TW" sz="2800" dirty="0" smtClean="0"/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dirty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dirty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dirty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zh-TW" altLang="en-US" dirty="0">
              <a:latin typeface="+mj-ea"/>
              <a:ea typeface="+mj-ea"/>
            </a:endParaRPr>
          </a:p>
        </p:txBody>
      </p:sp>
      <p:pic>
        <p:nvPicPr>
          <p:cNvPr id="6148" name="Picture 4" descr="檢視詳細資料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67944" y="4347986"/>
            <a:ext cx="2116832" cy="2116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檢視詳細資料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23728" y="4602162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3824</TotalTime>
  <Words>745</Words>
  <Application>Microsoft Office PowerPoint</Application>
  <PresentationFormat>如螢幕大小 (4:3)</PresentationFormat>
  <Paragraphs>133</Paragraphs>
  <Slides>11</Slides>
  <Notes>10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公正</vt:lpstr>
      <vt:lpstr>教案名稱： 「手機滑滑滑 眼睛健康滑一跤」 本教案製作者：毛俞婷 </vt:lpstr>
      <vt:lpstr>活動一：你還在看我嗎？看多久</vt:lpstr>
      <vt:lpstr>活動一：你還在看我嗎？看多久</vt:lpstr>
      <vt:lpstr>活動二：新聞怎麼說？</vt:lpstr>
      <vt:lpstr>活動二：新聞怎麼說？</vt:lpstr>
      <vt:lpstr>活動二：新聞怎麼說？</vt:lpstr>
      <vt:lpstr>活動二：新聞怎麼說？</vt:lpstr>
      <vt:lpstr>活動二：新聞怎麼說？</vt:lpstr>
      <vt:lpstr>活動三：護眼動動手 動動腦</vt:lpstr>
      <vt:lpstr>活動三：護眼動動手 動動腦</vt:lpstr>
      <vt:lpstr>本教案結束，謝謝 </vt:lpstr>
    </vt:vector>
  </TitlesOfParts>
  <Company>TAIWAN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教案名稱</dc:title>
  <dc:creator>PHD</dc:creator>
  <cp:lastModifiedBy>GraceMao</cp:lastModifiedBy>
  <cp:revision>118</cp:revision>
  <dcterms:created xsi:type="dcterms:W3CDTF">2011-03-28T02:01:01Z</dcterms:created>
  <dcterms:modified xsi:type="dcterms:W3CDTF">2014-10-07T17:00:16Z</dcterms:modified>
</cp:coreProperties>
</file>