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7" r:id="rId4"/>
    <p:sldId id="289" r:id="rId5"/>
    <p:sldId id="274" r:id="rId6"/>
    <p:sldId id="275" r:id="rId7"/>
    <p:sldId id="288" r:id="rId8"/>
    <p:sldId id="277" r:id="rId9"/>
    <p:sldId id="281" r:id="rId10"/>
    <p:sldId id="290" r:id="rId11"/>
    <p:sldId id="273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FF"/>
    <a:srgbClr val="003300"/>
    <a:srgbClr val="660066"/>
    <a:srgbClr val="B9DEFD"/>
    <a:srgbClr val="C0C0C0"/>
    <a:srgbClr val="FF9999"/>
    <a:srgbClr val="CCFFCC"/>
    <a:srgbClr val="CC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79492" autoAdjust="0"/>
  </p:normalViewPr>
  <p:slideViewPr>
    <p:cSldViewPr>
      <p:cViewPr>
        <p:scale>
          <a:sx n="80" d="100"/>
          <a:sy n="80" d="100"/>
        </p:scale>
        <p:origin x="-106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40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journal.com/bookmark/25633284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mdnkids.com/info/news/content.asp?Serial_NO=90214" TargetMode="External"/><Relationship Id="rId4" Type="http://schemas.openxmlformats.org/officeDocument/2006/relationships/hyperlink" Target="http://mag.udn.com/mag/life/storypage.jsp?f_ART_ID=536612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37F28-9629-4CE9-ACAA-84FD739B34FA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除了定時休息之外，護眼操也是可以保健眼睛的方法之一，請全班一起操作「護眼操」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(http://www.spps.tp.edu.tw/eyehtml/%E6%84%9BEYE%E5%85%83%E6%B0%A3%E8%AD%B7%E7%9C%BC%E6%93%8D.htm)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，課間操作之餘，教師請提供該連結予學童，以利學生後續應用。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請問學生是否有接觸過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產品，以使用哪個產品為主？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各組彙整出一周當中，使用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產品時間最長的同學，並將時數寫在黑板上；並請這些同學說說看，大多使用些產品來做什麼？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教師讓學生觀看「全球使用智慧手機上網時數排名」一表，看看同學們使用的時間與台灣地區的平均時間相比，有何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差異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請問這些長時間使用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產品的學生，在使用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產品之際，是否穿插休息時間，頻率為何？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請學生閱讀「滑手機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小時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歲男白內障」報導。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(http://www.appledaily.com.tw/appledaily/article/headline/20141001/36117787/%E6%BB%91%E6%89%8B%E6%A9%9F12%E5%B0%8F%E6%99%8219%E6%AD%B2%E7%94%B7%E7%99%BD%E5%85%A7%E9%9A%9C)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新聞閱畢，請學生運用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解析新聞。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歲男大生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每天用智慧手機及電腦上網、玩遊戲長達十二小時，導致半年內近視度數從一千一百度狂飆到二千五百度，並有嚴重白內障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３Ｃ產品普及後，白內障患者年齡急降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事情如何解決？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男大生經換人工水晶體才保住視力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請學生想想看並回答新聞中的相關問題。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①為什麼長時間使用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產品，會導致白內障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②白內障患者會出現怎樣症狀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③若患白內障病症，該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怎麼治療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產品時，如何預防白內障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⑤外出時，如何預防白內障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教師提醒學生，不要以為報導上的問題只會出現在成人身上，其實國小學童一樣有潛在危機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產品不離身　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成小二生近視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http://www.appledaily.com.tw/realtimenews/article/life/20140818/453747/3C%E7%94%A2%E5%93%81%E4%B8%8D%E9%9B%A2%E8%BA%AB%E3%80%80%E9%80%BE4%E6%88%90%E5%B0%8F%E4%BA%8C%E7%94%9F%E8%BF%91%E8%A6%96)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請學生想想，除了眼睛的問題，長時間使用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產品，還有可能帶來哪些健康問題。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①肩頸痠痛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參考資料：手機滑太久 肩頸痠痛上身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http://worldjournal.com/bookmark/25633284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②壓力症候群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參考資料：「隨時開機」患者 壓力上身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http://mag.udn.com/mag/life/storypage.jsp?f_ART_ID=536612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③頭痛、失眠、肌肉痠痛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參考資料：教部調查　一成小學生疑似網路成癮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https://www.mdnkids.com/info/news/content.asp?Serial_NO=90214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教師說明，因過度使用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產品對於健康影響甚鉅，因此，在使用這些產品前，建議規劃好時間規畫表，定時休息，才能享受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產品的方便，又不至於危害健康。</a:t>
            </a: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請學生分組，每組設計一式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產品使用時間規畫表，並由全班票選出大家公認最佳者，請班上同學實際實施一個月後，再與全班同學交換心得。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2014/10/7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ps.tp.edu.tw/eyehtml/%E6%84%9BEYE%E5%85%83%E6%B0%A3%E8%AD%B7%E7%9C%BC%E6%93%8D.htm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appledaily.com.tw/appledaily/article/headline/20141001/36117787/%E6%BB%91%E6%89%8B%E6%A9%9F12%E5%B0%8F%E6%99%8219%E6%AD%B2%E7%94%B7%E7%99%BD%E5%85%A7%E9%9A%9C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appledaily.com.tw/appledaily/article/headline/20141001/36117787/%E6%BB%91%E6%89%8B%E6%A9%9F12%E5%B0%8F%E6%99%8219%E6%AD%B2%E7%94%B7%E7%99%BD%E5%85%A7%E9%9A%9C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appledaily.com.tw/realtimenews/article/life/20140818/453747/3C%E7%94%A2%E5%93%81%E4%B8%8D%E9%9B%A2%E8%BA%AB%E3%80%80%E9%80%BE4%E6%88%90%E5%B0%8F%E4%BA%8C%E7%94%9F%E8%BF%91%E8%A6%96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g.udn.com/mag/life/storypage.jsp?f_ART_ID=536612" TargetMode="External"/><Relationship Id="rId5" Type="http://schemas.openxmlformats.org/officeDocument/2006/relationships/hyperlink" Target="http://worldjournal.com/bookmark/2563328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400" b="1" dirty="0" smtClean="0"/>
              <a:t>「</a:t>
            </a:r>
            <a:r>
              <a:rPr lang="zh-TW" altLang="zh-TW" b="1" dirty="0"/>
              <a:t>手機滑滑滑 眼睛健康滑一跤</a:t>
            </a:r>
            <a:r>
              <a:rPr lang="zh-TW" altLang="zh-TW" b="1" dirty="0" smtClean="0"/>
              <a:t>」</a:t>
            </a:r>
            <a:r>
              <a:rPr lang="en-US" altLang="zh-TW" sz="4400" b="1" dirty="0" smtClean="0"/>
              <a:t/>
            </a:r>
            <a:br>
              <a:rPr lang="en-US" altLang="zh-TW" sz="4400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：護眼動動手 動動腦</a:t>
            </a:r>
            <a:endParaRPr lang="zh-TW" altLang="en-US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507137" cy="38016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307813" y="601403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u="sng" dirty="0">
                <a:hlinkClick r:id="rId6"/>
              </a:rPr>
              <a:t>http://www.spps.tp.edu.tw/eyehtml/%</a:t>
            </a:r>
            <a:r>
              <a:rPr lang="en-US" altLang="zh-TW" sz="800" u="sng" dirty="0" smtClean="0">
                <a:hlinkClick r:id="rId6"/>
              </a:rPr>
              <a:t>E6%84%9BEYE%E5%85%83%E6%B0%A3%E8%AD%B7%E7%9C%BC%E6%93%8D.htm</a:t>
            </a:r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</p:txBody>
      </p:sp>
    </p:spTree>
    <p:extLst>
      <p:ext uri="{BB962C8B-B14F-4D97-AF65-F5344CB8AC3E}">
        <p14:creationId xmlns:p14="http://schemas.microsoft.com/office/powerpoint/2010/main" val="38910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 smtClean="0"/>
              <a:t>：</a:t>
            </a:r>
            <a:r>
              <a:rPr lang="zh-TW" altLang="en-US" dirty="0"/>
              <a:t>你還在看我</a:t>
            </a:r>
            <a:r>
              <a:rPr lang="zh-TW" altLang="en-US" dirty="0" smtClean="0"/>
              <a:t>嗎</a:t>
            </a:r>
            <a:r>
              <a:rPr lang="zh-TW" altLang="en-US" dirty="0" smtClean="0">
                <a:latin typeface="微軟正黑體"/>
                <a:ea typeface="微軟正黑體"/>
              </a:rPr>
              <a:t>？看多久</a:t>
            </a:r>
            <a:endParaRPr lang="zh-TW" altLang="en-US" dirty="0" smtClean="0"/>
          </a:p>
        </p:txBody>
      </p:sp>
      <p:sp>
        <p:nvSpPr>
          <p:cNvPr id="8" name="內容版面配置區 5"/>
          <p:cNvSpPr>
            <a:spLocks noGrp="1"/>
          </p:cNvSpPr>
          <p:nvPr>
            <p:ph sz="quarter" idx="1"/>
          </p:nvPr>
        </p:nvSpPr>
        <p:spPr>
          <a:xfrm>
            <a:off x="1259632" y="1844824"/>
            <a:ext cx="7560840" cy="2088232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你有試用過</a:t>
            </a:r>
            <a:r>
              <a:rPr lang="en-US" altLang="zh-TW" sz="2800" dirty="0" smtClean="0">
                <a:latin typeface="+mj-ea"/>
                <a:ea typeface="+mj-ea"/>
              </a:rPr>
              <a:t>3C</a:t>
            </a:r>
            <a:r>
              <a:rPr lang="zh-TW" altLang="en-US" sz="2800" dirty="0" smtClean="0">
                <a:latin typeface="+mj-ea"/>
                <a:ea typeface="+mj-ea"/>
              </a:rPr>
              <a:t>產品嗎，大多使用那些呢</a:t>
            </a:r>
            <a:r>
              <a:rPr lang="zh-TW" altLang="en-US" sz="2800" dirty="0" smtClean="0">
                <a:latin typeface="微軟正黑體"/>
                <a:ea typeface="微軟正黑體"/>
              </a:rPr>
              <a:t>？</a:t>
            </a:r>
            <a:endParaRPr lang="en-US" altLang="zh-TW" sz="2800" dirty="0" smtClean="0">
              <a:latin typeface="微軟正黑體"/>
              <a:ea typeface="微軟正黑體"/>
            </a:endParaRPr>
          </a:p>
          <a:p>
            <a:endParaRPr lang="en-US" altLang="zh-TW" sz="2800" dirty="0" smtClean="0">
              <a:latin typeface="微軟正黑體"/>
              <a:ea typeface="微軟正黑體"/>
            </a:endParaRPr>
          </a:p>
          <a:p>
            <a:r>
              <a:rPr lang="zh-TW" altLang="en-US" sz="2800" dirty="0">
                <a:latin typeface="微軟正黑體"/>
                <a:ea typeface="微軟正黑體"/>
              </a:rPr>
              <a:t>誰</a:t>
            </a:r>
            <a:r>
              <a:rPr lang="zh-TW" altLang="en-US" sz="2800" dirty="0" smtClean="0">
                <a:latin typeface="微軟正黑體"/>
                <a:ea typeface="微軟正黑體"/>
              </a:rPr>
              <a:t>是冠軍？</a:t>
            </a:r>
            <a:endParaRPr lang="en-US" altLang="zh-TW" sz="2800" dirty="0" smtClean="0">
              <a:latin typeface="微軟正黑體"/>
              <a:ea typeface="微軟正黑體"/>
            </a:endParaRPr>
          </a:p>
          <a:p>
            <a:endParaRPr lang="en-US" altLang="zh-TW" sz="2800" dirty="0" smtClean="0">
              <a:latin typeface="微軟正黑體"/>
              <a:ea typeface="微軟正黑體"/>
            </a:endParaRPr>
          </a:p>
          <a:p>
            <a:r>
              <a:rPr lang="zh-TW" altLang="en-US" sz="2800" dirty="0">
                <a:latin typeface="微軟正黑體"/>
                <a:ea typeface="微軟正黑體"/>
              </a:rPr>
              <a:t>請問</a:t>
            </a:r>
            <a:r>
              <a:rPr lang="zh-TW" altLang="en-US" sz="2800" dirty="0" smtClean="0">
                <a:latin typeface="微軟正黑體"/>
                <a:ea typeface="微軟正黑體"/>
              </a:rPr>
              <a:t>你一次平均使用</a:t>
            </a:r>
            <a:r>
              <a:rPr lang="zh-TW" altLang="en-US" sz="2800" dirty="0" smtClean="0">
                <a:latin typeface="微軟正黑體"/>
                <a:ea typeface="微軟正黑體"/>
              </a:rPr>
              <a:t>多久？都在看什麼</a:t>
            </a:r>
            <a:r>
              <a:rPr lang="zh-TW" altLang="en-US" sz="2800" dirty="0">
                <a:latin typeface="微軟正黑體"/>
                <a:ea typeface="微軟正黑體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8194" name="Picture 2" descr="檢視詳細資料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7" y="4918258"/>
            <a:ext cx="1512703" cy="151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聖誕老人正在用電腦上網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918258"/>
            <a:ext cx="1535083" cy="153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活動一</a:t>
            </a:r>
            <a:r>
              <a:rPr lang="zh-TW" altLang="en-US" dirty="0"/>
              <a:t>：你還在看我嗎</a:t>
            </a:r>
            <a:r>
              <a:rPr lang="zh-TW" altLang="en-US" dirty="0">
                <a:latin typeface="微軟正黑體"/>
              </a:rPr>
              <a:t>？看多久</a:t>
            </a:r>
            <a:endParaRPr lang="zh-TW" altLang="en-US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326761" y="5631600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endParaRPr lang="en-US" altLang="zh-TW" sz="800" dirty="0" smtClean="0"/>
          </a:p>
          <a:p>
            <a:r>
              <a:rPr lang="en-US" altLang="zh-TW" sz="800" dirty="0">
                <a:hlinkClick r:id="rId5"/>
              </a:rPr>
              <a:t>http://www.appledaily.com.tw/appledaily/article/headline/20141001/36117787/%</a:t>
            </a:r>
            <a:r>
              <a:rPr lang="en-US" altLang="zh-TW" sz="800" dirty="0" smtClean="0">
                <a:hlinkClick r:id="rId5"/>
              </a:rPr>
              <a:t>E6%BB%91%E6%89%8B%E6%A9%9F12%E5%B0%8F%E6%99%8219%E6%AD%B2%E7%94%B7%E7%99%BD%E5%85%A7%E9%9A%9C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740704"/>
            <a:ext cx="3207053" cy="387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內容版面配置區 5"/>
          <p:cNvSpPr>
            <a:spLocks noGrp="1"/>
          </p:cNvSpPr>
          <p:nvPr>
            <p:ph sz="quarter" idx="1"/>
          </p:nvPr>
        </p:nvSpPr>
        <p:spPr>
          <a:xfrm>
            <a:off x="4572000" y="2348880"/>
            <a:ext cx="4248472" cy="1584176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參考左表比比</a:t>
            </a:r>
            <a:r>
              <a:rPr lang="zh-TW" altLang="en-US" sz="2800" dirty="0" smtClean="0">
                <a:latin typeface="+mj-ea"/>
                <a:ea typeface="+mj-ea"/>
              </a:rPr>
              <a:t>看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微軟正黑體"/>
              <a:ea typeface="微軟正黑體"/>
            </a:endParaRPr>
          </a:p>
          <a:p>
            <a:r>
              <a:rPr lang="zh-TW" altLang="en-US" sz="2800" dirty="0" smtClean="0">
                <a:latin typeface="微軟正黑體"/>
                <a:ea typeface="微軟正黑體"/>
              </a:rPr>
              <a:t>告訴大家你的使用習慣</a:t>
            </a:r>
            <a:endParaRPr lang="en-US" altLang="zh-TW" sz="2800" dirty="0" smtClean="0">
              <a:latin typeface="微軟正黑體"/>
              <a:ea typeface="微軟正黑體"/>
            </a:endParaRPr>
          </a:p>
          <a:p>
            <a:endParaRPr lang="en-US" altLang="zh-TW" sz="2800" dirty="0" smtClean="0">
              <a:latin typeface="微軟正黑體"/>
              <a:ea typeface="微軟正黑體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1028" name="Picture 4" descr="青少年寄送簡訊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3283" y="456832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881856" y="33441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</a:t>
            </a:r>
            <a:r>
              <a:rPr lang="zh-TW" altLang="en-US" dirty="0"/>
              <a:t>怎麼說</a:t>
            </a:r>
            <a:r>
              <a:rPr lang="zh-TW" altLang="en-US" dirty="0" smtClean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6432472" y="581925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http://www.appledaily.com.tw/appledaily/article/headline/20141001/36117787/%</a:t>
            </a:r>
            <a:r>
              <a:rPr lang="en-US" altLang="zh-TW" sz="800" dirty="0" smtClean="0">
                <a:hlinkClick r:id="rId5"/>
              </a:rPr>
              <a:t>E6%BB%91%E6%89%8B%E6%A9%9F12%E5%B0%8F%E6%99%8219%E6%AD%B2%E7%94%B7%E7%99%BD%E5%85%A7%E9%9A%9C</a:t>
            </a:r>
            <a:endParaRPr lang="en-US" altLang="zh-TW" sz="800" dirty="0" smtClean="0"/>
          </a:p>
          <a:p>
            <a:endParaRPr lang="en-US" altLang="zh-TW" sz="800" dirty="0" smtClean="0"/>
          </a:p>
        </p:txBody>
      </p:sp>
      <p:sp>
        <p:nvSpPr>
          <p:cNvPr id="13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560840" cy="1224136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閱讀</a:t>
            </a:r>
            <a:r>
              <a:rPr lang="zh-TW" altLang="zh-TW" sz="2800" dirty="0" smtClean="0">
                <a:latin typeface="+mj-ea"/>
                <a:ea typeface="+mj-ea"/>
              </a:rPr>
              <a:t>「</a:t>
            </a:r>
            <a:r>
              <a:rPr lang="zh-TW" altLang="en-US" sz="2800" dirty="0">
                <a:latin typeface="+mj-ea"/>
                <a:ea typeface="+mj-ea"/>
              </a:rPr>
              <a:t>滑手機</a:t>
            </a:r>
            <a:r>
              <a:rPr lang="en-US" altLang="zh-TW" sz="2800" dirty="0">
                <a:latin typeface="+mj-ea"/>
                <a:ea typeface="+mj-ea"/>
              </a:rPr>
              <a:t>12</a:t>
            </a:r>
            <a:r>
              <a:rPr lang="zh-TW" altLang="en-US" sz="2800" dirty="0">
                <a:latin typeface="+mj-ea"/>
                <a:ea typeface="+mj-ea"/>
              </a:rPr>
              <a:t>小時 </a:t>
            </a:r>
            <a:r>
              <a:rPr lang="en-US" altLang="zh-TW" sz="2800" dirty="0">
                <a:latin typeface="+mj-ea"/>
                <a:ea typeface="+mj-ea"/>
              </a:rPr>
              <a:t>19</a:t>
            </a:r>
            <a:r>
              <a:rPr lang="zh-TW" altLang="en-US" sz="2800" dirty="0">
                <a:latin typeface="+mj-ea"/>
                <a:ea typeface="+mj-ea"/>
              </a:rPr>
              <a:t>歲男白內障</a:t>
            </a:r>
            <a:r>
              <a:rPr lang="zh-TW" altLang="zh-TW" sz="2800" dirty="0" smtClean="0">
                <a:latin typeface="+mj-ea"/>
                <a:ea typeface="+mj-ea"/>
              </a:rPr>
              <a:t>」</a:t>
            </a:r>
            <a:r>
              <a:rPr lang="zh-TW" altLang="zh-TW" sz="2800" dirty="0" smtClean="0">
                <a:latin typeface="+mj-ea"/>
                <a:ea typeface="+mj-ea"/>
              </a:rPr>
              <a:t>新聞報導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400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pPr lvl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" y="2492896"/>
            <a:ext cx="574357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3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1763713" y="1916832"/>
            <a:ext cx="6120680" cy="720602"/>
          </a:xfrm>
        </p:spPr>
        <p:txBody>
          <a:bodyPr/>
          <a:lstStyle/>
          <a:p>
            <a:pPr lvl="0">
              <a:buNone/>
            </a:pPr>
            <a:r>
              <a:rPr lang="zh-TW" altLang="en-US" sz="2400" dirty="0" smtClean="0">
                <a:latin typeface="+mj-ea"/>
                <a:ea typeface="+mj-ea"/>
              </a:rPr>
              <a:t>新聞大解析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 smtClean="0">
                <a:solidFill>
                  <a:srgbClr val="0070C0"/>
                </a:solidFill>
                <a:latin typeface="+mj-ea"/>
                <a:ea typeface="+mj-ea"/>
              </a:rPr>
              <a:t>主角</a:t>
            </a:r>
            <a:r>
              <a:rPr lang="zh-TW" altLang="zh-TW" sz="2800" dirty="0" smtClean="0">
                <a:latin typeface="+mj-ea"/>
                <a:ea typeface="+mj-ea"/>
              </a:rPr>
              <a:t>是誰？</a:t>
            </a: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 smtClean="0">
                <a:latin typeface="+mj-ea"/>
                <a:ea typeface="+mj-ea"/>
              </a:rPr>
              <a:t>發生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什麼事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什麼時候</a:t>
            </a:r>
            <a:r>
              <a:rPr lang="zh-TW" altLang="zh-TW" sz="2800" dirty="0" smtClean="0">
                <a:latin typeface="+mj-ea"/>
                <a:ea typeface="+mj-ea"/>
              </a:rPr>
              <a:t>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en-US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 smtClean="0">
                <a:latin typeface="+mj-ea"/>
                <a:ea typeface="+mj-ea"/>
              </a:rPr>
              <a:t>發生</a:t>
            </a:r>
            <a:r>
              <a:rPr lang="zh-TW" altLang="zh-TW" sz="2800" dirty="0">
                <a:latin typeface="+mj-ea"/>
                <a:ea typeface="+mj-ea"/>
              </a:rPr>
              <a:t>在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哪裡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</a:t>
            </a:r>
            <a:r>
              <a:rPr lang="zh-TW" altLang="zh-TW" sz="2800" dirty="0">
                <a:solidFill>
                  <a:srgbClr val="0070C0"/>
                </a:solidFill>
                <a:latin typeface="+mj-ea"/>
                <a:ea typeface="+mj-ea"/>
              </a:rPr>
              <a:t>原因</a:t>
            </a:r>
            <a:r>
              <a:rPr lang="zh-TW" altLang="zh-TW" sz="2800" dirty="0" smtClean="0">
                <a:latin typeface="+mj-ea"/>
                <a:ea typeface="+mj-ea"/>
              </a:rPr>
              <a:t>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</a:t>
            </a:r>
            <a:r>
              <a:rPr lang="en-US" altLang="zh-TW" sz="2800" dirty="0" smtClean="0">
                <a:latin typeface="+mj-ea"/>
                <a:ea typeface="+mj-ea"/>
              </a:rPr>
              <a:t>—</a:t>
            </a:r>
            <a:r>
              <a:rPr lang="zh-TW" altLang="en-US" sz="2800" dirty="0" smtClean="0">
                <a:latin typeface="+mj-ea"/>
                <a:ea typeface="+mj-ea"/>
              </a:rPr>
              <a:t>事情</a:t>
            </a:r>
            <a:r>
              <a:rPr lang="zh-TW" altLang="en-US" sz="2800" dirty="0" smtClean="0">
                <a:solidFill>
                  <a:srgbClr val="0070C0"/>
                </a:solidFill>
                <a:latin typeface="+mj-ea"/>
                <a:ea typeface="+mj-ea"/>
              </a:rPr>
              <a:t>如何</a:t>
            </a:r>
            <a:r>
              <a:rPr lang="zh-TW" altLang="en-US" sz="2800" dirty="0">
                <a:solidFill>
                  <a:srgbClr val="0070C0"/>
                </a:solidFill>
                <a:latin typeface="+mj-ea"/>
                <a:ea typeface="+mj-ea"/>
              </a:rPr>
              <a:t>解決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pic>
        <p:nvPicPr>
          <p:cNvPr id="6" name="Picture 28" descr="檢視詳細資料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95812">
            <a:off x="6876256" y="4581712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332656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259632" y="1844824"/>
            <a:ext cx="6969968" cy="3886944"/>
          </a:xfrm>
        </p:spPr>
        <p:txBody>
          <a:bodyPr/>
          <a:lstStyle/>
          <a:p>
            <a:r>
              <a:rPr lang="zh-TW" altLang="en-US" dirty="0">
                <a:latin typeface="+mj-ea"/>
                <a:ea typeface="+mj-ea"/>
              </a:rPr>
              <a:t>為什麼長時間使用</a:t>
            </a:r>
            <a:r>
              <a:rPr lang="en-US" altLang="zh-TW" dirty="0">
                <a:latin typeface="+mj-ea"/>
                <a:ea typeface="+mj-ea"/>
              </a:rPr>
              <a:t>3C</a:t>
            </a:r>
            <a:r>
              <a:rPr lang="zh-TW" altLang="en-US" dirty="0">
                <a:latin typeface="+mj-ea"/>
                <a:ea typeface="+mj-ea"/>
              </a:rPr>
              <a:t>產品，會導致</a:t>
            </a:r>
            <a:r>
              <a:rPr lang="zh-TW" altLang="en-US" dirty="0" smtClean="0">
                <a:latin typeface="+mj-ea"/>
                <a:ea typeface="+mj-ea"/>
              </a:rPr>
              <a:t>白內障</a:t>
            </a:r>
            <a:r>
              <a:rPr lang="zh-TW" altLang="en-US" dirty="0" smtClean="0">
                <a:latin typeface="微軟正黑體"/>
                <a:ea typeface="微軟正黑體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白內障患者會出現怎樣</a:t>
            </a:r>
            <a:r>
              <a:rPr lang="zh-TW" altLang="zh-TW" sz="2800" dirty="0" smtClean="0">
                <a:latin typeface="+mj-ea"/>
                <a:ea typeface="+mj-ea"/>
              </a:rPr>
              <a:t>症狀</a:t>
            </a:r>
            <a:r>
              <a:rPr lang="zh-TW" altLang="en-US" sz="2800" dirty="0" smtClean="0">
                <a:latin typeface="微軟正黑體"/>
                <a:ea typeface="微軟正黑體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若患白內障病症，該</a:t>
            </a:r>
            <a:r>
              <a:rPr lang="zh-TW" altLang="en-US" sz="2800" dirty="0">
                <a:latin typeface="+mj-ea"/>
                <a:ea typeface="+mj-ea"/>
              </a:rPr>
              <a:t>怎麼</a:t>
            </a:r>
            <a:r>
              <a:rPr lang="zh-TW" altLang="en-US" sz="2800" dirty="0" smtClean="0">
                <a:latin typeface="+mj-ea"/>
                <a:ea typeface="+mj-ea"/>
              </a:rPr>
              <a:t>治療</a:t>
            </a:r>
            <a:r>
              <a:rPr lang="zh-TW" altLang="en-US" sz="2800" dirty="0">
                <a:latin typeface="微軟正黑體"/>
                <a:ea typeface="微軟正黑體"/>
              </a:rPr>
              <a:t>？</a:t>
            </a:r>
            <a:endParaRPr lang="en-US" altLang="zh-TW" sz="2800" dirty="0">
              <a:latin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使用</a:t>
            </a:r>
            <a:r>
              <a:rPr lang="en-US" altLang="zh-TW" sz="2800" dirty="0">
                <a:latin typeface="+mj-ea"/>
                <a:ea typeface="+mj-ea"/>
              </a:rPr>
              <a:t>3C</a:t>
            </a:r>
            <a:r>
              <a:rPr lang="zh-TW" altLang="zh-TW" sz="2800" dirty="0">
                <a:latin typeface="+mj-ea"/>
                <a:ea typeface="+mj-ea"/>
              </a:rPr>
              <a:t>產品時，如何預防</a:t>
            </a:r>
            <a:r>
              <a:rPr lang="zh-TW" altLang="zh-TW" sz="2800" dirty="0" smtClean="0">
                <a:latin typeface="+mj-ea"/>
                <a:ea typeface="+mj-ea"/>
              </a:rPr>
              <a:t>白內障</a:t>
            </a:r>
            <a:r>
              <a:rPr lang="zh-TW" altLang="en-US" sz="2800" dirty="0">
                <a:latin typeface="微軟正黑體"/>
                <a:ea typeface="微軟正黑體"/>
              </a:rPr>
              <a:t>？</a:t>
            </a:r>
            <a:endParaRPr lang="en-US" altLang="zh-TW" sz="2800" dirty="0">
              <a:latin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外出</a:t>
            </a:r>
            <a:r>
              <a:rPr lang="zh-TW" altLang="zh-TW" sz="2800" dirty="0">
                <a:latin typeface="+mj-ea"/>
                <a:ea typeface="+mj-ea"/>
              </a:rPr>
              <a:t>時，如何預防</a:t>
            </a:r>
            <a:r>
              <a:rPr lang="zh-TW" altLang="zh-TW" sz="2800" dirty="0" smtClean="0">
                <a:latin typeface="+mj-ea"/>
                <a:ea typeface="+mj-ea"/>
              </a:rPr>
              <a:t>白內障</a:t>
            </a:r>
            <a:r>
              <a:rPr lang="zh-TW" altLang="en-US" sz="2800" dirty="0">
                <a:latin typeface="微軟正黑體"/>
                <a:ea typeface="微軟正黑體"/>
              </a:rPr>
              <a:t>？</a:t>
            </a:r>
            <a:endParaRPr lang="en-US" altLang="zh-TW" sz="2800" dirty="0">
              <a:latin typeface="+mj-ea"/>
            </a:endParaRPr>
          </a:p>
          <a:p>
            <a:endParaRPr lang="zh-TW" altLang="zh-TW" sz="2800" dirty="0">
              <a:latin typeface="+mj-ea"/>
              <a:ea typeface="+mj-ea"/>
            </a:endParaRPr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084168" y="5957633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/>
              <a:t>https://www.youtube.com/watch?v=Rk9i4UP6ZQY</a:t>
            </a:r>
            <a:endParaRPr lang="en-US" altLang="zh-TW" sz="800" dirty="0" smtClean="0"/>
          </a:p>
        </p:txBody>
      </p:sp>
      <p:pic>
        <p:nvPicPr>
          <p:cNvPr id="7170" name="Picture 2" descr="戴眼鏡的眼科醫師特寫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17512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眼睛雷射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4688" y="4583851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535168" cy="936104"/>
          </a:xfrm>
        </p:spPr>
        <p:txBody>
          <a:bodyPr/>
          <a:lstStyle/>
          <a:p>
            <a:pPr lvl="0"/>
            <a:r>
              <a:rPr lang="zh-TW" altLang="en-US" sz="2800" dirty="0" smtClean="0">
                <a:latin typeface="+mj-ea"/>
                <a:ea typeface="+mj-ea"/>
              </a:rPr>
              <a:t>同樣的狀況，也有可能在你我身上發生</a:t>
            </a:r>
            <a:endParaRPr lang="en-US" altLang="zh-TW" sz="2800" dirty="0">
              <a:latin typeface="+mj-ea"/>
              <a:ea typeface="+mj-ea"/>
            </a:endParaRPr>
          </a:p>
          <a:p>
            <a:pPr lvl="0"/>
            <a:endParaRPr lang="zh-TW" altLang="zh-TW" dirty="0">
              <a:latin typeface="+mj-ea"/>
              <a:ea typeface="+mj-ea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076294" y="5680785"/>
            <a:ext cx="2592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dirty="0">
                <a:hlinkClick r:id="rId5"/>
              </a:rPr>
              <a:t>http://</a:t>
            </a:r>
            <a:r>
              <a:rPr lang="en-US" altLang="zh-TW" sz="800" dirty="0" smtClean="0">
                <a:hlinkClick r:id="rId5"/>
              </a:rPr>
              <a:t>www.appledaily.com.tw/realtimenews/article/life/20140818/453747/3C%E7%94%A2%E5%93%81%E4%B8%8D%E9%9B%A2%E8%BA%AB%E3%80%80%E9%80%BE4%E6%88%90%E5%B0%8F%E4%BA%8C%E7%94%9F%E8%BF%91%E8%A6%96</a:t>
            </a:r>
            <a:endParaRPr lang="en-US" altLang="zh-TW" sz="800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</p:txBody>
      </p:sp>
      <p:grpSp>
        <p:nvGrpSpPr>
          <p:cNvPr id="19" name="群組 18"/>
          <p:cNvGrpSpPr/>
          <p:nvPr/>
        </p:nvGrpSpPr>
        <p:grpSpPr>
          <a:xfrm>
            <a:off x="1403648" y="2797729"/>
            <a:ext cx="4095750" cy="3419475"/>
            <a:chOff x="1503913" y="2555199"/>
            <a:chExt cx="4095750" cy="3419475"/>
          </a:xfrm>
        </p:grpSpPr>
        <p:grpSp>
          <p:nvGrpSpPr>
            <p:cNvPr id="9" name="群組 8"/>
            <p:cNvGrpSpPr/>
            <p:nvPr/>
          </p:nvGrpSpPr>
          <p:grpSpPr>
            <a:xfrm>
              <a:off x="1503913" y="2555199"/>
              <a:ext cx="4095750" cy="3419475"/>
              <a:chOff x="1503913" y="2555199"/>
              <a:chExt cx="4095750" cy="3419475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3913" y="2917149"/>
                <a:ext cx="4095750" cy="3057525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4067" y="2555199"/>
                <a:ext cx="3895725" cy="36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11" name="直線接點 10"/>
            <p:cNvCxnSpPr/>
            <p:nvPr/>
          </p:nvCxnSpPr>
          <p:spPr>
            <a:xfrm>
              <a:off x="1907704" y="3861048"/>
              <a:ext cx="3602088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1575921" y="4149080"/>
              <a:ext cx="1195879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1994427" y="5661248"/>
              <a:ext cx="3515365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1575921" y="5949280"/>
              <a:ext cx="2348007" cy="0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7" name="Picture 5" descr="檢視詳細資料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9237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r>
              <a:rPr lang="zh-TW" altLang="en-US" dirty="0">
                <a:latin typeface="新細明體"/>
                <a:ea typeface="新細明體"/>
              </a:rPr>
              <a:t>？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955775" y="1484784"/>
            <a:ext cx="7200800" cy="1512888"/>
          </a:xfrm>
        </p:spPr>
        <p:txBody>
          <a:bodyPr/>
          <a:lstStyle/>
          <a:p>
            <a:pPr lvl="0"/>
            <a:endParaRPr lang="en-US" altLang="zh-TW" sz="2400" dirty="0">
              <a:latin typeface="+mj-ea"/>
              <a:ea typeface="+mj-ea"/>
            </a:endParaRPr>
          </a:p>
          <a:p>
            <a:pPr lvl="0"/>
            <a:r>
              <a:rPr lang="zh-TW" altLang="en-US" dirty="0">
                <a:latin typeface="+mj-ea"/>
                <a:ea typeface="+mj-ea"/>
              </a:rPr>
              <a:t>除了眼睛的問題，長時間使用</a:t>
            </a:r>
            <a:r>
              <a:rPr lang="en-US" altLang="zh-TW" dirty="0">
                <a:latin typeface="+mj-ea"/>
                <a:ea typeface="+mj-ea"/>
              </a:rPr>
              <a:t>3C</a:t>
            </a:r>
            <a:r>
              <a:rPr lang="zh-TW" altLang="en-US" dirty="0">
                <a:latin typeface="+mj-ea"/>
                <a:ea typeface="+mj-ea"/>
              </a:rPr>
              <a:t>產品，還有可能帶來哪些健康</a:t>
            </a:r>
            <a:r>
              <a:rPr lang="zh-TW" altLang="en-US" dirty="0" smtClean="0">
                <a:latin typeface="+mj-ea"/>
                <a:ea typeface="+mj-ea"/>
              </a:rPr>
              <a:t>問題</a:t>
            </a:r>
            <a:r>
              <a:rPr lang="zh-TW" altLang="en-US" dirty="0" smtClean="0">
                <a:latin typeface="微軟正黑體"/>
                <a:ea typeface="微軟正黑體"/>
              </a:rPr>
              <a:t>？</a:t>
            </a:r>
            <a:endParaRPr lang="en-US" altLang="zh-TW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endParaRPr lang="en-US" altLang="zh-TW" sz="900" dirty="0" smtClean="0">
              <a:latin typeface="微軟正黑體"/>
              <a:ea typeface="微軟正黑體"/>
            </a:endParaRPr>
          </a:p>
          <a:p>
            <a:pPr lvl="0"/>
            <a:endParaRPr lang="en-US" altLang="zh-TW" sz="900" dirty="0">
              <a:latin typeface="微軟正黑體"/>
              <a:ea typeface="微軟正黑體"/>
            </a:endParaRPr>
          </a:p>
          <a:p>
            <a:pPr lvl="0"/>
            <a:r>
              <a:rPr lang="zh-TW" altLang="en-US" sz="2800" dirty="0" smtClean="0">
                <a:latin typeface="微軟正黑體"/>
                <a:ea typeface="微軟正黑體"/>
              </a:rPr>
              <a:t>這些問題，該怎麼預防呢？</a:t>
            </a:r>
            <a:endParaRPr lang="en-US" altLang="zh-TW" sz="2800" dirty="0" smtClean="0">
              <a:latin typeface="+mj-ea"/>
              <a:ea typeface="+mj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255673" y="5805264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圖片來源：</a:t>
            </a:r>
            <a:r>
              <a:rPr lang="en-US" altLang="zh-TW" sz="800" dirty="0" smtClean="0"/>
              <a:t> </a:t>
            </a:r>
          </a:p>
          <a:p>
            <a:r>
              <a:rPr lang="en-US" altLang="zh-TW" sz="800" u="sng" dirty="0">
                <a:hlinkClick r:id="rId5"/>
              </a:rPr>
              <a:t>http://</a:t>
            </a:r>
            <a:r>
              <a:rPr lang="en-US" altLang="zh-TW" sz="800" u="sng" dirty="0" smtClean="0">
                <a:hlinkClick r:id="rId5"/>
              </a:rPr>
              <a:t>worldjournal.com/bookmark/25633284</a:t>
            </a:r>
            <a:endParaRPr lang="en-US" altLang="zh-TW" sz="800" u="sng" dirty="0" smtClean="0"/>
          </a:p>
          <a:p>
            <a:r>
              <a:rPr lang="en-US" altLang="zh-TW" sz="800" u="sng" dirty="0">
                <a:hlinkClick r:id="rId6"/>
              </a:rPr>
              <a:t>http://</a:t>
            </a:r>
            <a:r>
              <a:rPr lang="en-US" altLang="zh-TW" sz="800" u="sng" dirty="0" smtClean="0">
                <a:hlinkClick r:id="rId6"/>
              </a:rPr>
              <a:t>mag.udn.com/mag/life/storypage.jsp?f_ART_ID=536612</a:t>
            </a:r>
            <a:endParaRPr lang="en-US" altLang="zh-TW" sz="800" u="sng" dirty="0" smtClean="0"/>
          </a:p>
          <a:p>
            <a:endParaRPr lang="en-US" altLang="zh-TW" sz="800" u="sng" dirty="0" smtClean="0"/>
          </a:p>
          <a:p>
            <a:endParaRPr lang="en-US" altLang="zh-TW" sz="800" dirty="0" smtClean="0"/>
          </a:p>
          <a:p>
            <a:endParaRPr lang="en-US" altLang="zh-TW" sz="8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7935" y="3003765"/>
            <a:ext cx="4308897" cy="23362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88388">
            <a:off x="4866997" y="2952225"/>
            <a:ext cx="3378696" cy="43513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90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：護眼動動手 動動腦</a:t>
            </a:r>
            <a:endParaRPr lang="zh-TW" altLang="en-US" dirty="0" smtClean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301924" y="1719957"/>
            <a:ext cx="6726460" cy="4283968"/>
          </a:xfrm>
        </p:spPr>
        <p:txBody>
          <a:bodyPr/>
          <a:lstStyle/>
          <a:p>
            <a:r>
              <a:rPr lang="zh-TW" altLang="en-US" sz="2800" dirty="0" smtClean="0">
                <a:latin typeface="+mj-ea"/>
                <a:ea typeface="+mj-ea"/>
              </a:rPr>
              <a:t>各</a:t>
            </a:r>
            <a:r>
              <a:rPr lang="zh-TW" altLang="zh-TW" sz="2800" dirty="0" smtClean="0">
                <a:latin typeface="+mj-ea"/>
                <a:ea typeface="+mj-ea"/>
              </a:rPr>
              <a:t>組</a:t>
            </a:r>
            <a:r>
              <a:rPr lang="zh-TW" altLang="zh-TW" sz="2800" dirty="0">
                <a:latin typeface="+mj-ea"/>
                <a:ea typeface="+mj-ea"/>
              </a:rPr>
              <a:t>設計一式</a:t>
            </a:r>
            <a:r>
              <a:rPr lang="en-US" altLang="zh-TW" sz="2800" dirty="0">
                <a:latin typeface="+mj-ea"/>
                <a:ea typeface="+mj-ea"/>
              </a:rPr>
              <a:t>3C</a:t>
            </a:r>
            <a:r>
              <a:rPr lang="zh-TW" altLang="zh-TW" sz="2800" dirty="0">
                <a:latin typeface="+mj-ea"/>
                <a:ea typeface="+mj-ea"/>
              </a:rPr>
              <a:t>產品使用時間規畫表，並由全班票選出大家公認</a:t>
            </a:r>
            <a:r>
              <a:rPr lang="zh-TW" altLang="zh-TW" sz="2800" dirty="0" smtClean="0">
                <a:latin typeface="+mj-ea"/>
                <a:ea typeface="+mj-ea"/>
              </a:rPr>
              <a:t>最</a:t>
            </a:r>
            <a:r>
              <a:rPr lang="zh-TW" altLang="en-US" sz="2800" dirty="0" smtClean="0">
                <a:latin typeface="+mj-ea"/>
                <a:ea typeface="+mj-ea"/>
              </a:rPr>
              <a:t>好的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實際操作一個月</a:t>
            </a:r>
            <a:r>
              <a:rPr lang="zh-TW" altLang="en-US" sz="2800" dirty="0" smtClean="0">
                <a:latin typeface="+mj-ea"/>
                <a:ea typeface="+mj-ea"/>
              </a:rPr>
              <a:t>之後，與大家分享你的心得。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sz="800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zh-TW" altLang="zh-TW" sz="2400" dirty="0" smtClean="0">
                <a:latin typeface="+mj-ea"/>
                <a:ea typeface="+mj-ea"/>
              </a:rPr>
              <a:t>這個</a:t>
            </a:r>
            <a:r>
              <a:rPr lang="zh-TW" altLang="zh-TW" sz="2400" dirty="0">
                <a:latin typeface="+mj-ea"/>
                <a:ea typeface="+mj-ea"/>
              </a:rPr>
              <a:t>廣告要販售</a:t>
            </a:r>
            <a:r>
              <a:rPr lang="en-US" altLang="zh-TW" sz="2400" dirty="0">
                <a:latin typeface="+mj-ea"/>
                <a:ea typeface="+mj-ea"/>
              </a:rPr>
              <a:t>/</a:t>
            </a:r>
            <a:r>
              <a:rPr lang="zh-TW" altLang="zh-TW" sz="2400" dirty="0">
                <a:latin typeface="+mj-ea"/>
                <a:ea typeface="+mj-ea"/>
              </a:rPr>
              <a:t>行銷的</a:t>
            </a:r>
            <a:r>
              <a:rPr lang="zh-TW" altLang="zh-TW" sz="2400" dirty="0" smtClean="0">
                <a:latin typeface="+mj-ea"/>
                <a:ea typeface="+mj-ea"/>
              </a:rPr>
              <a:t>物品</a:t>
            </a:r>
            <a:r>
              <a:rPr lang="zh-TW" altLang="en-US" sz="2400" dirty="0" smtClean="0">
                <a:latin typeface="+mj-ea"/>
                <a:ea typeface="+mj-ea"/>
              </a:rPr>
              <a:t>或概念</a:t>
            </a:r>
            <a:r>
              <a:rPr lang="zh-TW" altLang="zh-TW" sz="2400" dirty="0" smtClean="0">
                <a:latin typeface="+mj-ea"/>
                <a:ea typeface="+mj-ea"/>
              </a:rPr>
              <a:t>是什麼</a:t>
            </a:r>
            <a:r>
              <a:rPr lang="zh-TW" altLang="zh-TW" sz="2400" dirty="0">
                <a:latin typeface="+mj-ea"/>
              </a:rPr>
              <a:t>？</a:t>
            </a:r>
            <a:endParaRPr lang="en-US" altLang="zh-TW" sz="2400" dirty="0" smtClean="0">
              <a:latin typeface="+mj-ea"/>
              <a:ea typeface="+mj-ea"/>
            </a:endParaRPr>
          </a:p>
          <a:p>
            <a:pPr lvl="0"/>
            <a:r>
              <a:rPr lang="zh-TW" altLang="en-US" sz="2400" dirty="0" smtClean="0">
                <a:latin typeface="+mj-ea"/>
                <a:ea typeface="+mj-ea"/>
              </a:rPr>
              <a:t>廣告</a:t>
            </a:r>
            <a:r>
              <a:rPr lang="zh-TW" altLang="zh-TW" sz="2400" dirty="0" smtClean="0">
                <a:latin typeface="+mj-ea"/>
                <a:ea typeface="+mj-ea"/>
              </a:rPr>
              <a:t>要</a:t>
            </a:r>
            <a:r>
              <a:rPr lang="zh-TW" altLang="zh-TW" sz="2400" dirty="0">
                <a:latin typeface="+mj-ea"/>
                <a:ea typeface="+mj-ea"/>
              </a:rPr>
              <a:t>傳達的企業形象是什麼？</a:t>
            </a:r>
          </a:p>
          <a:p>
            <a:endParaRPr lang="en-US" altLang="zh-TW" sz="2800" dirty="0" smtClean="0"/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6148" name="Picture 4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347986"/>
            <a:ext cx="2116832" cy="21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檢視詳細資料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460216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3824</TotalTime>
  <Words>745</Words>
  <Application>Microsoft Office PowerPoint</Application>
  <PresentationFormat>如螢幕大小 (4:3)</PresentationFormat>
  <Paragraphs>133</Paragraphs>
  <Slides>11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公正</vt:lpstr>
      <vt:lpstr>教案名稱： 「手機滑滑滑 眼睛健康滑一跤」 本教案製作者：毛俞婷 </vt:lpstr>
      <vt:lpstr>活動一：你還在看我嗎？看多久</vt:lpstr>
      <vt:lpstr>活動一：你還在看我嗎？看多久</vt:lpstr>
      <vt:lpstr>活動二：新聞怎麼說？</vt:lpstr>
      <vt:lpstr>活動二：新聞怎麼說？</vt:lpstr>
      <vt:lpstr>活動二：新聞怎麼說？</vt:lpstr>
      <vt:lpstr>活動二：新聞怎麼說？</vt:lpstr>
      <vt:lpstr>活動二：新聞怎麼說？</vt:lpstr>
      <vt:lpstr>活動三：護眼動動手 動動腦</vt:lpstr>
      <vt:lpstr>活動三：護眼動動手 動動腦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118</cp:revision>
  <dcterms:created xsi:type="dcterms:W3CDTF">2011-03-28T02:01:01Z</dcterms:created>
  <dcterms:modified xsi:type="dcterms:W3CDTF">2014-10-07T17:00:16Z</dcterms:modified>
</cp:coreProperties>
</file>