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87" r:id="rId4"/>
    <p:sldId id="289" r:id="rId5"/>
    <p:sldId id="274" r:id="rId6"/>
    <p:sldId id="275" r:id="rId7"/>
    <p:sldId id="288" r:id="rId8"/>
    <p:sldId id="277" r:id="rId9"/>
    <p:sldId id="281" r:id="rId10"/>
    <p:sldId id="273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003300"/>
    <a:srgbClr val="660066"/>
    <a:srgbClr val="B9DEFD"/>
    <a:srgbClr val="C0C0C0"/>
    <a:srgbClr val="FF9999"/>
    <a:srgbClr val="CCFFCC"/>
    <a:srgbClr val="CC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80944" autoAdjust="0"/>
  </p:normalViewPr>
  <p:slideViewPr>
    <p:cSldViewPr>
      <p:cViewPr>
        <p:scale>
          <a:sx n="80" d="100"/>
          <a:sy n="80" d="100"/>
        </p:scale>
        <p:origin x="-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9i4UP6ZQ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請各組就所蒐集到的體育新聞標題寫在黑板上。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由教師帶領，請全班一起彙整體育新聞標題的報導重點。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如：比數、比賽時間、比賽隊伍、各隊策略、比賽結果、犯規事項等等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教師以投影設備，投影以「第十七屆亞洲青年女子排球錦標賽」作為關鍵字之新聞搜尋結果，並請學生想想看，此次的亞洲青年女子排球錦標賽的新聞報導標題重點，與其他的體育新聞報導重點是否有不同，是否都集中在某位球員身上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教師以哈薩克球員莎賓娜之照片詢問學生，是否認識該名球員，並且了解學生是從何處認識此球員，而對於該球員的印象為何？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「莎賓娜：台灣粉絲有點過頭了」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(http://udn.com/NEWS/LIFE/LIF1/8655579.shtml)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新聞閱畢，請學生運用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解析新聞。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哈薩克球員莎賓娜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發生什麼事情？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莎賓娜來台來台參加「亞洲青年女子排球錦標賽」，瞬間爆紅，引起關注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「亞洲青年女子排球錦標賽」比賽期間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莎賓娜因出色外型，而在排球賽中爆紅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產生怎樣的效應？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對於媒體和粉絲的失焦，莎賓娜希望大家專注於她在球場的表現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教師可輔以「獨愛莎賓娜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哈薩克報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台灣阿宅多」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https://www.youtube.com/watch?v=Rk9i4UP6ZQY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之報導，作為補充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請各組以「第十七屆亞洲青年女子排球錦標賽」作為關鍵字，進行新聞搜尋，每組找出三則與莎賓娜有關的報導，並彙整新聞報導對於莎賓娜的報導重點，例如：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①十二頭身美少女莎賓娜 引爆粉絲熱烈關注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(http://news.ltn.com.tw/news/sports/breakingnews/1061790)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→長腿、外表出眾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②「你們不愛排球比賽」主播失言被嗆爆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(http://news.ltn.com.tw/news/sports/breakingnews/1060032)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→身高、外型出色、主播認為大家只會看漂亮球員但不關注比賽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③哈薩克莎賓娜正翻 魅力強壓颱風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(http://www.cna.com.tw/news/aspt/201407220511-1.aspx)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→絕美外型、長腿、球迷翹班只為看莎賓娜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針對各組的彙整重點，教師可說明，這次「亞洲青年女子排球錦標賽」報導中，多數以莎賓娜為重點，再者，報導重點並非莎賓娜在球場上的表現，而是聚焦在她的長相、身材，以及球迷一窩蜂地看正妹，甚至是她的交友條件等等與比賽本身無關的資訊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請各組討論後，派一名代表說說看，這樣對於體育新聞的報導內容，與以往的體育新聞報導是否有不同。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請學生想想看，這樣的報導方式，或許可以馬上吸引大家對於報導的關注，但是，可能會帶來怎樣的不良影響呢？例如：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①模糊比賽焦點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②運動員長得漂亮比球打得好重要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③運動員上場時受干擾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④運動員受到其他隊友排擠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教師可補充說明，這樣對於運動員「長相」甚至是「女性身材」的強調，都讓體育賽事的報導重點失焦，除了對運動員本身帶來困擾之外，也讓社會大眾只關心運動員的「外表」，而非運動場上的傑出表現。</a:t>
            </a: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請各組學生討論，並提出針對此次「亞洲青年女子排球錦標賽」的三種合理報導方式，讓體育新聞不至於失焦。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表討論結果，並進行全班票選，選出大家公認最為適當的報導方式。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2014/7/31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udn.com/NEWS/SPORTS/SPO2/8792252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wnews.com/n/2014/07/22/1333442" TargetMode="External"/><Relationship Id="rId5" Type="http://schemas.openxmlformats.org/officeDocument/2006/relationships/hyperlink" Target="http://www.cna.com.tw/news/firstnews/201407145001-1.aspx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www.ettoday.net/news/20140724/381839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www.cna.com.tw/news/aspt/201407220511-1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ltn.com.tw/news/sports/breakingnews/1060032" TargetMode="External"/><Relationship Id="rId5" Type="http://schemas.openxmlformats.org/officeDocument/2006/relationships/hyperlink" Target="http://news.ltn.com.tw/news/sports/breakingnews/1061790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sz="4400" b="1" dirty="0" smtClean="0"/>
              <a:t>「</a:t>
            </a:r>
            <a:r>
              <a:rPr lang="zh-TW" altLang="zh-TW" b="1" dirty="0"/>
              <a:t>失焦的排球賽</a:t>
            </a:r>
            <a:r>
              <a:rPr lang="zh-TW" altLang="zh-TW" b="1" dirty="0" smtClean="0"/>
              <a:t>」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</a:t>
            </a:r>
            <a:r>
              <a:rPr lang="zh-TW" altLang="en-US" dirty="0"/>
              <a:t>我們一起看的體育新聞</a:t>
            </a:r>
            <a:endParaRPr lang="zh-TW" altLang="en-US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6300192" y="564496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</a:t>
            </a:r>
            <a:r>
              <a:rPr lang="zh-TW" altLang="en-US" sz="800" dirty="0" smtClean="0"/>
              <a:t>：</a:t>
            </a:r>
            <a:endParaRPr lang="en-US" altLang="zh-TW" sz="800" dirty="0" smtClean="0"/>
          </a:p>
          <a:p>
            <a:r>
              <a:rPr lang="en-US" altLang="zh-TW" sz="800" dirty="0">
                <a:hlinkClick r:id="rId5"/>
              </a:rPr>
              <a:t>http://</a:t>
            </a:r>
            <a:r>
              <a:rPr lang="en-US" altLang="zh-TW" sz="800" dirty="0" smtClean="0">
                <a:hlinkClick r:id="rId5"/>
              </a:rPr>
              <a:t>www.cna.com.tw/news/firstnews/201407145001-1.aspx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r>
              <a:rPr lang="en-US" altLang="zh-TW" sz="800" dirty="0">
                <a:hlinkClick r:id="rId6"/>
              </a:rPr>
              <a:t>http://</a:t>
            </a:r>
            <a:r>
              <a:rPr lang="en-US" altLang="zh-TW" sz="800" dirty="0" smtClean="0">
                <a:hlinkClick r:id="rId6"/>
              </a:rPr>
              <a:t>www.nownews.com/n/2014/07/22/1333442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r>
              <a:rPr lang="en-US" altLang="zh-TW" sz="800" dirty="0">
                <a:hlinkClick r:id="rId7"/>
              </a:rPr>
              <a:t>http://</a:t>
            </a:r>
            <a:r>
              <a:rPr lang="en-US" altLang="zh-TW" sz="800" dirty="0" smtClean="0">
                <a:hlinkClick r:id="rId7"/>
              </a:rPr>
              <a:t>udn.com/NEWS/SPORTS/SPO2/8792252.shtml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2621">
            <a:off x="429380" y="1827502"/>
            <a:ext cx="5166147" cy="2481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9779">
            <a:off x="5004048" y="2780928"/>
            <a:ext cx="3414837" cy="2409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4126979" cy="2913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/>
              <a:t>活動一</a:t>
            </a:r>
            <a:r>
              <a:rPr lang="zh-TW" altLang="en-US" dirty="0"/>
              <a:t>：我們一起看的體育新聞</a:t>
            </a:r>
            <a:endParaRPr lang="zh-TW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4979839" cy="412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174" y="2924944"/>
            <a:ext cx="2372486" cy="242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6326761" y="596929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</a:t>
            </a:r>
            <a:r>
              <a:rPr lang="zh-TW" altLang="en-US" sz="800" dirty="0" smtClean="0"/>
              <a:t>：</a:t>
            </a:r>
            <a:endParaRPr lang="en-US" altLang="zh-TW" sz="800" dirty="0" smtClean="0"/>
          </a:p>
          <a:p>
            <a:r>
              <a:rPr lang="en-US" altLang="zh-TW" sz="800" dirty="0">
                <a:hlinkClick r:id="rId7"/>
              </a:rPr>
              <a:t>http://</a:t>
            </a:r>
            <a:r>
              <a:rPr lang="en-US" altLang="zh-TW" sz="800" dirty="0" smtClean="0">
                <a:hlinkClick r:id="rId7"/>
              </a:rPr>
              <a:t>www.ettoday.net/news/20140724/381839.htm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sp>
        <p:nvSpPr>
          <p:cNvPr id="5" name="文字方塊 4"/>
          <p:cNvSpPr txBox="1"/>
          <p:nvPr/>
        </p:nvSpPr>
        <p:spPr>
          <a:xfrm rot="21060146">
            <a:off x="6473365" y="2396207"/>
            <a:ext cx="2227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她是誰</a:t>
            </a:r>
            <a:r>
              <a:rPr lang="zh-TW" alt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？</a:t>
            </a:r>
            <a:endParaRPr lang="zh-TW" altLang="en-US" sz="4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33441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</a:t>
            </a:r>
            <a:r>
              <a:rPr lang="zh-TW" altLang="en-US" dirty="0"/>
              <a:t>怎麼說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6432472" y="623475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/>
              <a:t>http://www.chinatimes.com/realtimenews/20140726002706-260403</a:t>
            </a:r>
            <a:endParaRPr lang="en-US" altLang="zh-TW" sz="800" dirty="0" smtClean="0"/>
          </a:p>
        </p:txBody>
      </p:sp>
      <p:sp>
        <p:nvSpPr>
          <p:cNvPr id="13" name="內容版面配置區 5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560840" cy="1224136"/>
          </a:xfrm>
        </p:spPr>
        <p:txBody>
          <a:bodyPr/>
          <a:lstStyle/>
          <a:p>
            <a:r>
              <a:rPr lang="zh-TW" altLang="zh-TW" sz="2800" dirty="0">
                <a:latin typeface="+mj-ea"/>
                <a:ea typeface="+mj-ea"/>
              </a:rPr>
              <a:t>閱讀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en-US" sz="2800" dirty="0">
                <a:latin typeface="+mj-ea"/>
                <a:ea typeface="+mj-ea"/>
              </a:rPr>
              <a:t>莎賓娜：台灣粉絲有點過頭了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r>
              <a:rPr lang="zh-TW" altLang="zh-TW" sz="2800" dirty="0" smtClean="0">
                <a:latin typeface="+mj-ea"/>
                <a:ea typeface="+mj-ea"/>
              </a:rPr>
              <a:t>新聞報導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zh-TW" altLang="zh-TW" sz="28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00568" y="2492896"/>
            <a:ext cx="5155608" cy="3588817"/>
            <a:chOff x="1000568" y="2492896"/>
            <a:chExt cx="5155608" cy="358881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96" y="2492896"/>
              <a:ext cx="5029200" cy="1162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568" y="3073921"/>
              <a:ext cx="5155608" cy="30077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8" descr="檢視詳細資料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4290">
            <a:off x="6660232" y="4175125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3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1763713" y="1916832"/>
            <a:ext cx="6120680" cy="720602"/>
          </a:xfrm>
        </p:spPr>
        <p:txBody>
          <a:bodyPr/>
          <a:lstStyle/>
          <a:p>
            <a:pPr lvl="0"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新聞大解析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Who—</a:t>
            </a:r>
            <a:r>
              <a:rPr lang="zh-TW" altLang="zh-TW" sz="2800" dirty="0" smtClean="0">
                <a:latin typeface="+mj-ea"/>
                <a:ea typeface="+mj-ea"/>
              </a:rPr>
              <a:t>這則新聞</a:t>
            </a:r>
            <a:r>
              <a:rPr lang="zh-TW" altLang="zh-TW" sz="2800" dirty="0" smtClean="0">
                <a:solidFill>
                  <a:srgbClr val="0070C0"/>
                </a:solidFill>
                <a:latin typeface="+mj-ea"/>
                <a:ea typeface="+mj-ea"/>
              </a:rPr>
              <a:t>主角</a:t>
            </a:r>
            <a:r>
              <a:rPr lang="zh-TW" altLang="zh-TW" sz="2800" dirty="0" smtClean="0">
                <a:latin typeface="+mj-ea"/>
                <a:ea typeface="+mj-ea"/>
              </a:rPr>
              <a:t>是誰？</a:t>
            </a: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What—</a:t>
            </a:r>
            <a:r>
              <a:rPr lang="zh-TW" altLang="en-US" sz="2800" dirty="0" smtClean="0">
                <a:latin typeface="+mj-ea"/>
                <a:ea typeface="+mj-ea"/>
              </a:rPr>
              <a:t>發生</a:t>
            </a:r>
            <a:r>
              <a:rPr lang="zh-TW" altLang="en-US" sz="2800" dirty="0">
                <a:solidFill>
                  <a:srgbClr val="0070C0"/>
                </a:solidFill>
                <a:latin typeface="+mj-ea"/>
                <a:ea typeface="+mj-ea"/>
              </a:rPr>
              <a:t>什麼事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When—</a:t>
            </a:r>
            <a:r>
              <a:rPr lang="zh-TW" altLang="zh-TW" sz="2800" dirty="0" smtClean="0">
                <a:latin typeface="+mj-ea"/>
                <a:ea typeface="+mj-ea"/>
              </a:rPr>
              <a:t>新聞</a:t>
            </a:r>
            <a:r>
              <a:rPr lang="zh-TW" altLang="zh-TW" sz="2800" dirty="0">
                <a:solidFill>
                  <a:srgbClr val="0070C0"/>
                </a:solidFill>
                <a:latin typeface="+mj-ea"/>
                <a:ea typeface="+mj-ea"/>
              </a:rPr>
              <a:t>什麼時候</a:t>
            </a:r>
            <a:r>
              <a:rPr lang="zh-TW" altLang="zh-TW" sz="2800" dirty="0" smtClean="0">
                <a:latin typeface="+mj-ea"/>
                <a:ea typeface="+mj-ea"/>
              </a:rPr>
              <a:t>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Where—</a:t>
            </a:r>
            <a:r>
              <a:rPr lang="zh-TW" altLang="en-US" sz="2800" dirty="0" smtClean="0">
                <a:latin typeface="+mj-ea"/>
                <a:ea typeface="+mj-ea"/>
              </a:rPr>
              <a:t>新聞</a:t>
            </a:r>
            <a:r>
              <a:rPr lang="zh-TW" altLang="zh-TW" sz="2800" dirty="0" smtClean="0">
                <a:latin typeface="+mj-ea"/>
                <a:ea typeface="+mj-ea"/>
              </a:rPr>
              <a:t>發生</a:t>
            </a:r>
            <a:r>
              <a:rPr lang="zh-TW" altLang="zh-TW" sz="2800" dirty="0">
                <a:latin typeface="+mj-ea"/>
                <a:ea typeface="+mj-ea"/>
              </a:rPr>
              <a:t>在</a:t>
            </a:r>
            <a:r>
              <a:rPr lang="zh-TW" altLang="zh-TW" sz="2800" dirty="0">
                <a:solidFill>
                  <a:srgbClr val="0070C0"/>
                </a:solidFill>
                <a:latin typeface="+mj-ea"/>
                <a:ea typeface="+mj-ea"/>
              </a:rPr>
              <a:t>哪裡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Why—</a:t>
            </a:r>
            <a:r>
              <a:rPr lang="zh-TW" altLang="zh-TW" sz="2800" dirty="0" smtClean="0">
                <a:latin typeface="+mj-ea"/>
                <a:ea typeface="+mj-ea"/>
              </a:rPr>
              <a:t>造成事件的</a:t>
            </a:r>
            <a:r>
              <a:rPr lang="zh-TW" altLang="zh-TW" sz="2800" dirty="0">
                <a:solidFill>
                  <a:srgbClr val="0070C0"/>
                </a:solidFill>
                <a:latin typeface="+mj-ea"/>
                <a:ea typeface="+mj-ea"/>
              </a:rPr>
              <a:t>原因</a:t>
            </a:r>
            <a:r>
              <a:rPr lang="zh-TW" altLang="zh-TW" sz="2800" dirty="0" smtClean="0">
                <a:latin typeface="+mj-ea"/>
                <a:ea typeface="+mj-ea"/>
              </a:rPr>
              <a:t>為何？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How—</a:t>
            </a:r>
            <a:r>
              <a:rPr lang="zh-TW" altLang="en-US" sz="2800" dirty="0" smtClean="0">
                <a:latin typeface="+mj-ea"/>
                <a:ea typeface="+mj-ea"/>
              </a:rPr>
              <a:t>產生</a:t>
            </a:r>
            <a:r>
              <a:rPr lang="zh-TW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怎樣的效益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sz="2800" dirty="0">
              <a:latin typeface="+mj-ea"/>
              <a:ea typeface="+mj-ea"/>
            </a:endParaRP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pic>
        <p:nvPicPr>
          <p:cNvPr id="6" name="Picture 28" descr="檢視詳細資料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5812">
            <a:off x="6876256" y="4581712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5348908" cy="388694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5688632" cy="3726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084168" y="595763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/>
              <a:t>https://www.youtube.com/watch?v=Rk9i4UP6ZQY</a:t>
            </a:r>
            <a:endParaRPr lang="en-US" altLang="zh-TW" sz="800" dirty="0" smtClean="0"/>
          </a:p>
        </p:txBody>
      </p:sp>
      <p:pic>
        <p:nvPicPr>
          <p:cNvPr id="11" name="Picture 14" descr="檢視詳細資料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0819" y="4175125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1556792"/>
            <a:ext cx="7535168" cy="936104"/>
          </a:xfrm>
        </p:spPr>
        <p:txBody>
          <a:bodyPr/>
          <a:lstStyle/>
          <a:p>
            <a:pPr lvl="0"/>
            <a:r>
              <a:rPr lang="zh-TW" altLang="zh-TW" sz="2800" dirty="0">
                <a:latin typeface="+mj-ea"/>
                <a:ea typeface="+mj-ea"/>
              </a:rPr>
              <a:t>以「第十七屆亞洲青年女子排球錦標賽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zh-TW" sz="2800" dirty="0" smtClean="0">
                <a:latin typeface="+mj-ea"/>
                <a:ea typeface="+mj-ea"/>
              </a:rPr>
              <a:t>作為</a:t>
            </a:r>
            <a:r>
              <a:rPr lang="zh-TW" altLang="zh-TW" sz="2800" dirty="0">
                <a:latin typeface="+mj-ea"/>
                <a:ea typeface="+mj-ea"/>
              </a:rPr>
              <a:t>關鍵字，進行新聞搜尋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>
              <a:latin typeface="+mj-ea"/>
              <a:ea typeface="+mj-ea"/>
            </a:endParaRPr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63974" y="5988762"/>
            <a:ext cx="377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http://</a:t>
            </a:r>
            <a:r>
              <a:rPr lang="en-US" altLang="zh-TW" sz="800" dirty="0" smtClean="0">
                <a:hlinkClick r:id="rId5"/>
              </a:rPr>
              <a:t>news.ltn.com.tw/news/sports/breakingnews/1061790</a:t>
            </a:r>
            <a:endParaRPr lang="en-US" altLang="zh-TW" sz="800" dirty="0" smtClean="0"/>
          </a:p>
          <a:p>
            <a:r>
              <a:rPr lang="en-US" altLang="zh-TW" sz="800" dirty="0">
                <a:hlinkClick r:id="rId6"/>
              </a:rPr>
              <a:t>http://</a:t>
            </a:r>
            <a:r>
              <a:rPr lang="en-US" altLang="zh-TW" sz="800" dirty="0" smtClean="0">
                <a:hlinkClick r:id="rId6"/>
              </a:rPr>
              <a:t>news.ltn.com.tw/news/sports/breakingnews/1060032</a:t>
            </a:r>
            <a:endParaRPr lang="en-US" altLang="zh-TW" sz="800" dirty="0" smtClean="0"/>
          </a:p>
          <a:p>
            <a:r>
              <a:rPr lang="en-US" altLang="zh-TW" sz="800" dirty="0">
                <a:hlinkClick r:id="rId7"/>
              </a:rPr>
              <a:t>http://</a:t>
            </a:r>
            <a:r>
              <a:rPr lang="en-US" altLang="zh-TW" sz="800" dirty="0" smtClean="0">
                <a:hlinkClick r:id="rId7"/>
              </a:rPr>
              <a:t>www.cna.com.tw/news/aspt/201407220511-1.aspx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218965" y="2636912"/>
            <a:ext cx="6076950" cy="2800350"/>
            <a:chOff x="2730955" y="2564904"/>
            <a:chExt cx="6076950" cy="28003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955" y="2564904"/>
              <a:ext cx="6076950" cy="2800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2730955" y="2924944"/>
              <a:ext cx="6076950" cy="10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</a:endParaRPr>
            </a:p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 rot="21290351">
            <a:off x="1175015" y="3671723"/>
            <a:ext cx="4753547" cy="2142753"/>
            <a:chOff x="2123728" y="1825708"/>
            <a:chExt cx="4753547" cy="21427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825708"/>
              <a:ext cx="4753547" cy="21427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123728" y="2204864"/>
              <a:ext cx="424847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1158">
            <a:off x="4276064" y="3598436"/>
            <a:ext cx="4448070" cy="2467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 rot="21200583">
            <a:off x="6530532" y="2701741"/>
            <a:ext cx="208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？</a:t>
            </a:r>
            <a:endParaRPr lang="zh-TW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955775" y="1484784"/>
            <a:ext cx="7200800" cy="1512888"/>
          </a:xfrm>
        </p:spPr>
        <p:txBody>
          <a:bodyPr/>
          <a:lstStyle/>
          <a:p>
            <a:pPr lvl="0"/>
            <a:endParaRPr lang="en-US" altLang="zh-TW" sz="2400" dirty="0">
              <a:latin typeface="+mj-ea"/>
              <a:ea typeface="+mj-ea"/>
            </a:endParaRPr>
          </a:p>
          <a:p>
            <a:pPr lvl="0"/>
            <a:r>
              <a:rPr lang="zh-TW" altLang="en-US" dirty="0" smtClean="0">
                <a:latin typeface="+mj-ea"/>
                <a:ea typeface="+mj-ea"/>
              </a:rPr>
              <a:t>重點彙整</a:t>
            </a:r>
            <a:r>
              <a:rPr lang="zh-TW" altLang="en-US" dirty="0" smtClean="0">
                <a:latin typeface="微軟正黑體"/>
                <a:ea typeface="微軟正黑體"/>
              </a:rPr>
              <a:t>：</a:t>
            </a:r>
            <a:r>
              <a:rPr lang="zh-TW" altLang="en-US" dirty="0" smtClean="0">
                <a:latin typeface="+mj-ea"/>
                <a:ea typeface="+mj-ea"/>
              </a:rPr>
              <a:t>聽老師說</a:t>
            </a:r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sz="900" dirty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這次對於排球賽的報導</a:t>
            </a:r>
            <a:r>
              <a:rPr lang="zh-TW" altLang="en-US" sz="2800" dirty="0">
                <a:latin typeface="+mj-ea"/>
                <a:ea typeface="+mj-ea"/>
              </a:rPr>
              <a:t>重點</a:t>
            </a:r>
            <a:r>
              <a:rPr lang="zh-TW" altLang="en-US" sz="2800" dirty="0" smtClean="0">
                <a:latin typeface="+mj-ea"/>
                <a:ea typeface="+mj-ea"/>
              </a:rPr>
              <a:t>，</a:t>
            </a:r>
            <a:r>
              <a:rPr lang="zh-TW" altLang="en-US" sz="2800" dirty="0">
                <a:latin typeface="+mj-ea"/>
                <a:ea typeface="+mj-ea"/>
              </a:rPr>
              <a:t>與以往的體育新聞報導是否有</a:t>
            </a:r>
            <a:r>
              <a:rPr lang="zh-TW" altLang="en-US" sz="2800" dirty="0" smtClean="0">
                <a:latin typeface="+mj-ea"/>
                <a:ea typeface="+mj-ea"/>
              </a:rPr>
              <a:t>不同</a:t>
            </a:r>
            <a:r>
              <a:rPr lang="zh-TW" altLang="en-US" sz="2800" dirty="0" smtClean="0">
                <a:latin typeface="微軟正黑體"/>
                <a:ea typeface="微軟正黑體"/>
              </a:rPr>
              <a:t>？</a:t>
            </a:r>
            <a:endParaRPr lang="zh-TW" altLang="en-US" sz="2800" dirty="0">
              <a:latin typeface="+mj-ea"/>
              <a:ea typeface="+mj-ea"/>
            </a:endParaRPr>
          </a:p>
          <a:p>
            <a:pPr lvl="0"/>
            <a:endParaRPr lang="en-US" altLang="zh-TW" sz="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 smtClean="0">
                <a:latin typeface="+mj-ea"/>
                <a:ea typeface="+mj-ea"/>
              </a:rPr>
              <a:t>想一想，這樣</a:t>
            </a:r>
            <a:r>
              <a:rPr lang="zh-TW" altLang="en-US" sz="2800" dirty="0">
                <a:latin typeface="+mj-ea"/>
                <a:ea typeface="+mj-ea"/>
              </a:rPr>
              <a:t>的報導</a:t>
            </a:r>
            <a:r>
              <a:rPr lang="zh-TW" altLang="en-US" sz="2800" dirty="0" smtClean="0">
                <a:latin typeface="+mj-ea"/>
                <a:ea typeface="+mj-ea"/>
              </a:rPr>
              <a:t>方式，可能帶來怎樣的不良影響呢</a:t>
            </a:r>
            <a:r>
              <a:rPr lang="zh-TW" altLang="en-US" sz="2800" dirty="0" smtClean="0">
                <a:latin typeface="微軟正黑體"/>
                <a:ea typeface="微軟正黑體"/>
              </a:rPr>
              <a:t>？</a:t>
            </a:r>
            <a:endParaRPr lang="en-US" altLang="zh-TW" sz="2800" dirty="0">
              <a:latin typeface="+mj-ea"/>
            </a:endParaRPr>
          </a:p>
        </p:txBody>
      </p:sp>
      <p:pic>
        <p:nvPicPr>
          <p:cNvPr id="7" name="Picture 26" descr="檢視詳細資料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4437112"/>
            <a:ext cx="1828800" cy="1828800"/>
          </a:xfrm>
          <a:prstGeom prst="rect">
            <a:avLst/>
          </a:prstGeom>
          <a:noFill/>
        </p:spPr>
      </p:pic>
      <p:pic>
        <p:nvPicPr>
          <p:cNvPr id="8" name="Picture 22" descr="檢視詳細資料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9952" y="4581712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</a:t>
            </a:r>
            <a:r>
              <a:rPr lang="zh-TW" altLang="en-US" dirty="0" smtClean="0"/>
              <a:t>：小小總編輯</a:t>
            </a:r>
            <a:endParaRPr lang="zh-TW" altLang="en-US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1301924" y="1719957"/>
            <a:ext cx="6726460" cy="4283968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請各組討論</a:t>
            </a:r>
            <a:r>
              <a:rPr lang="zh-TW" altLang="en-US" sz="2800" dirty="0">
                <a:latin typeface="+mj-ea"/>
                <a:ea typeface="+mj-ea"/>
              </a:rPr>
              <a:t>，針對此次「亞洲青年女子排球錦標賽</a:t>
            </a:r>
            <a:r>
              <a:rPr lang="zh-TW" altLang="en-US" sz="2800" dirty="0" smtClean="0">
                <a:latin typeface="+mj-ea"/>
                <a:ea typeface="+mj-ea"/>
              </a:rPr>
              <a:t>」，每組提出三種合理且不失焦的報導方式。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800" dirty="0" smtClean="0">
              <a:latin typeface="+mj-ea"/>
              <a:ea typeface="+mj-ea"/>
            </a:endParaRPr>
          </a:p>
          <a:p>
            <a:r>
              <a:rPr lang="zh-TW" altLang="zh-TW" sz="2800" dirty="0">
                <a:latin typeface="+mj-ea"/>
                <a:ea typeface="+mj-ea"/>
              </a:rPr>
              <a:t>全班票選，</a:t>
            </a:r>
            <a:r>
              <a:rPr lang="zh-TW" altLang="zh-TW" sz="2800" dirty="0" smtClean="0">
                <a:latin typeface="+mj-ea"/>
                <a:ea typeface="+mj-ea"/>
              </a:rPr>
              <a:t>選出</a:t>
            </a:r>
            <a:r>
              <a:rPr lang="zh-TW" altLang="en-US" sz="2800" dirty="0" smtClean="0">
                <a:latin typeface="+mj-ea"/>
                <a:ea typeface="+mj-ea"/>
              </a:rPr>
              <a:t>大家公認最適當的報導方式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zh-TW" sz="2400" dirty="0" smtClean="0">
                <a:latin typeface="+mj-ea"/>
                <a:ea typeface="+mj-ea"/>
              </a:rPr>
              <a:t>這個</a:t>
            </a:r>
            <a:r>
              <a:rPr lang="zh-TW" altLang="zh-TW" sz="2400" dirty="0">
                <a:latin typeface="+mj-ea"/>
                <a:ea typeface="+mj-ea"/>
              </a:rPr>
              <a:t>廣告要販售</a:t>
            </a:r>
            <a:r>
              <a:rPr lang="en-US" altLang="zh-TW" sz="2400" dirty="0">
                <a:latin typeface="+mj-ea"/>
                <a:ea typeface="+mj-ea"/>
              </a:rPr>
              <a:t>/</a:t>
            </a:r>
            <a:r>
              <a:rPr lang="zh-TW" altLang="zh-TW" sz="2400" dirty="0">
                <a:latin typeface="+mj-ea"/>
                <a:ea typeface="+mj-ea"/>
              </a:rPr>
              <a:t>行銷的</a:t>
            </a:r>
            <a:r>
              <a:rPr lang="zh-TW" altLang="zh-TW" sz="2400" dirty="0" smtClean="0">
                <a:latin typeface="+mj-ea"/>
                <a:ea typeface="+mj-ea"/>
              </a:rPr>
              <a:t>物品</a:t>
            </a:r>
            <a:r>
              <a:rPr lang="zh-TW" altLang="en-US" sz="2400" dirty="0" smtClean="0">
                <a:latin typeface="+mj-ea"/>
                <a:ea typeface="+mj-ea"/>
              </a:rPr>
              <a:t>或概念</a:t>
            </a:r>
            <a:r>
              <a:rPr lang="zh-TW" altLang="zh-TW" sz="2400" dirty="0" smtClean="0">
                <a:latin typeface="+mj-ea"/>
                <a:ea typeface="+mj-ea"/>
              </a:rPr>
              <a:t>是什麼</a:t>
            </a:r>
            <a:r>
              <a:rPr lang="zh-TW" altLang="zh-TW" sz="2400" dirty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en-US" sz="2400" dirty="0" smtClean="0">
                <a:latin typeface="+mj-ea"/>
                <a:ea typeface="+mj-ea"/>
              </a:rPr>
              <a:t>廣告</a:t>
            </a:r>
            <a:r>
              <a:rPr lang="zh-TW" altLang="zh-TW" sz="2400" dirty="0" smtClean="0">
                <a:latin typeface="+mj-ea"/>
                <a:ea typeface="+mj-ea"/>
              </a:rPr>
              <a:t>要</a:t>
            </a:r>
            <a:r>
              <a:rPr lang="zh-TW" altLang="zh-TW" sz="2400" dirty="0">
                <a:latin typeface="+mj-ea"/>
                <a:ea typeface="+mj-ea"/>
              </a:rPr>
              <a:t>傳達的企業形象是什麼？</a:t>
            </a:r>
          </a:p>
          <a:p>
            <a:endParaRPr lang="en-US" altLang="zh-TW" sz="2800" dirty="0" smtClean="0"/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" name="Picture 10" descr="一群人在海邊玩沙灘排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4365104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6" descr="檢視詳細資料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4343898"/>
            <a:ext cx="1828800" cy="1828800"/>
          </a:xfrm>
          <a:prstGeom prst="rect">
            <a:avLst/>
          </a:prstGeom>
          <a:noFill/>
        </p:spPr>
      </p:pic>
      <p:pic>
        <p:nvPicPr>
          <p:cNvPr id="8" name="Picture 30" descr="檢視詳細資料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06778" y="434389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3686</TotalTime>
  <Words>703</Words>
  <Application>Microsoft Office PowerPoint</Application>
  <PresentationFormat>如螢幕大小 (4:3)</PresentationFormat>
  <Paragraphs>106</Paragraphs>
  <Slides>10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公正</vt:lpstr>
      <vt:lpstr>教案名稱： 「失焦的排球賽」 本教案製作者：毛俞婷 </vt:lpstr>
      <vt:lpstr>活動一：我們一起看的體育新聞</vt:lpstr>
      <vt:lpstr>活動一：我們一起看的體育新聞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活動三：小小總編輯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111</cp:revision>
  <dcterms:created xsi:type="dcterms:W3CDTF">2011-03-28T02:01:01Z</dcterms:created>
  <dcterms:modified xsi:type="dcterms:W3CDTF">2014-07-31T16:09:50Z</dcterms:modified>
</cp:coreProperties>
</file>