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7" r:id="rId4"/>
    <p:sldId id="289" r:id="rId5"/>
    <p:sldId id="274" r:id="rId6"/>
    <p:sldId id="275" r:id="rId7"/>
    <p:sldId id="288" r:id="rId8"/>
    <p:sldId id="277" r:id="rId9"/>
    <p:sldId id="281" r:id="rId10"/>
    <p:sldId id="273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9900"/>
    <a:srgbClr val="660066"/>
    <a:srgbClr val="3399FF"/>
    <a:srgbClr val="B9DEFD"/>
    <a:srgbClr val="C0C0C0"/>
    <a:srgbClr val="FF9999"/>
    <a:srgbClr val="CCFFCC"/>
    <a:srgbClr val="CCFF99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69510" autoAdjust="0"/>
  </p:normalViewPr>
  <p:slideViewPr>
    <p:cSldViewPr>
      <p:cViewPr>
        <p:scale>
          <a:sx n="50" d="100"/>
          <a:sy n="50" d="100"/>
        </p:scale>
        <p:origin x="-173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09dRyIG9bU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Dq9EZY0VN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請學生觀賞以下廣告影片：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TOSANDO music CM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https://www.youtube.com/watch?v=-09dRyIG9bU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影片觀賞完後，請學生回答以下問題。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①請簡單說明這則影片的劇情，以及讓你印象深刻的片段。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②觀賞完這則影片，</a:t>
            </a:r>
            <a:r>
              <a:rPr lang="zh-TW" altLang="en-US" sz="1200" dirty="0" smtClean="0">
                <a:latin typeface="微軟正黑體"/>
                <a:ea typeface="微軟正黑體"/>
              </a:rPr>
              <a:t>請以兩個形容詞來形容你現在的感覺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開心、感動、難過、憤怒、痛苦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？並請說明原因。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③你覺得這樣氛圍的影片，會不會讓你對它印象深刻？或者有其他想法？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④猜猜看這則影片在販售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行銷的東西是什麼？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若學生沒有猜對，可將答案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留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至第二階段再公布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請學生閱讀「小心有洋蔥！超感人廣告 絕對讓你淚不停！」報導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(http://udn.com/NEWS/LIFE/LIF1/8655579.shtml)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日本感人影片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凡是看影片過的網友，無一不被感動流下眼淚，洋蔥指數百分百！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③When—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？(5月5日)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④Where—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⑤Why—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？(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日本的音樂教室，利用感人的影片來作為廣告，引起大家注目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⑥How—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怎樣的效應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？(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成功讓音樂教室中「音樂，可以超越語言」的簡單訴求引起共鳴，也吸引全球關注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zh-TW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請學生想想看，為什麼這個音樂教室的廣告，要拍得如此的感人，並請問學生，是否喜歡這樣的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手法？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教師可說明，這樣的廣告訴求手法稱之為「感性訴求」，是希望引起大家在情感上的感動共鳴，進而達到行銷某物品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觀念的目的。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除了感性訴求外，廣告還有很多其他的訴求手法，教師可搭配影片進行介紹：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①恐懼訴求：哥本哈根會議／夢見地球毀滅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(https://www.youtube.com/watch?v=9rh_4abYU-0)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②娛樂訴求：林俊傑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義大世界廣告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(https://www.youtube.com/watch?v=T7cAXl0BfSI)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③理性訴求：高露潔全效牙膏 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</a:t>
            </a:r>
            <a:r>
              <a:rPr lang="en-US" altLang="zh-TW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https://www.youtube.com/watch?v=hDq9EZY0VNg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④幽默訴求：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IKEA Taiwan 2011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系統廚具電視廣告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(https://www.youtube.com/watch?v=vctuv0u3PEY)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⑤道德訴求：交通部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年酒駕罰則新規定廣告 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(https://www.youtube.com/watch?v=dzEyRc9amSc)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請學生想想看，為什麼會出現這麼多的廣告訴求手法，目的為何？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為了符合不同的廣告標的、吸引不同的閱聽人等等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請學生回想剛剛觀賞過的廣告片段，並想想，哪一種訴求方法，是自己覺得最能打動人心的？而哪一種訴求方法，又是最能夠引大家購買商品慾望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聽從觀念指導的？並請說明原因。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學生分組，請各組針對本次課程當中所學到的六種廣告訴求方式，選出三種，並上網搜尋符合的廣告片段；討論完畢，請各組上台向他組同學介紹該組所選取的廣告影片，並請台下的同學猜猜看，此廣告影片是屬於哪一種廣告訴求，而其所欲販售的物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觀念又是什麼？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各組介紹廣告完畢，請全班在這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部的廣告當中，選出一部最能達到廣告行銷目的的一支，並請選擇該廣告影片的同學說明投票給此部廣告的原因。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2014/5/22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watch?v=-09dRyIG9bU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dn.com/NEWS/LIFE/LIF1/8655579.shtml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s://www.youtube.com/watch?v=hDq9EZY0V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7cAXl0BfSI" TargetMode="External"/><Relationship Id="rId5" Type="http://schemas.openxmlformats.org/officeDocument/2006/relationships/hyperlink" Target="https://www.youtube.com/watch?v=9rh_4abYU-0" TargetMode="External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sz="4400" b="1" dirty="0" smtClean="0"/>
              <a:t>「</a:t>
            </a:r>
            <a:r>
              <a:rPr lang="zh-TW" altLang="zh-TW" b="1" dirty="0"/>
              <a:t>廣告「三十六計</a:t>
            </a:r>
            <a:r>
              <a:rPr lang="zh-TW" altLang="zh-TW" b="1" dirty="0" smtClean="0"/>
              <a:t>」</a:t>
            </a:r>
            <a:r>
              <a:rPr lang="en-US" altLang="zh-TW" sz="4400" b="1" dirty="0" smtClean="0"/>
              <a:t/>
            </a:r>
            <a:br>
              <a:rPr lang="en-US" altLang="zh-TW" sz="4400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活動一：洋蔥在哪裡</a:t>
            </a:r>
            <a:r>
              <a:rPr lang="zh-TW" altLang="en-US" dirty="0" smtClean="0">
                <a:latin typeface="微軟正黑體"/>
                <a:ea typeface="微軟正黑體"/>
              </a:rPr>
              <a:t>？</a:t>
            </a:r>
            <a:endParaRPr lang="zh-TW" altLang="en-US" dirty="0" smtClean="0"/>
          </a:p>
        </p:txBody>
      </p:sp>
      <p:sp>
        <p:nvSpPr>
          <p:cNvPr id="23" name="文字方塊 22"/>
          <p:cNvSpPr txBox="1"/>
          <p:nvPr/>
        </p:nvSpPr>
        <p:spPr>
          <a:xfrm>
            <a:off x="6166681" y="620012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https://www.youtube.com/watch?v=-</a:t>
            </a:r>
            <a:r>
              <a:rPr lang="en-US" altLang="zh-TW" sz="800" dirty="0" smtClean="0">
                <a:hlinkClick r:id="rId5"/>
              </a:rPr>
              <a:t>09dRyIG9bU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grpSp>
        <p:nvGrpSpPr>
          <p:cNvPr id="5" name="群組 4"/>
          <p:cNvGrpSpPr/>
          <p:nvPr/>
        </p:nvGrpSpPr>
        <p:grpSpPr>
          <a:xfrm>
            <a:off x="958719" y="1659238"/>
            <a:ext cx="7129053" cy="4540891"/>
            <a:chOff x="681062" y="1659238"/>
            <a:chExt cx="7129053" cy="454089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800" y="1659238"/>
              <a:ext cx="4800600" cy="26670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062" y="3676004"/>
              <a:ext cx="4181475" cy="252412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3246" y="4180633"/>
              <a:ext cx="3286869" cy="1810986"/>
            </a:xfrm>
            <a:prstGeom prst="rect">
              <a:avLst/>
            </a:prstGeom>
            <a:ln>
              <a:noFill/>
            </a:ln>
            <a:effectLst>
              <a:reflection blurRad="12700" stA="30000" endPos="30000" dist="5000" dir="5400000" sy="-100000" algn="bl" rotWithShape="0"/>
            </a:effectLst>
            <a:scene3d>
              <a:camera prst="perspectiveContrastingLeftFacing">
                <a:rot lat="300000" lon="19800000" rev="0"/>
              </a:camera>
              <a:lightRig rig="threePt" dir="t">
                <a:rot lat="0" lon="0" rev="2700000"/>
              </a:lightRig>
            </a:scene3d>
            <a:sp3d>
              <a:bevelT w="63500" h="50800"/>
            </a:sp3d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活動一：洋蔥在哪裡</a:t>
            </a:r>
            <a:r>
              <a:rPr lang="zh-TW" altLang="en-US" dirty="0">
                <a:latin typeface="微軟正黑體"/>
              </a:rPr>
              <a:t>？</a:t>
            </a:r>
            <a:endParaRPr lang="zh-TW" altLang="en-US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899384" y="2204864"/>
            <a:ext cx="7560840" cy="504056"/>
          </a:xfrm>
        </p:spPr>
        <p:txBody>
          <a:bodyPr/>
          <a:lstStyle/>
          <a:p>
            <a:r>
              <a:rPr lang="zh-TW" altLang="en-US" sz="2400" dirty="0" smtClean="0">
                <a:latin typeface="+mj-ea"/>
                <a:ea typeface="+mj-ea"/>
              </a:rPr>
              <a:t>請簡單說明一下剛剛那部影片的劇情？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影片中，有沒有讓你印象深刻的片段？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觀賞完這部影片</a:t>
            </a:r>
            <a:r>
              <a:rPr lang="zh-TW" altLang="en-US" sz="2400" dirty="0" smtClean="0">
                <a:latin typeface="+mj-ea"/>
                <a:ea typeface="+mj-ea"/>
              </a:rPr>
              <a:t>後，請以兩個形容詞來形容你現在的感覺，並說明原因。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這樣氛圍的影片，會不會讓你對它印象深刻呢？</a:t>
            </a:r>
            <a:endParaRPr lang="en-US" altLang="zh-TW" sz="2400" dirty="0">
              <a:latin typeface="+mj-ea"/>
              <a:ea typeface="+mj-ea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猜猜看這則影片在販售</a:t>
            </a:r>
            <a:r>
              <a:rPr lang="en-US" altLang="zh-TW" sz="2400" dirty="0">
                <a:latin typeface="+mj-ea"/>
                <a:ea typeface="+mj-ea"/>
              </a:rPr>
              <a:t>/</a:t>
            </a:r>
            <a:r>
              <a:rPr lang="zh-TW" altLang="en-US" sz="2400" dirty="0">
                <a:latin typeface="+mj-ea"/>
                <a:ea typeface="+mj-ea"/>
              </a:rPr>
              <a:t>行銷的東西是什麼？</a:t>
            </a:r>
            <a:endParaRPr lang="zh-TW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" name="Picture 2" descr="微笑的,微笑的臉,微笑的面容,微笑表情,快樂的臉,情感,情緒,牙齒,笑容,笑臉,符號,興高采烈的臉,興高采烈的面容,表情,開心的,開心的臉,開心面容,露出笑容,露齒而笑,面,面帶笑容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627784" y="5168128"/>
            <a:ext cx="1367433" cy="136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檢視詳細資料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134292" y="5194793"/>
            <a:ext cx="1312260" cy="131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檢視詳細資料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508104" y="5168128"/>
            <a:ext cx="1338925" cy="133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檢視詳細資料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700394" y="4937444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</a:t>
            </a:r>
            <a:r>
              <a:rPr lang="zh-TW" altLang="en-US" dirty="0"/>
              <a:t>怎麼說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0" name="文字方塊 9"/>
          <p:cNvSpPr txBox="1"/>
          <p:nvPr/>
        </p:nvSpPr>
        <p:spPr>
          <a:xfrm>
            <a:off x="6432472" y="6234757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</a:t>
            </a:r>
            <a:r>
              <a:rPr lang="en-US" altLang="zh-TW" sz="800" dirty="0" smtClean="0">
                <a:hlinkClick r:id="rId5"/>
              </a:rPr>
              <a:t>udn.com/NEWS/LIFE/LIF1/8655579.shtml</a:t>
            </a:r>
            <a:endParaRPr lang="en-US" altLang="zh-TW" sz="800" dirty="0" smtClean="0"/>
          </a:p>
          <a:p>
            <a:endParaRPr lang="en-US" altLang="zh-TW" sz="800" dirty="0" smtClean="0"/>
          </a:p>
        </p:txBody>
      </p:sp>
      <p:sp>
        <p:nvSpPr>
          <p:cNvPr id="13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7560840" cy="1224136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閱讀</a:t>
            </a:r>
            <a:r>
              <a:rPr lang="zh-TW" altLang="zh-TW" sz="2800" dirty="0" smtClean="0">
                <a:latin typeface="+mj-ea"/>
                <a:ea typeface="+mj-ea"/>
              </a:rPr>
              <a:t>「</a:t>
            </a:r>
            <a:r>
              <a:rPr lang="zh-TW" altLang="zh-TW" sz="2800" dirty="0">
                <a:latin typeface="+mj-ea"/>
                <a:ea typeface="+mj-ea"/>
              </a:rPr>
              <a:t>小心有洋蔥！超感人廣告 絕對讓你淚不停！ </a:t>
            </a:r>
            <a:r>
              <a:rPr lang="zh-TW" altLang="zh-TW" sz="2800" dirty="0" smtClean="0">
                <a:latin typeface="+mj-ea"/>
                <a:ea typeface="+mj-ea"/>
              </a:rPr>
              <a:t>」新聞報導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zh-TW" altLang="zh-TW" sz="28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123728" y="2488187"/>
            <a:ext cx="3933999" cy="369201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4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2472" y="4158035"/>
            <a:ext cx="217454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 smtClean="0">
                <a:solidFill>
                  <a:srgbClr val="0070C0"/>
                </a:solidFill>
                <a:latin typeface="+mj-ea"/>
                <a:ea typeface="+mj-ea"/>
              </a:rPr>
              <a:t>主角</a:t>
            </a:r>
            <a:r>
              <a:rPr lang="zh-TW" altLang="zh-TW" sz="28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 smtClean="0">
                <a:latin typeface="+mj-ea"/>
                <a:ea typeface="+mj-ea"/>
              </a:rPr>
              <a:t>發生</a:t>
            </a:r>
            <a:r>
              <a:rPr lang="zh-TW" altLang="en-US" sz="2800" dirty="0">
                <a:solidFill>
                  <a:srgbClr val="0070C0"/>
                </a:solidFill>
                <a:latin typeface="+mj-ea"/>
                <a:ea typeface="+mj-ea"/>
              </a:rPr>
              <a:t>什麼事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什麼時候</a:t>
            </a:r>
            <a:r>
              <a:rPr lang="zh-TW" altLang="zh-TW" sz="2800" dirty="0" smtClean="0">
                <a:latin typeface="+mj-ea"/>
                <a:ea typeface="+mj-ea"/>
              </a:rPr>
              <a:t>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en-US" sz="2800" dirty="0" smtClean="0">
                <a:latin typeface="+mj-ea"/>
                <a:ea typeface="+mj-ea"/>
              </a:rPr>
              <a:t>新聞</a:t>
            </a:r>
            <a:r>
              <a:rPr lang="zh-TW" altLang="zh-TW" sz="2800" dirty="0" smtClean="0">
                <a:latin typeface="+mj-ea"/>
                <a:ea typeface="+mj-ea"/>
              </a:rPr>
              <a:t>發生</a:t>
            </a:r>
            <a:r>
              <a:rPr lang="zh-TW" altLang="zh-TW" sz="2800" dirty="0">
                <a:latin typeface="+mj-ea"/>
                <a:ea typeface="+mj-ea"/>
              </a:rPr>
              <a:t>在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哪裡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</a:t>
            </a:r>
            <a:r>
              <a:rPr lang="zh-TW" altLang="zh-TW" sz="2800" dirty="0">
                <a:solidFill>
                  <a:srgbClr val="0070C0"/>
                </a:solidFill>
                <a:latin typeface="+mj-ea"/>
                <a:ea typeface="+mj-ea"/>
              </a:rPr>
              <a:t>原因</a:t>
            </a:r>
            <a:r>
              <a:rPr lang="zh-TW" altLang="zh-TW" sz="2800" dirty="0" smtClean="0">
                <a:latin typeface="+mj-ea"/>
                <a:ea typeface="+mj-ea"/>
              </a:rPr>
              <a:t>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en-US" sz="2800" dirty="0" smtClean="0">
                <a:latin typeface="+mj-ea"/>
                <a:ea typeface="+mj-ea"/>
              </a:rPr>
              <a:t>產生</a:t>
            </a:r>
            <a:r>
              <a:rPr lang="zh-TW" altLang="en-US" sz="2800" dirty="0" smtClean="0">
                <a:solidFill>
                  <a:srgbClr val="0070C0"/>
                </a:solidFill>
                <a:latin typeface="+mj-ea"/>
                <a:ea typeface="+mj-ea"/>
              </a:rPr>
              <a:t>怎樣的效益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sz="28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pic>
        <p:nvPicPr>
          <p:cNvPr id="102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876256" y="4678253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2060848"/>
            <a:ext cx="7776864" cy="2520280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為什麼這個音樂教室的廣告，要拍得如此的感人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r>
              <a:rPr lang="zh-TW" altLang="en-US" sz="2800" dirty="0" smtClean="0">
                <a:latin typeface="+mj-ea"/>
                <a:ea typeface="+mj-ea"/>
              </a:rPr>
              <a:t>有什麼目的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你喜歡這樣的廣告手法嗎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r>
              <a:rPr lang="zh-TW" altLang="en-US" sz="2800" dirty="0" smtClean="0">
                <a:latin typeface="+mj-ea"/>
                <a:ea typeface="+mj-ea"/>
              </a:rPr>
              <a:t>說說看原因。</a:t>
            </a:r>
            <a:endParaRPr lang="en-US" altLang="zh-TW" sz="2800" dirty="0">
              <a:latin typeface="+mj-ea"/>
              <a:ea typeface="+mj-ea"/>
            </a:endParaRPr>
          </a:p>
          <a:p>
            <a:pPr lvl="0"/>
            <a:endParaRPr lang="zh-TW" altLang="zh-TW" sz="2800" dirty="0">
              <a:latin typeface="+mj-ea"/>
              <a:ea typeface="+mj-ea"/>
            </a:endParaRPr>
          </a:p>
          <a:p>
            <a:r>
              <a:rPr lang="en-US" altLang="zh-TW" sz="2800" dirty="0">
                <a:latin typeface="+mj-ea"/>
                <a:ea typeface="+mj-ea"/>
              </a:rPr>
              <a:t> </a:t>
            </a:r>
            <a:r>
              <a:rPr lang="zh-TW" altLang="zh-TW" sz="2800" dirty="0">
                <a:latin typeface="+mj-ea"/>
                <a:ea typeface="+mj-ea"/>
              </a:rPr>
              <a:t>「感性訴求</a:t>
            </a:r>
            <a:r>
              <a:rPr lang="zh-TW" altLang="zh-TW" sz="2800" dirty="0" smtClean="0">
                <a:latin typeface="+mj-ea"/>
                <a:ea typeface="+mj-ea"/>
              </a:rPr>
              <a:t>」</a:t>
            </a:r>
            <a:r>
              <a:rPr lang="zh-TW" altLang="en-US" sz="2800" dirty="0" smtClean="0">
                <a:latin typeface="+mj-ea"/>
                <a:ea typeface="+mj-ea"/>
              </a:rPr>
              <a:t>的廣告。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zh-TW" sz="2400" dirty="0"/>
          </a:p>
          <a:p>
            <a:endParaRPr lang="en-US" altLang="zh-TW" sz="2400" dirty="0" smtClean="0"/>
          </a:p>
          <a:p>
            <a:endParaRPr lang="zh-TW" altLang="zh-TW" sz="2400" dirty="0"/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4098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29309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187624" y="1700808"/>
            <a:ext cx="7229400" cy="936104"/>
          </a:xfrm>
        </p:spPr>
        <p:txBody>
          <a:bodyPr/>
          <a:lstStyle/>
          <a:p>
            <a:pPr lvl="0"/>
            <a:r>
              <a:rPr lang="zh-TW" altLang="en-US" sz="2800" dirty="0">
                <a:latin typeface="+mj-ea"/>
                <a:ea typeface="+mj-ea"/>
              </a:rPr>
              <a:t>來看看各種不同類型的</a:t>
            </a:r>
            <a:r>
              <a:rPr lang="zh-TW" altLang="en-US" sz="2800" dirty="0" smtClean="0">
                <a:latin typeface="+mj-ea"/>
                <a:ea typeface="+mj-ea"/>
              </a:rPr>
              <a:t>廣告。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478146" y="5785977"/>
            <a:ext cx="377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https://</a:t>
            </a:r>
            <a:r>
              <a:rPr lang="en-US" altLang="zh-TW" sz="800" dirty="0" smtClean="0">
                <a:hlinkClick r:id="rId5"/>
              </a:rPr>
              <a:t>www.youtube.com/watch?v=9rh_4abYU-0</a:t>
            </a:r>
            <a:endParaRPr lang="en-US" altLang="zh-TW" sz="800" dirty="0" smtClean="0"/>
          </a:p>
          <a:p>
            <a:r>
              <a:rPr lang="en-US" altLang="zh-TW" sz="800" dirty="0">
                <a:hlinkClick r:id="rId6"/>
              </a:rPr>
              <a:t>https://</a:t>
            </a:r>
            <a:r>
              <a:rPr lang="en-US" altLang="zh-TW" sz="800" dirty="0" smtClean="0">
                <a:hlinkClick r:id="rId6"/>
              </a:rPr>
              <a:t>www.youtube.com/watch?v=T7cAXl0BfSI</a:t>
            </a:r>
            <a:endParaRPr lang="en-US" altLang="zh-TW" sz="800" dirty="0" smtClean="0"/>
          </a:p>
          <a:p>
            <a:r>
              <a:rPr lang="en-US" altLang="zh-TW" sz="800" dirty="0">
                <a:hlinkClick r:id="rId7"/>
              </a:rPr>
              <a:t>https://www.youtube.com/watch?v=hDq9EZY0VNg</a:t>
            </a:r>
            <a:endParaRPr lang="en-US" altLang="zh-TW" sz="800" dirty="0" smtClean="0"/>
          </a:p>
        </p:txBody>
      </p:sp>
      <p:sp>
        <p:nvSpPr>
          <p:cNvPr id="9" name="文字方塊 8"/>
          <p:cNvSpPr txBox="1"/>
          <p:nvPr/>
        </p:nvSpPr>
        <p:spPr>
          <a:xfrm>
            <a:off x="3445398" y="2541039"/>
            <a:ext cx="1872000" cy="584775"/>
          </a:xfrm>
          <a:prstGeom prst="rect">
            <a:avLst/>
          </a:prstGeom>
          <a:solidFill>
            <a:srgbClr val="3399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恐懼訴求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051720" y="3026275"/>
            <a:ext cx="187200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娛樂訴求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317774" y="4365104"/>
            <a:ext cx="1872000" cy="58477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道德訴求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88024" y="3342746"/>
            <a:ext cx="1872000" cy="584775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幽默訴求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155643" y="3635134"/>
            <a:ext cx="1872000" cy="584775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3200" b="1" dirty="0" smtClean="0">
                <a:latin typeface="+mj-ea"/>
                <a:ea typeface="+mj-ea"/>
              </a:rPr>
              <a:t>理性訴求</a:t>
            </a:r>
            <a:endParaRPr lang="zh-TW" altLang="en-US" sz="3200" b="1" dirty="0">
              <a:latin typeface="+mj-ea"/>
              <a:ea typeface="+mj-e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48958" y="4135360"/>
            <a:ext cx="3205524" cy="16290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253774" y="5085184"/>
            <a:ext cx="2846679" cy="1172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444208" y="1938636"/>
            <a:ext cx="2216076" cy="1341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955775" y="1484784"/>
            <a:ext cx="7200800" cy="151288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800" dirty="0" smtClean="0">
                <a:latin typeface="+mj-ea"/>
                <a:ea typeface="+mj-ea"/>
              </a:rPr>
              <a:t>為什麼</a:t>
            </a:r>
            <a:r>
              <a:rPr lang="zh-TW" altLang="en-US" sz="2800" dirty="0" smtClean="0">
                <a:latin typeface="+mj-ea"/>
                <a:ea typeface="+mj-ea"/>
              </a:rPr>
              <a:t>會有這麼多的廣告訴求手法呢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dirty="0">
              <a:latin typeface="+mj-ea"/>
              <a:ea typeface="+mj-ea"/>
            </a:endParaRPr>
          </a:p>
          <a:p>
            <a:r>
              <a:rPr lang="zh-TW" altLang="zh-TW" sz="2800" dirty="0" smtClean="0">
                <a:latin typeface="+mj-ea"/>
                <a:ea typeface="+mj-ea"/>
              </a:rPr>
              <a:t>你</a:t>
            </a:r>
            <a:r>
              <a:rPr lang="zh-TW" altLang="en-US" sz="2800" dirty="0">
                <a:latin typeface="+mj-ea"/>
                <a:ea typeface="+mj-ea"/>
              </a:rPr>
              <a:t>最喜歡哪一種訴求手法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r>
              <a:rPr lang="zh-TW" altLang="en-US" sz="2800" dirty="0" smtClean="0">
                <a:latin typeface="+mj-ea"/>
                <a:ea typeface="+mj-ea"/>
              </a:rPr>
              <a:t>為什麼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pPr lvl="0"/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zh-TW" altLang="en-US" sz="2800" dirty="0" smtClean="0">
                <a:latin typeface="+mj-ea"/>
                <a:ea typeface="+mj-ea"/>
              </a:rPr>
              <a:t>你覺得哪一種訴求手法最能達到廣告的最終目的</a:t>
            </a:r>
            <a:r>
              <a:rPr lang="zh-TW" altLang="zh-TW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</p:txBody>
      </p:sp>
      <p:pic>
        <p:nvPicPr>
          <p:cNvPr id="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660232" y="458772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335388" y="486916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活動三：行銷高手就是我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301924" y="1719957"/>
            <a:ext cx="6726460" cy="4283968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從今天學到的</a:t>
            </a:r>
            <a:r>
              <a:rPr lang="en-US" altLang="zh-TW" sz="2800" dirty="0" smtClean="0">
                <a:latin typeface="+mj-ea"/>
                <a:ea typeface="+mj-ea"/>
              </a:rPr>
              <a:t>6</a:t>
            </a:r>
            <a:r>
              <a:rPr lang="zh-TW" altLang="en-US" sz="2800" dirty="0" smtClean="0">
                <a:latin typeface="+mj-ea"/>
                <a:ea typeface="+mj-ea"/>
              </a:rPr>
              <a:t>種廣告訴求手法中，每組選出</a:t>
            </a:r>
            <a:r>
              <a:rPr lang="en-US" altLang="zh-TW" sz="2800" dirty="0" smtClean="0">
                <a:latin typeface="+mj-ea"/>
                <a:ea typeface="+mj-ea"/>
              </a:rPr>
              <a:t>3</a:t>
            </a:r>
            <a:r>
              <a:rPr lang="zh-TW" altLang="en-US" sz="2800" dirty="0" smtClean="0">
                <a:latin typeface="+mj-ea"/>
                <a:ea typeface="+mj-ea"/>
              </a:rPr>
              <a:t>種，再上網搜尋符合的廣告片段。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各</a:t>
            </a:r>
            <a:r>
              <a:rPr lang="zh-TW" altLang="zh-TW" sz="2800" dirty="0" smtClean="0">
                <a:latin typeface="+mj-ea"/>
                <a:ea typeface="+mj-ea"/>
              </a:rPr>
              <a:t>組</a:t>
            </a:r>
            <a:r>
              <a:rPr lang="zh-TW" altLang="en-US" sz="2800" dirty="0" smtClean="0">
                <a:latin typeface="+mj-ea"/>
                <a:ea typeface="+mj-ea"/>
              </a:rPr>
              <a:t>與大家分享</a:t>
            </a:r>
            <a:r>
              <a:rPr lang="zh-TW" altLang="en-US" sz="2800" dirty="0">
                <a:latin typeface="+mj-ea"/>
                <a:ea typeface="+mj-ea"/>
              </a:rPr>
              <a:t>並</a:t>
            </a:r>
            <a:r>
              <a:rPr lang="zh-TW" altLang="en-US" sz="2800" dirty="0" smtClean="0">
                <a:latin typeface="+mj-ea"/>
                <a:ea typeface="+mj-ea"/>
              </a:rPr>
              <a:t>說明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全班票選，</a:t>
            </a:r>
            <a:r>
              <a:rPr lang="zh-TW" altLang="zh-TW" sz="2800" dirty="0" smtClean="0">
                <a:latin typeface="+mj-ea"/>
                <a:ea typeface="+mj-ea"/>
              </a:rPr>
              <a:t>選出</a:t>
            </a:r>
            <a:r>
              <a:rPr lang="zh-TW" altLang="en-US" sz="2800" dirty="0" smtClean="0">
                <a:latin typeface="+mj-ea"/>
                <a:ea typeface="+mj-ea"/>
              </a:rPr>
              <a:t>一支最能達到廣告目的的影片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pPr>
              <a:buNone/>
            </a:pPr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7170" name="Picture 2" descr="學生向老師問好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573016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2878</TotalTime>
  <Words>843</Words>
  <Application>Microsoft Office PowerPoint</Application>
  <PresentationFormat>如螢幕大小 (4:3)</PresentationFormat>
  <Paragraphs>118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教案名稱： 「廣告「三十六計」 本教案製作者：毛俞婷 </vt:lpstr>
      <vt:lpstr>活動一：洋蔥在哪裡？</vt:lpstr>
      <vt:lpstr>活動一：洋蔥在哪裡？</vt:lpstr>
      <vt:lpstr>活動二：新聞怎麼說？</vt:lpstr>
      <vt:lpstr>活動二：新聞怎麼說？</vt:lpstr>
      <vt:lpstr>活動二：新聞怎麼說？</vt:lpstr>
      <vt:lpstr>活動二：新聞怎麼說？</vt:lpstr>
      <vt:lpstr>活動二：新聞怎麼說？</vt:lpstr>
      <vt:lpstr>活動三：行銷高手就是我</vt:lpstr>
      <vt:lpstr>本教案結束，謝謝 </vt:lpstr>
    </vt:vector>
  </TitlesOfParts>
  <Company>TAIWAN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User</cp:lastModifiedBy>
  <cp:revision>103</cp:revision>
  <dcterms:created xsi:type="dcterms:W3CDTF">2011-03-28T02:01:01Z</dcterms:created>
  <dcterms:modified xsi:type="dcterms:W3CDTF">2014-05-22T07:22:58Z</dcterms:modified>
</cp:coreProperties>
</file>