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7" r:id="rId4"/>
    <p:sldId id="289" r:id="rId5"/>
    <p:sldId id="274" r:id="rId6"/>
    <p:sldId id="275" r:id="rId7"/>
    <p:sldId id="288" r:id="rId8"/>
    <p:sldId id="277" r:id="rId9"/>
    <p:sldId id="281" r:id="rId10"/>
    <p:sldId id="273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9900"/>
    <a:srgbClr val="660066"/>
    <a:srgbClr val="3399FF"/>
    <a:srgbClr val="B9DEFD"/>
    <a:srgbClr val="C0C0C0"/>
    <a:srgbClr val="FF9999"/>
    <a:srgbClr val="CCFFCC"/>
    <a:srgbClr val="CC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5299" autoAdjust="0"/>
  </p:normalViewPr>
  <p:slideViewPr>
    <p:cSldViewPr>
      <p:cViewPr>
        <p:scale>
          <a:sx n="60" d="100"/>
          <a:sy n="60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t.tw.msn.com/news/%E8%B3%80%E6%AD%B2%E5%9C%8B%E7%89%87%E7%88%AD%E7%A5%A8%E6%88%BF%E3%80%80%E7%95%B0%E6%A5%AD%E7%B5%90%E7%9B%9F%E6%8E%A8%E5%B9%B4%E5%91%B3%E5%A5%BD%E5%BA%B7-1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請問學生是否聽過近日相當火紅的國片「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」？並請問學生最初是從何處聽到這部國片的訊息的？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教師歸納學生獲得該部國片訊息的最初管道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電視報導或廣告、廣播報導或廣告、網路報導或廣告、報紙報導或廣告、實際海報或文宣、參加首映會、參加遊行活動、看到周邊商品、親朋好友介紹、參觀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道具博物館、餐廳用餐得到折扣卷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透過上述的整理分類，教師請問學生，這些不同的資訊取得方式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其背後的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最終目的是否一樣？是什麼呢？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教師可向學生介紹，這些透過不同管道的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訊息曝光，我們可以統稱為這部電影的行銷手法。</a:t>
            </a:r>
          </a:p>
          <a:p>
            <a:pPr lvl="0"/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請學生閱讀「『魏』式行銷催票房！ 台日吹「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」風潮」新聞報導，並觀賞電視報導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(https://www.youtube.com/watch?v=UVlnIEW2F2E)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新聞閱畢，請學生運用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解析新聞。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電影「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」會有這麼漂亮的票房成績，歸功於監製魏德聖的行銷手法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台灣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除了電影本身的催淚劇情外，透過異業結盟的行銷手法，成功捧紅「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」這部電影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怎樣的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效應？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更加刺激電影票房，並讓「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」更受歡迎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請學生想想看，為什麼電影需要行銷？成功的行銷手法可以為電影帶來怎樣的好處？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請大家說說看，在新聞報導中，「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」這部電影，用了什麼行銷手法呢？老師可解釋，透過不同業界領域所推動的行銷方式，稱為「異業結盟」的行銷手法。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請學生回想看看，除了「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」之外，大家平常所看的電影都是用什麼行銷的方式在宣傳呢？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」所使用的這些電影行銷方式之外，你還有聽過什麼特別的電影行銷方式呢？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可參考報導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http://ent.tw.msn.com/news/%E8%B3%80%E6%AD%B2%E5%9C%8B%E7%89%87%E7%88%AD%E7%A5%A8%E6%88%BF%E3%80%80%E7%95%B0%E6%A5%AD%E7%B5%90%E7%9B%9F%E6%8E%A8%E5%B9%B4%E5%91%B3%E5%A5%BD%E5%BA%B7-1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想一想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為什麼這樣「異業結盟」的行銷方式，可以讓電影的票房提升呢？就你自己來說，你會因為接觸到這些行銷訊息，就想要進電影院觀賞該部電影嗎？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請學生分組討論，各組提出一個市面上可見的異業結盟的行銷方式。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(E-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tagV.S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信用卡、家電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V.S.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房地產、藝術品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V.S.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銀行、美術館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V.S.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投影機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將學生分組，請各組討論，假如你是魏德聖，你還會用怎樣的行銷手法來宣傳「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」這部電影呢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報導中已提及的不算入討論範圍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？各組至少提出三個想法。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請各組報告討論結果，並由全班票選，選出最具創意的電影行銷手法前三名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該組成員可獲得獎品。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2014/3/13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zh.wikipedia.org/wiki/KANO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KANO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s://www.youtube.com/watch?v=UVlnIEW2F2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t.tw.msn.com/news/%E8%B3%80%E6%AD%B2%E5%9C%8B%E7%89%87%E7%88%AD%E7%A5%A8%E6%88%BF%E3%80%80%E7%95%B0%E6%A5%AD%E7%B5%90%E7%9B%9F%E6%8E%A8%E5%B9%B4%E5%91%B3%E5%A5%BD%E5%BA%B7-1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sz="4400" dirty="0" smtClean="0"/>
              <a:t>「</a:t>
            </a:r>
            <a:r>
              <a:rPr lang="en-US" altLang="zh-TW" sz="4400" dirty="0" smtClean="0"/>
              <a:t>KANO</a:t>
            </a:r>
            <a:r>
              <a:rPr lang="zh-TW" altLang="zh-TW" sz="4400" dirty="0" smtClean="0"/>
              <a:t>行銷；引領國片風潮」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活動一：與電影的親密接觸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6444208" y="6286138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http://</a:t>
            </a:r>
            <a:r>
              <a:rPr lang="en-US" altLang="zh-TW" sz="800" dirty="0" smtClean="0">
                <a:hlinkClick r:id="rId5"/>
              </a:rPr>
              <a:t>zh.wikipedia.org/wiki/KANO</a:t>
            </a:r>
            <a:endParaRPr lang="en-US" altLang="zh-TW" sz="800" dirty="0"/>
          </a:p>
          <a:p>
            <a:endParaRPr lang="en-US" altLang="zh-TW" sz="800" dirty="0" smtClean="0"/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873204" y="1772816"/>
            <a:ext cx="7560840" cy="504056"/>
          </a:xfrm>
        </p:spPr>
        <p:txBody>
          <a:bodyPr/>
          <a:lstStyle/>
          <a:p>
            <a:r>
              <a:rPr lang="zh-TW" altLang="en-US" sz="2400" dirty="0">
                <a:latin typeface="+mj-ea"/>
                <a:ea typeface="+mj-ea"/>
              </a:rPr>
              <a:t>你有</a:t>
            </a:r>
            <a:r>
              <a:rPr lang="zh-TW" altLang="en-US" sz="2400" dirty="0" smtClean="0">
                <a:latin typeface="+mj-ea"/>
                <a:ea typeface="+mj-ea"/>
              </a:rPr>
              <a:t>看過或聽過</a:t>
            </a:r>
            <a:r>
              <a:rPr lang="zh-TW" altLang="zh-TW" sz="2400" dirty="0">
                <a:latin typeface="+mj-ea"/>
                <a:ea typeface="+mj-ea"/>
              </a:rPr>
              <a:t>「</a:t>
            </a:r>
            <a:r>
              <a:rPr lang="en-US" altLang="zh-TW" sz="2400" dirty="0">
                <a:latin typeface="+mj-ea"/>
                <a:ea typeface="+mj-ea"/>
              </a:rPr>
              <a:t>KANO</a:t>
            </a:r>
            <a:r>
              <a:rPr lang="zh-TW" altLang="zh-TW" sz="2400" dirty="0" smtClean="0">
                <a:latin typeface="+mj-ea"/>
                <a:ea typeface="+mj-ea"/>
              </a:rPr>
              <a:t>」</a:t>
            </a:r>
            <a:r>
              <a:rPr lang="zh-TW" altLang="en-US" sz="2400" dirty="0" smtClean="0">
                <a:latin typeface="+mj-ea"/>
                <a:ea typeface="+mj-ea"/>
              </a:rPr>
              <a:t>這部電影嗎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zh-TW" sz="2400" dirty="0">
                <a:latin typeface="+mj-ea"/>
                <a:ea typeface="+mj-ea"/>
              </a:rPr>
              <a:t>是從何處</a:t>
            </a:r>
            <a:r>
              <a:rPr lang="zh-TW" altLang="zh-TW" sz="2400" dirty="0" smtClean="0">
                <a:latin typeface="+mj-ea"/>
                <a:ea typeface="+mj-ea"/>
              </a:rPr>
              <a:t>聽到</a:t>
            </a:r>
            <a:r>
              <a:rPr lang="en-US" altLang="zh-TW" sz="2400" dirty="0" smtClean="0">
                <a:latin typeface="+mj-ea"/>
                <a:ea typeface="+mj-ea"/>
              </a:rPr>
              <a:t>/</a:t>
            </a:r>
            <a:r>
              <a:rPr lang="zh-TW" altLang="en-US" sz="2400" dirty="0" smtClean="0">
                <a:latin typeface="+mj-ea"/>
                <a:ea typeface="+mj-ea"/>
              </a:rPr>
              <a:t>看到</a:t>
            </a:r>
            <a:r>
              <a:rPr lang="zh-TW" altLang="zh-TW" sz="2400" dirty="0" smtClean="0">
                <a:latin typeface="+mj-ea"/>
                <a:ea typeface="+mj-ea"/>
              </a:rPr>
              <a:t>這</a:t>
            </a:r>
            <a:r>
              <a:rPr lang="zh-TW" altLang="zh-TW" sz="2400" dirty="0">
                <a:latin typeface="+mj-ea"/>
                <a:ea typeface="+mj-ea"/>
              </a:rPr>
              <a:t>部國片的</a:t>
            </a:r>
            <a:r>
              <a:rPr lang="zh-TW" altLang="zh-TW" sz="2400" dirty="0" smtClean="0">
                <a:latin typeface="+mj-ea"/>
                <a:ea typeface="+mj-ea"/>
              </a:rPr>
              <a:t>訊息？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en-US" sz="2400" dirty="0" smtClean="0">
                <a:latin typeface="+mj-ea"/>
                <a:ea typeface="+mj-ea"/>
              </a:rPr>
              <a:t>跟同學們分享你的消息來源。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zh-TW" altLang="zh-TW" sz="24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67191"/>
            <a:ext cx="2410594" cy="341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檢視詳細資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65104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檢視詳細資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321297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/>
              <a:t>：與電影的親密接觸</a:t>
            </a:r>
            <a:endParaRPr lang="zh-TW" altLang="en-US" dirty="0" smtClean="0"/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791582" y="5013176"/>
            <a:ext cx="7560840" cy="504056"/>
          </a:xfrm>
        </p:spPr>
        <p:txBody>
          <a:bodyPr/>
          <a:lstStyle/>
          <a:p>
            <a:pPr lvl="0"/>
            <a:r>
              <a:rPr lang="zh-TW" altLang="en-US" sz="2400" dirty="0" smtClean="0">
                <a:latin typeface="+mj-ea"/>
                <a:ea typeface="+mj-ea"/>
              </a:rPr>
              <a:t>這些資訊曝光的目的</a:t>
            </a:r>
            <a:r>
              <a:rPr lang="zh-TW" altLang="en-US" sz="2400" dirty="0">
                <a:latin typeface="+mj-ea"/>
                <a:ea typeface="+mj-ea"/>
              </a:rPr>
              <a:t>是否一樣？是</a:t>
            </a:r>
            <a:r>
              <a:rPr lang="zh-TW" altLang="en-US" sz="2400" dirty="0" smtClean="0">
                <a:latin typeface="+mj-ea"/>
                <a:ea typeface="+mj-ea"/>
              </a:rPr>
              <a:t>什麼？</a:t>
            </a:r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聽老師說</a:t>
            </a:r>
            <a:r>
              <a:rPr lang="en-US" altLang="zh-TW" sz="2400" dirty="0" smtClean="0">
                <a:latin typeface="+mj-ea"/>
                <a:ea typeface="+mj-ea"/>
              </a:rPr>
              <a:t>---</a:t>
            </a:r>
            <a:r>
              <a:rPr lang="zh-TW" altLang="zh-TW" sz="2400" dirty="0" smtClean="0">
                <a:latin typeface="+mj-ea"/>
                <a:ea typeface="+mj-ea"/>
              </a:rPr>
              <a:t>不同</a:t>
            </a:r>
            <a:r>
              <a:rPr lang="zh-TW" altLang="zh-TW" sz="2400" dirty="0">
                <a:latin typeface="+mj-ea"/>
                <a:ea typeface="+mj-ea"/>
              </a:rPr>
              <a:t>管道的</a:t>
            </a:r>
            <a:r>
              <a:rPr lang="en-US" altLang="zh-TW" sz="2400" dirty="0">
                <a:latin typeface="+mj-ea"/>
                <a:ea typeface="+mj-ea"/>
              </a:rPr>
              <a:t>KANO</a:t>
            </a:r>
            <a:r>
              <a:rPr lang="zh-TW" altLang="zh-TW" sz="2400" dirty="0">
                <a:latin typeface="+mj-ea"/>
                <a:ea typeface="+mj-ea"/>
              </a:rPr>
              <a:t>訊息，</a:t>
            </a:r>
            <a:r>
              <a:rPr lang="zh-TW" altLang="en-US" sz="2400" dirty="0">
                <a:latin typeface="+mj-ea"/>
                <a:ea typeface="+mj-ea"/>
              </a:rPr>
              <a:t>都是</a:t>
            </a:r>
            <a:r>
              <a:rPr lang="zh-TW" altLang="zh-TW" sz="2400" dirty="0">
                <a:latin typeface="+mj-ea"/>
                <a:ea typeface="+mj-ea"/>
              </a:rPr>
              <a:t>這部電影的行銷手法。</a:t>
            </a: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9513" y="3143250"/>
            <a:ext cx="17049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772515" y="2182490"/>
            <a:ext cx="1224136" cy="369332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電視</a:t>
            </a:r>
            <a:endParaRPr lang="zh-TW" altLang="en-US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4067944" y="2246083"/>
            <a:ext cx="122413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廣播</a:t>
            </a:r>
            <a:endParaRPr lang="zh-TW" altLang="en-US" b="1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037336" y="3530084"/>
            <a:ext cx="1296144" cy="36933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報紙</a:t>
            </a:r>
            <a:endParaRPr lang="zh-TW" altLang="en-US" b="1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660232" y="3530084"/>
            <a:ext cx="129614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海報文宣</a:t>
            </a:r>
            <a:endParaRPr lang="zh-TW" altLang="en-US" b="1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804248" y="2841994"/>
            <a:ext cx="1296144" cy="369332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首映會</a:t>
            </a:r>
            <a:endParaRPr lang="zh-TW" altLang="en-US" b="1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508104" y="4280234"/>
            <a:ext cx="1296144" cy="369332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遊行活動</a:t>
            </a:r>
            <a:endParaRPr lang="zh-TW" altLang="en-US" b="1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012160" y="2087664"/>
            <a:ext cx="1296144" cy="369332"/>
          </a:xfrm>
          <a:prstGeom prst="rect">
            <a:avLst/>
          </a:prstGeom>
          <a:solidFill>
            <a:srgbClr val="66006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周邊商品</a:t>
            </a:r>
            <a:endParaRPr lang="zh-TW" altLang="en-US" b="1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1043645" y="2958584"/>
            <a:ext cx="1440135" cy="369332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道具博物館</a:t>
            </a:r>
            <a:endParaRPr lang="zh-TW" altLang="en-US" b="1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2685408" y="4108544"/>
            <a:ext cx="1440135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折價票券</a:t>
            </a:r>
            <a:endParaRPr lang="zh-TW" altLang="en-US" b="1" dirty="0"/>
          </a:p>
        </p:txBody>
      </p:sp>
      <p:cxnSp>
        <p:nvCxnSpPr>
          <p:cNvPr id="5" name="弧形接點 4"/>
          <p:cNvCxnSpPr>
            <a:endCxn id="2050" idx="1"/>
          </p:cNvCxnSpPr>
          <p:nvPr/>
        </p:nvCxnSpPr>
        <p:spPr>
          <a:xfrm>
            <a:off x="2483780" y="3143250"/>
            <a:ext cx="1235733" cy="285750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弧形接點 21"/>
          <p:cNvCxnSpPr/>
          <p:nvPr/>
        </p:nvCxnSpPr>
        <p:spPr>
          <a:xfrm>
            <a:off x="2889810" y="2551822"/>
            <a:ext cx="1178134" cy="591428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弧形接點 24"/>
          <p:cNvCxnSpPr/>
          <p:nvPr/>
        </p:nvCxnSpPr>
        <p:spPr>
          <a:xfrm rot="5400000">
            <a:off x="4308082" y="2663309"/>
            <a:ext cx="527838" cy="432049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弧形接點 27"/>
          <p:cNvCxnSpPr/>
          <p:nvPr/>
        </p:nvCxnSpPr>
        <p:spPr>
          <a:xfrm rot="10800000" flipV="1">
            <a:off x="5353436" y="2456998"/>
            <a:ext cx="1306797" cy="765506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弧形接點 29"/>
          <p:cNvCxnSpPr/>
          <p:nvPr/>
        </p:nvCxnSpPr>
        <p:spPr>
          <a:xfrm rot="10800000" flipV="1">
            <a:off x="5380420" y="3026660"/>
            <a:ext cx="1423828" cy="503424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弧形接點 31"/>
          <p:cNvCxnSpPr/>
          <p:nvPr/>
        </p:nvCxnSpPr>
        <p:spPr>
          <a:xfrm rot="10800000">
            <a:off x="4932040" y="3714750"/>
            <a:ext cx="1728193" cy="184666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弧形接點 34"/>
          <p:cNvCxnSpPr/>
          <p:nvPr/>
        </p:nvCxnSpPr>
        <p:spPr>
          <a:xfrm rot="10800000">
            <a:off x="4572003" y="3669486"/>
            <a:ext cx="1728190" cy="61074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弧形接點 38"/>
          <p:cNvCxnSpPr/>
          <p:nvPr/>
        </p:nvCxnSpPr>
        <p:spPr>
          <a:xfrm rot="5400000" flipH="1" flipV="1">
            <a:off x="3841211" y="3824213"/>
            <a:ext cx="439058" cy="12960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弧形接點 41"/>
          <p:cNvCxnSpPr/>
          <p:nvPr/>
        </p:nvCxnSpPr>
        <p:spPr>
          <a:xfrm flipV="1">
            <a:off x="3333480" y="3648528"/>
            <a:ext cx="386035" cy="21953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6444208" y="6286138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6"/>
              </a:rPr>
              <a:t>http://</a:t>
            </a:r>
            <a:r>
              <a:rPr lang="en-US" altLang="zh-TW" sz="800" dirty="0" smtClean="0">
                <a:hlinkClick r:id="rId6"/>
              </a:rPr>
              <a:t>zh.wikipedia.org/wiki/KANO</a:t>
            </a:r>
            <a:endParaRPr lang="en-US" altLang="zh-TW" sz="800" dirty="0"/>
          </a:p>
          <a:p>
            <a:endParaRPr lang="en-US" altLang="zh-TW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33441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</a:t>
            </a:r>
            <a:r>
              <a:rPr lang="zh-TW" altLang="en-US" dirty="0"/>
              <a:t>怎麼說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3127375"/>
            <a:ext cx="4448175" cy="2876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4609" y="4147629"/>
            <a:ext cx="3257550" cy="2095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6432472" y="623475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7"/>
              </a:rPr>
              <a:t>https://</a:t>
            </a:r>
            <a:r>
              <a:rPr lang="en-US" altLang="zh-TW" sz="800" dirty="0" smtClean="0">
                <a:hlinkClick r:id="rId7"/>
              </a:rPr>
              <a:t>www.youtube.com/watch?v=UVlnIEW2F2E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sp>
        <p:nvSpPr>
          <p:cNvPr id="13" name="內容版面配置區 5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560840" cy="504056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閱讀「『魏』式行銷催票房</a:t>
            </a:r>
            <a:r>
              <a:rPr lang="zh-TW" altLang="zh-TW" sz="2800" dirty="0" smtClean="0">
                <a:latin typeface="+mj-ea"/>
                <a:ea typeface="+mj-ea"/>
              </a:rPr>
              <a:t>！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zh-TW" sz="2800" dirty="0" smtClean="0">
                <a:latin typeface="+mj-ea"/>
                <a:ea typeface="+mj-ea"/>
              </a:rPr>
              <a:t> </a:t>
            </a:r>
            <a:r>
              <a:rPr lang="zh-TW" altLang="zh-TW" sz="2800" dirty="0">
                <a:latin typeface="+mj-ea"/>
                <a:ea typeface="+mj-ea"/>
              </a:rPr>
              <a:t>台日</a:t>
            </a:r>
            <a:r>
              <a:rPr lang="zh-TW" altLang="zh-TW" sz="2800" dirty="0" smtClean="0">
                <a:latin typeface="+mj-ea"/>
                <a:ea typeface="+mj-ea"/>
              </a:rPr>
              <a:t>吹</a:t>
            </a:r>
            <a:r>
              <a:rPr lang="zh-TW" altLang="zh-TW" sz="2800" dirty="0">
                <a:latin typeface="+mj-ea"/>
              </a:rPr>
              <a:t>『 </a:t>
            </a:r>
            <a:r>
              <a:rPr lang="en-US" altLang="zh-TW" sz="2800" dirty="0" smtClean="0">
                <a:latin typeface="+mj-ea"/>
                <a:ea typeface="+mj-ea"/>
              </a:rPr>
              <a:t>KANO</a:t>
            </a:r>
            <a:r>
              <a:rPr lang="zh-TW" altLang="zh-TW" sz="2800" dirty="0">
                <a:latin typeface="+mj-ea"/>
              </a:rPr>
              <a:t> 『</a:t>
            </a:r>
            <a:r>
              <a:rPr lang="zh-TW" altLang="zh-TW" sz="2800" dirty="0" smtClean="0">
                <a:latin typeface="+mj-ea"/>
                <a:ea typeface="+mj-ea"/>
              </a:rPr>
              <a:t>風潮</a:t>
            </a:r>
            <a:r>
              <a:rPr lang="zh-TW" altLang="zh-TW" sz="2800" dirty="0">
                <a:latin typeface="+mj-ea"/>
                <a:ea typeface="+mj-ea"/>
              </a:rPr>
              <a:t>」</a:t>
            </a:r>
            <a:r>
              <a:rPr lang="zh-TW" altLang="zh-TW" sz="2800" dirty="0" smtClean="0">
                <a:latin typeface="+mj-ea"/>
                <a:ea typeface="+mj-ea"/>
              </a:rPr>
              <a:t>新聞報導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60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763713" y="1916832"/>
            <a:ext cx="6120680" cy="720602"/>
          </a:xfrm>
        </p:spPr>
        <p:txBody>
          <a:bodyPr/>
          <a:lstStyle/>
          <a:p>
            <a:pPr lvl="0">
              <a:buNone/>
            </a:pPr>
            <a:r>
              <a:rPr lang="zh-TW" altLang="en-US" sz="2400" dirty="0" smtClean="0">
                <a:latin typeface="+mj-ea"/>
                <a:ea typeface="+mj-ea"/>
              </a:rPr>
              <a:t>新聞大解析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 smtClean="0">
                <a:solidFill>
                  <a:srgbClr val="0070C0"/>
                </a:solidFill>
                <a:latin typeface="+mj-ea"/>
                <a:ea typeface="+mj-ea"/>
              </a:rPr>
              <a:t>主角</a:t>
            </a:r>
            <a:r>
              <a:rPr lang="zh-TW" altLang="zh-TW" sz="2800" dirty="0" smtClean="0">
                <a:latin typeface="+mj-ea"/>
                <a:ea typeface="+mj-ea"/>
              </a:rPr>
              <a:t>是誰？</a:t>
            </a: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 smtClean="0">
                <a:latin typeface="+mj-ea"/>
                <a:ea typeface="+mj-ea"/>
              </a:rPr>
              <a:t>發生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什麼事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什麼時候</a:t>
            </a:r>
            <a:r>
              <a:rPr lang="zh-TW" altLang="zh-TW" sz="2800" dirty="0" smtClean="0">
                <a:latin typeface="+mj-ea"/>
                <a:ea typeface="+mj-ea"/>
              </a:rPr>
              <a:t>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en-US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 smtClean="0">
                <a:latin typeface="+mj-ea"/>
                <a:ea typeface="+mj-ea"/>
              </a:rPr>
              <a:t>發生</a:t>
            </a:r>
            <a:r>
              <a:rPr lang="zh-TW" altLang="zh-TW" sz="2800" dirty="0">
                <a:latin typeface="+mj-ea"/>
                <a:ea typeface="+mj-ea"/>
              </a:rPr>
              <a:t>在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哪裡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原因</a:t>
            </a:r>
            <a:r>
              <a:rPr lang="zh-TW" altLang="zh-TW" sz="2800" dirty="0" smtClean="0">
                <a:latin typeface="+mj-ea"/>
                <a:ea typeface="+mj-ea"/>
              </a:rPr>
              <a:t>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How—</a:t>
            </a:r>
            <a:r>
              <a:rPr lang="zh-TW" altLang="en-US" sz="2800" dirty="0" smtClean="0">
                <a:latin typeface="+mj-ea"/>
                <a:ea typeface="+mj-ea"/>
              </a:rPr>
              <a:t>有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怎樣</a:t>
            </a:r>
            <a:r>
              <a:rPr lang="zh-TW" altLang="en-US" sz="2800" dirty="0" smtClean="0">
                <a:solidFill>
                  <a:srgbClr val="0070C0"/>
                </a:solidFill>
                <a:latin typeface="+mj-ea"/>
                <a:ea typeface="+mj-ea"/>
              </a:rPr>
              <a:t>的效益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pic>
        <p:nvPicPr>
          <p:cNvPr id="1026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4678253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7776864" cy="2520280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為什麼電影需要行銷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zh-TW" altLang="zh-TW" sz="2800" dirty="0">
                <a:latin typeface="+mj-ea"/>
                <a:ea typeface="+mj-ea"/>
              </a:rPr>
              <a:t>成功的行銷手法可以為電影帶來怎樣的好處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zh-TW" altLang="zh-TW" sz="2800" dirty="0">
              <a:latin typeface="+mj-ea"/>
              <a:ea typeface="+mj-ea"/>
            </a:endParaRPr>
          </a:p>
          <a:p>
            <a:r>
              <a:rPr lang="en-US" altLang="zh-TW" sz="2800" dirty="0">
                <a:latin typeface="+mj-ea"/>
                <a:ea typeface="+mj-ea"/>
              </a:rPr>
              <a:t> </a:t>
            </a:r>
            <a:r>
              <a:rPr lang="zh-TW" altLang="zh-TW" sz="2800" dirty="0">
                <a:latin typeface="+mj-ea"/>
                <a:ea typeface="+mj-ea"/>
              </a:rPr>
              <a:t>「</a:t>
            </a:r>
            <a:r>
              <a:rPr lang="en-US" altLang="zh-TW" sz="2800" dirty="0">
                <a:latin typeface="+mj-ea"/>
                <a:ea typeface="+mj-ea"/>
              </a:rPr>
              <a:t>KANO</a:t>
            </a:r>
            <a:r>
              <a:rPr lang="zh-TW" altLang="zh-TW" sz="2800" dirty="0">
                <a:latin typeface="+mj-ea"/>
                <a:ea typeface="+mj-ea"/>
              </a:rPr>
              <a:t>」這部電影，用了什麼行銷手法呢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聽老師</a:t>
            </a:r>
            <a:r>
              <a:rPr lang="zh-TW" altLang="en-US" sz="2800" dirty="0" smtClean="0">
                <a:latin typeface="+mj-ea"/>
                <a:ea typeface="+mj-ea"/>
              </a:rPr>
              <a:t>說</a:t>
            </a:r>
            <a:r>
              <a:rPr lang="en-US" altLang="zh-TW" sz="2800" dirty="0" smtClean="0">
                <a:latin typeface="+mj-ea"/>
                <a:ea typeface="+mj-ea"/>
              </a:rPr>
              <a:t>---</a:t>
            </a:r>
            <a:r>
              <a:rPr lang="zh-TW" altLang="en-US" sz="2800" dirty="0" smtClean="0">
                <a:latin typeface="+mj-ea"/>
                <a:ea typeface="+mj-ea"/>
              </a:rPr>
              <a:t>什麼是</a:t>
            </a:r>
            <a:r>
              <a:rPr lang="zh-TW" altLang="zh-TW" sz="2800" dirty="0">
                <a:latin typeface="+mj-ea"/>
                <a:ea typeface="+mj-ea"/>
              </a:rPr>
              <a:t>「異業結盟」的行銷</a:t>
            </a:r>
            <a:r>
              <a:rPr lang="zh-TW" altLang="zh-TW" sz="2800" dirty="0" smtClean="0">
                <a:latin typeface="+mj-ea"/>
                <a:ea typeface="+mj-ea"/>
              </a:rPr>
              <a:t>手法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endParaRPr lang="zh-TW" altLang="zh-TW" sz="2400" dirty="0"/>
          </a:p>
          <a:p>
            <a:endParaRPr lang="en-US" altLang="zh-TW" sz="2400" dirty="0" smtClean="0"/>
          </a:p>
          <a:p>
            <a:endParaRPr lang="zh-TW" altLang="zh-TW" sz="2400" dirty="0"/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11" name="Picture 4" descr="準備投球的大象選手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5298016"/>
            <a:ext cx="1360103" cy="136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打棒球的紅雀選手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29808" y="5333541"/>
            <a:ext cx="1340768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187624" y="1700808"/>
            <a:ext cx="7229400" cy="1512888"/>
          </a:xfrm>
        </p:spPr>
        <p:txBody>
          <a:bodyPr/>
          <a:lstStyle/>
          <a:p>
            <a:pPr lvl="0"/>
            <a:r>
              <a:rPr lang="zh-TW" altLang="en-US" sz="2800" dirty="0" smtClean="0">
                <a:latin typeface="+mj-ea"/>
                <a:ea typeface="+mj-ea"/>
              </a:rPr>
              <a:t>想想看，我們</a:t>
            </a:r>
            <a:r>
              <a:rPr lang="zh-TW" altLang="zh-TW" sz="2800" dirty="0" smtClean="0">
                <a:latin typeface="+mj-ea"/>
                <a:ea typeface="+mj-ea"/>
              </a:rPr>
              <a:t>平常</a:t>
            </a:r>
            <a:r>
              <a:rPr lang="zh-TW" altLang="zh-TW" sz="2800" dirty="0">
                <a:latin typeface="+mj-ea"/>
                <a:ea typeface="+mj-ea"/>
              </a:rPr>
              <a:t>所看的電影都是用什麼行銷的方式在宣傳呢？</a:t>
            </a:r>
          </a:p>
          <a:p>
            <a:pPr lvl="0"/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zh-TW" altLang="zh-TW" sz="2800" dirty="0">
                <a:latin typeface="+mj-ea"/>
                <a:ea typeface="+mj-ea"/>
              </a:rPr>
              <a:t>你還有聽過什麼特別的電影行銷</a:t>
            </a:r>
            <a:r>
              <a:rPr lang="zh-TW" altLang="zh-TW" sz="2800" dirty="0" smtClean="0">
                <a:latin typeface="+mj-ea"/>
                <a:ea typeface="+mj-ea"/>
              </a:rPr>
              <a:t>方式</a:t>
            </a:r>
            <a:r>
              <a:rPr lang="zh-TW" altLang="en-US" sz="2800" dirty="0" smtClean="0">
                <a:latin typeface="+mj-ea"/>
                <a:ea typeface="+mj-ea"/>
              </a:rPr>
              <a:t>嗎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3789040"/>
            <a:ext cx="2592288" cy="19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1478146" y="5785977"/>
            <a:ext cx="3775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6"/>
              </a:rPr>
              <a:t>http://ent.tw.msn.com/news/%</a:t>
            </a:r>
            <a:r>
              <a:rPr lang="en-US" altLang="zh-TW" sz="800" dirty="0" smtClean="0">
                <a:hlinkClick r:id="rId6"/>
              </a:rPr>
              <a:t>E8%B3%80%E6%AD%B2%E5%9C%8B%E7%89%87%E7%88%AD%E7%A5%A8%E6%88%BF%E3%80%80%E7%95%B0%E6%A5%AD%E7%B5%90%E7%9B%9F%E6%8E%A8%E5%B9%B4%E5%91%B3%E5%A5%BD%E5%BA%B7-1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pic>
        <p:nvPicPr>
          <p:cNvPr id="4100" name="Picture 4" descr="電影攝影機和膠捲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443711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955775" y="1484784"/>
            <a:ext cx="7200800" cy="1512888"/>
          </a:xfrm>
        </p:spPr>
        <p:txBody>
          <a:bodyPr/>
          <a:lstStyle/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zh-TW" sz="2800" dirty="0">
                <a:latin typeface="+mj-ea"/>
                <a:ea typeface="+mj-ea"/>
              </a:rPr>
              <a:t>為什麼這樣「異業結盟」的行銷方式，可以讓電影的票房提升呢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dirty="0">
              <a:latin typeface="+mj-ea"/>
              <a:ea typeface="+mj-ea"/>
            </a:endParaRPr>
          </a:p>
          <a:p>
            <a:pPr lvl="0"/>
            <a:r>
              <a:rPr lang="zh-TW" altLang="zh-TW" sz="2800" dirty="0">
                <a:latin typeface="+mj-ea"/>
                <a:ea typeface="+mj-ea"/>
              </a:rPr>
              <a:t>你會</a:t>
            </a:r>
            <a:r>
              <a:rPr lang="zh-TW" altLang="zh-TW" sz="2800" dirty="0" smtClean="0">
                <a:latin typeface="+mj-ea"/>
                <a:ea typeface="+mj-ea"/>
              </a:rPr>
              <a:t>因為</a:t>
            </a:r>
            <a:r>
              <a:rPr lang="zh-TW" altLang="en-US" sz="2800" dirty="0" smtClean="0">
                <a:latin typeface="+mj-ea"/>
                <a:ea typeface="+mj-ea"/>
              </a:rPr>
              <a:t>這些行銷</a:t>
            </a:r>
            <a:r>
              <a:rPr lang="zh-TW" altLang="en-US" sz="2800" dirty="0">
                <a:latin typeface="+mj-ea"/>
                <a:ea typeface="+mj-ea"/>
              </a:rPr>
              <a:t>訊息</a:t>
            </a:r>
            <a:r>
              <a:rPr lang="zh-TW" altLang="en-US" sz="2800" dirty="0" smtClean="0">
                <a:latin typeface="+mj-ea"/>
                <a:ea typeface="+mj-ea"/>
              </a:rPr>
              <a:t>，</a:t>
            </a:r>
            <a:r>
              <a:rPr lang="zh-TW" altLang="zh-TW" sz="2800" dirty="0" smtClean="0">
                <a:latin typeface="+mj-ea"/>
                <a:ea typeface="+mj-ea"/>
              </a:rPr>
              <a:t>就</a:t>
            </a:r>
            <a:r>
              <a:rPr lang="zh-TW" altLang="zh-TW" sz="2800" dirty="0">
                <a:latin typeface="+mj-ea"/>
                <a:ea typeface="+mj-ea"/>
              </a:rPr>
              <a:t>想要進電影院</a:t>
            </a:r>
            <a:r>
              <a:rPr lang="zh-TW" altLang="zh-TW" sz="2800" dirty="0" smtClean="0">
                <a:latin typeface="+mj-ea"/>
                <a:ea typeface="+mj-ea"/>
              </a:rPr>
              <a:t>觀賞</a:t>
            </a:r>
            <a:r>
              <a:rPr lang="zh-TW" altLang="en-US" sz="2800" dirty="0" smtClean="0">
                <a:latin typeface="+mj-ea"/>
                <a:ea typeface="+mj-ea"/>
              </a:rPr>
              <a:t>那</a:t>
            </a:r>
            <a:r>
              <a:rPr lang="zh-TW" altLang="zh-TW" sz="2800" dirty="0" smtClean="0">
                <a:latin typeface="+mj-ea"/>
                <a:ea typeface="+mj-ea"/>
              </a:rPr>
              <a:t>部</a:t>
            </a:r>
            <a:r>
              <a:rPr lang="zh-TW" altLang="zh-TW" sz="2800" dirty="0">
                <a:latin typeface="+mj-ea"/>
                <a:ea typeface="+mj-ea"/>
              </a:rPr>
              <a:t>電影嗎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zh-TW" altLang="zh-TW" sz="2800" dirty="0">
              <a:latin typeface="+mj-ea"/>
              <a:ea typeface="+mj-ea"/>
            </a:endParaRPr>
          </a:p>
          <a:p>
            <a:r>
              <a:rPr lang="zh-TW" altLang="zh-TW" sz="2800" dirty="0" smtClean="0">
                <a:latin typeface="+mj-ea"/>
                <a:ea typeface="+mj-ea"/>
              </a:rPr>
              <a:t>請分組</a:t>
            </a:r>
            <a:r>
              <a:rPr lang="zh-TW" altLang="zh-TW" sz="2800" dirty="0">
                <a:latin typeface="+mj-ea"/>
                <a:ea typeface="+mj-ea"/>
              </a:rPr>
              <a:t>討論，各組提出一個市面上可見的異業結盟的行銷方式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6146" name="Picture 2" descr="彩色圖案的攝影機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03378"/>
            <a:ext cx="1401093" cy="1401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321" y="5231371"/>
            <a:ext cx="1473100" cy="14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活動三：行銷高手就是我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301924" y="1719957"/>
            <a:ext cx="6480720" cy="4283968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假如你是魏德聖，你還會用怎樣的行銷手法來宣傳「</a:t>
            </a:r>
            <a:r>
              <a:rPr lang="en-US" altLang="zh-TW" sz="2800" dirty="0">
                <a:latin typeface="+mj-ea"/>
                <a:ea typeface="+mj-ea"/>
              </a:rPr>
              <a:t>KANO</a:t>
            </a:r>
            <a:r>
              <a:rPr lang="zh-TW" altLang="zh-TW" sz="2800" dirty="0" smtClean="0">
                <a:latin typeface="+mj-ea"/>
                <a:ea typeface="+mj-ea"/>
              </a:rPr>
              <a:t>」</a:t>
            </a:r>
            <a:r>
              <a:rPr lang="en-US" altLang="zh-TW" sz="2800" dirty="0">
                <a:latin typeface="+mj-ea"/>
                <a:ea typeface="+mj-ea"/>
              </a:rPr>
              <a:t> (</a:t>
            </a:r>
            <a:r>
              <a:rPr lang="zh-TW" altLang="zh-TW" sz="2800" dirty="0">
                <a:latin typeface="+mj-ea"/>
                <a:ea typeface="+mj-ea"/>
              </a:rPr>
              <a:t>報導中已提及的不算入討論範圍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各組至少提出三個</a:t>
            </a:r>
            <a:r>
              <a:rPr lang="zh-TW" altLang="zh-TW" sz="2800" dirty="0" smtClean="0">
                <a:latin typeface="+mj-ea"/>
                <a:ea typeface="+mj-ea"/>
              </a:rPr>
              <a:t>想法</a:t>
            </a:r>
            <a:r>
              <a:rPr lang="zh-TW" altLang="en-US" sz="2800" dirty="0" smtClean="0">
                <a:latin typeface="+mj-ea"/>
                <a:ea typeface="+mj-ea"/>
              </a:rPr>
              <a:t>與大家分享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全班票選，選出最具創意的電影行銷手法前三名。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zh-TW" sz="2400" dirty="0" smtClean="0">
                <a:latin typeface="+mj-ea"/>
                <a:ea typeface="+mj-ea"/>
              </a:rPr>
              <a:t>這個</a:t>
            </a:r>
            <a:r>
              <a:rPr lang="zh-TW" altLang="zh-TW" sz="2400" dirty="0">
                <a:latin typeface="+mj-ea"/>
                <a:ea typeface="+mj-ea"/>
              </a:rPr>
              <a:t>廣告要販售</a:t>
            </a:r>
            <a:r>
              <a:rPr lang="en-US" altLang="zh-TW" sz="2400" dirty="0">
                <a:latin typeface="+mj-ea"/>
                <a:ea typeface="+mj-ea"/>
              </a:rPr>
              <a:t>/</a:t>
            </a:r>
            <a:r>
              <a:rPr lang="zh-TW" altLang="zh-TW" sz="2400" dirty="0">
                <a:latin typeface="+mj-ea"/>
                <a:ea typeface="+mj-ea"/>
              </a:rPr>
              <a:t>行銷的</a:t>
            </a:r>
            <a:r>
              <a:rPr lang="zh-TW" altLang="zh-TW" sz="2400" dirty="0" smtClean="0">
                <a:latin typeface="+mj-ea"/>
                <a:ea typeface="+mj-ea"/>
              </a:rPr>
              <a:t>物品</a:t>
            </a:r>
            <a:r>
              <a:rPr lang="zh-TW" altLang="en-US" sz="2400" dirty="0" smtClean="0">
                <a:latin typeface="+mj-ea"/>
                <a:ea typeface="+mj-ea"/>
              </a:rPr>
              <a:t>或概念</a:t>
            </a:r>
            <a:r>
              <a:rPr lang="zh-TW" altLang="zh-TW" sz="2400" dirty="0" smtClean="0">
                <a:latin typeface="+mj-ea"/>
                <a:ea typeface="+mj-ea"/>
              </a:rPr>
              <a:t>是什麼</a:t>
            </a:r>
            <a:r>
              <a:rPr lang="zh-TW" altLang="zh-TW" sz="2400" dirty="0">
                <a:latin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en-US" sz="2400" dirty="0" smtClean="0">
                <a:latin typeface="+mj-ea"/>
                <a:ea typeface="+mj-ea"/>
              </a:rPr>
              <a:t>廣告</a:t>
            </a:r>
            <a:r>
              <a:rPr lang="zh-TW" altLang="zh-TW" sz="2400" dirty="0" smtClean="0">
                <a:latin typeface="+mj-ea"/>
                <a:ea typeface="+mj-ea"/>
              </a:rPr>
              <a:t>要</a:t>
            </a:r>
            <a:r>
              <a:rPr lang="zh-TW" altLang="zh-TW" sz="2400" dirty="0">
                <a:latin typeface="+mj-ea"/>
                <a:ea typeface="+mj-ea"/>
              </a:rPr>
              <a:t>傳達的企業形象是什麼？</a:t>
            </a:r>
          </a:p>
          <a:p>
            <a:endParaRPr lang="en-US" altLang="zh-TW" sz="2800" dirty="0" smtClean="0"/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7170" name="Picture 2" descr="學生向老師問好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49080"/>
            <a:ext cx="3212976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2834</TotalTime>
  <Words>762</Words>
  <Application>Microsoft Office PowerPoint</Application>
  <PresentationFormat>如螢幕大小 (4:3)</PresentationFormat>
  <Paragraphs>126</Paragraphs>
  <Slides>10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教案名稱： 「KANO行銷；引領國片風潮」 本教案製作者：毛俞婷 </vt:lpstr>
      <vt:lpstr>活動一：與電影的親密接觸</vt:lpstr>
      <vt:lpstr>活動一：與電影的親密接觸</vt:lpstr>
      <vt:lpstr>活動二：新聞怎麼說？</vt:lpstr>
      <vt:lpstr>活動二：新聞怎麼說？</vt:lpstr>
      <vt:lpstr>活動二：新聞怎麼說？</vt:lpstr>
      <vt:lpstr>活動二：新聞怎麼說？</vt:lpstr>
      <vt:lpstr>活動二：新聞怎麼說？</vt:lpstr>
      <vt:lpstr>活動三：行銷高手就是我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Winiori</cp:lastModifiedBy>
  <cp:revision>96</cp:revision>
  <dcterms:created xsi:type="dcterms:W3CDTF">2011-03-28T02:01:01Z</dcterms:created>
  <dcterms:modified xsi:type="dcterms:W3CDTF">2014-03-13T01:06:10Z</dcterms:modified>
</cp:coreProperties>
</file>