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82" r:id="rId4"/>
    <p:sldId id="274" r:id="rId5"/>
    <p:sldId id="275" r:id="rId6"/>
    <p:sldId id="276" r:id="rId7"/>
    <p:sldId id="277" r:id="rId8"/>
    <p:sldId id="278" r:id="rId9"/>
    <p:sldId id="281" r:id="rId10"/>
    <p:sldId id="283" r:id="rId11"/>
    <p:sldId id="284" r:id="rId12"/>
    <p:sldId id="273" r:id="rId13"/>
  </p:sldIdLst>
  <p:sldSz cx="9144000" cy="6858000" type="screen4x3"/>
  <p:notesSz cx="6858000" cy="91440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F62F8"/>
    <a:srgbClr val="FF33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中等深淺樣式 2 - 輔色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46F890A9-2807-4EBB-B81D-B2AA78EC7F39}" styleName="深色樣式 2 - 輔色 5/輔色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62" autoAdjust="0"/>
    <p:restoredTop sz="81851" autoAdjust="0"/>
  </p:normalViewPr>
  <p:slideViewPr>
    <p:cSldViewPr>
      <p:cViewPr>
        <p:scale>
          <a:sx n="60" d="100"/>
          <a:sy n="60" d="100"/>
        </p:scale>
        <p:origin x="-1638" y="-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32" d="100"/>
          <a:sy n="32" d="100"/>
        </p:scale>
        <p:origin x="-2328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新細明體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ea typeface="新細明體" charset="-120"/>
              </a:defRPr>
            </a:lvl1pPr>
          </a:lstStyle>
          <a:p>
            <a:pPr>
              <a:defRPr/>
            </a:pPr>
            <a:fld id="{6D627322-A6D1-4C48-9CCB-308FD455A0D1}" type="datetimeFigureOut">
              <a:rPr lang="zh-TW" altLang="en-US"/>
              <a:pPr>
                <a:defRPr/>
              </a:pPr>
              <a:t>2013/12/26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新細明體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ea typeface="新細明體" charset="-120"/>
              </a:defRPr>
            </a:lvl1pPr>
          </a:lstStyle>
          <a:p>
            <a:pPr>
              <a:defRPr/>
            </a:pPr>
            <a:fld id="{D870E46B-DBD9-4EAA-82B1-C6E139B1568E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979783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新細明體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ea typeface="新細明體" charset="-120"/>
              </a:defRPr>
            </a:lvl1pPr>
          </a:lstStyle>
          <a:p>
            <a:pPr>
              <a:defRPr/>
            </a:pPr>
            <a:fld id="{17EB5753-075B-4D3A-B418-B4C1EAB81D02}" type="datetimeFigureOut">
              <a:rPr lang="zh-TW" altLang="en-US"/>
              <a:pPr>
                <a:defRPr/>
              </a:pPr>
              <a:t>2013/12/26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TW" altLang="en-US" noProof="0" smtClean="0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noProof="0" smtClean="0"/>
              <a:t>按一下以編輯母片文字樣式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新細明體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ea typeface="新細明體" charset="-120"/>
              </a:defRPr>
            </a:lvl1pPr>
          </a:lstStyle>
          <a:p>
            <a:pPr>
              <a:defRPr/>
            </a:pPr>
            <a:fld id="{3F937F28-9629-4CE9-ACAA-84FD739B34FA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1358003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zh.wikipedia.org/wiki/%E6%B0%91%E9%96%93%E8%A8%98%E8%80%85" TargetMode="External"/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vjodNsoPpQQ&amp;feature=player_embedded" TargetMode="External"/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※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請問學生，是否有聽過「公民記者」這個詞？</a:t>
            </a:r>
          </a:p>
          <a:p>
            <a:pPr lvl="0"/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※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猜猜看看公民記者是在做什麼的？</a:t>
            </a:r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他們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與新聞報導中常見的記者有什麼不同？</a:t>
            </a:r>
          </a:p>
          <a:p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學生發言完畢，教師可參考維基百科的解釋</a:t>
            </a:r>
            <a:r>
              <a:rPr lang="en-US" altLang="zh-TW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http://zh.wikipedia.org/wiki/%E6%B0%91%E9%96%93%E8%A8%98%E8%80%85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進行補充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</a:t>
            </a:r>
            <a:endParaRPr lang="zh-TW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18436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889C053-9325-419F-8375-E2B50227FAD6}" type="slidenum">
              <a:rPr lang="zh-TW" altLang="en-US" smtClean="0">
                <a:ea typeface="新細明體" pitchFamily="18" charset="-120"/>
              </a:rPr>
              <a:pPr/>
              <a:t>2</a:t>
            </a:fld>
            <a:endParaRPr lang="zh-TW" altLang="en-US" smtClean="0">
              <a:ea typeface="新細明體" pitchFamily="18" charset="-12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※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請各組選定一個校園或社區的事件做為新聞主題，製做成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5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分鐘以內的公民新聞報導影片。</a:t>
            </a:r>
          </a:p>
          <a:p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zh-TW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※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影片拍攝完畢，請各組在下周課程中，播放給全班同學觀賞，並請拍攝的同學向大家說明為什麼要選擇這樣的主題做為新聞內容，以及透過這樣的拍攝，自己對於校園和社區有沒有什麼新的想法？</a:t>
            </a:r>
          </a:p>
          <a:p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zh-TW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25604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456590A-0DB7-44AB-81BB-6D80B4242F5B}" type="slidenum">
              <a:rPr lang="zh-TW" altLang="en-US" smtClean="0">
                <a:ea typeface="新細明體" pitchFamily="18" charset="-120"/>
              </a:rPr>
              <a:pPr/>
              <a:t>11</a:t>
            </a:fld>
            <a:endParaRPr lang="zh-TW" altLang="en-US" smtClean="0">
              <a:ea typeface="新細明體" pitchFamily="18" charset="-12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※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請學生回想，是否有看過公民記者的報導，若有，請跟大家分享當初看的報導是什麼主題？若班上有學生曾經擔任過公民記者，也可請其分享動機和採訪心得。</a:t>
            </a:r>
          </a:p>
          <a:p>
            <a:pPr lvl="0"/>
            <a:endParaRPr lang="zh-TW" altLang="zh-TW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8436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889C053-9325-419F-8375-E2B50227FAD6}" type="slidenum">
              <a:rPr lang="zh-TW" altLang="en-US" smtClean="0">
                <a:ea typeface="新細明體" pitchFamily="18" charset="-120"/>
              </a:rPr>
              <a:pPr/>
              <a:t>3</a:t>
            </a:fld>
            <a:endParaRPr lang="zh-TW" altLang="en-US" smtClean="0">
              <a:ea typeface="新細明體" pitchFamily="18" charset="-12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latinLnBrk="1"/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※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請學生閱讀「公民小記者林依葶 掌鏡關懷家鄉環境」新聞。</a:t>
            </a:r>
          </a:p>
          <a:p>
            <a:pPr latinLnBrk="1"/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zh-TW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19460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160162B-8934-43A9-AD01-4150F240A886}" type="slidenum">
              <a:rPr lang="zh-TW" altLang="en-US" smtClean="0">
                <a:ea typeface="新細明體" pitchFamily="18" charset="-120"/>
              </a:rPr>
              <a:pPr/>
              <a:t>4</a:t>
            </a:fld>
            <a:endParaRPr lang="zh-TW" altLang="en-US" smtClean="0">
              <a:ea typeface="新細明體" pitchFamily="18" charset="-12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※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新聞閱畢，請學生以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5W1H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解析新聞，除了解新聞架構外，亦可增加對新聞內容的印象。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/>
            </a:r>
            <a:b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①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Who—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這則新聞主角是誰？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公民小記者林依葶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 </a:t>
            </a:r>
            <a:endParaRPr lang="zh-TW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②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What—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新聞的主題是什麼？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林依葶和同學一起製作的《橋東橋西》新聞專題，獲頒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2013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年</a:t>
            </a:r>
            <a:r>
              <a:rPr lang="en-US" altLang="zh-TW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Peopo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公民新聞獎新聞專題組特別獎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 </a:t>
            </a:r>
            <a:b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③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When—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新聞什麼時候發生的？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(2013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年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12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月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22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日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</a:t>
            </a:r>
            <a:b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④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Where—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在哪裡發生的？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台灣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</a:t>
            </a:r>
            <a:b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⑤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Why—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造成事件的原因為何？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林依葶和同學，以每天上學途中必經的旱溪為主角，比較東西兩側整治前後的樣貌，獲得公民新聞獎的肯定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</a:t>
            </a:r>
            <a:endParaRPr lang="zh-TW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⑥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How—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形成怎樣的效益？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除了獲獎之外，更讓小記者們知道自己有發言權，以關懷家鄉的角度，為自己的社區和文化發聲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</a:t>
            </a:r>
            <a:endParaRPr lang="zh-TW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atinLnBrk="1"/>
            <a:endParaRPr lang="zh-TW" altLang="zh-TW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atinLnBrk="1"/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  <a:endParaRPr lang="zh-TW" altLang="zh-TW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zh-TW" altLang="zh-TW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0484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8DAC61E-12D3-44ED-968F-AF5C28BA6851}" type="slidenum">
              <a:rPr lang="zh-TW" altLang="en-US" smtClean="0">
                <a:ea typeface="新細明體" pitchFamily="18" charset="-120"/>
              </a:rPr>
              <a:pPr/>
              <a:t>5</a:t>
            </a:fld>
            <a:endParaRPr lang="zh-TW" altLang="en-US" smtClean="0">
              <a:ea typeface="新細明體" pitchFamily="18" charset="-12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※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請學生觀賞這部得獎的公民新聞報導《橋東橋西》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</a:t>
            </a:r>
            <a:r>
              <a:rPr lang="en-US" altLang="zh-TW" dirty="0" smtClean="0">
                <a:hlinkClick r:id="rId3"/>
              </a:rPr>
              <a:t>http://www.youtube.com/watch?v=vjodNsoPpQQ&amp;feature=player_embedded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</a:t>
            </a:r>
            <a:endParaRPr lang="zh-TW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21508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BC80866-5F07-4845-9C86-D13718D9FEA2}" type="slidenum">
              <a:rPr lang="zh-TW" altLang="en-US" smtClean="0">
                <a:ea typeface="新細明體" pitchFamily="18" charset="-120"/>
              </a:rPr>
              <a:pPr/>
              <a:t>6</a:t>
            </a:fld>
            <a:endParaRPr lang="zh-TW" altLang="en-US" smtClean="0">
              <a:ea typeface="新細明體" pitchFamily="18" charset="-12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※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影片播畢，根據新聞報導內容，請大家回答以下問題</a:t>
            </a:r>
          </a:p>
          <a:p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①請問這則報導以哪一條河為主題？</a:t>
            </a:r>
          </a:p>
          <a:p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②請問河的和東側和西側有什麼不同？為什麼會出現這樣的狀況？</a:t>
            </a:r>
          </a:p>
          <a:p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③為什麼政府要進行河川整治？整治後，造成怎樣的影響？</a:t>
            </a:r>
          </a:p>
        </p:txBody>
      </p:sp>
      <p:sp>
        <p:nvSpPr>
          <p:cNvPr id="22532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DD74A9B-1D09-45DC-8439-B70A01167029}" type="slidenum">
              <a:rPr lang="zh-TW" altLang="en-US" smtClean="0">
                <a:ea typeface="新細明體" pitchFamily="18" charset="-120"/>
              </a:rPr>
              <a:pPr/>
              <a:t>7</a:t>
            </a:fld>
            <a:endParaRPr lang="zh-TW" altLang="en-US" smtClean="0">
              <a:ea typeface="新細明體" pitchFamily="18" charset="-12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※※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影片播畢，根據新聞報導內容，請大家回答以下問題</a:t>
            </a:r>
          </a:p>
          <a:p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④這樣的報導，跟平常我們在電視當中看到的新聞報導，有什麼不同？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可從拍攝主題、內容呈現、剪輯方式、特效等等進行分析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</a:t>
            </a:r>
            <a:endParaRPr lang="zh-TW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⑤你覺得這樣的報導，可以為我們帶來怎樣的省思？</a:t>
            </a:r>
          </a:p>
          <a:p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⑥如果你是公民小記者，對於這一則新聞主題，你有沒有不同的呈現方式？</a:t>
            </a:r>
            <a:endParaRPr lang="zh-TW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23556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6CC1B71-3785-43EC-BF4C-F2F3D114F06A}" type="slidenum">
              <a:rPr lang="zh-TW" altLang="en-US" smtClean="0">
                <a:ea typeface="新細明體" pitchFamily="18" charset="-120"/>
              </a:rPr>
              <a:pPr/>
              <a:t>8</a:t>
            </a:fld>
            <a:endParaRPr lang="zh-TW" altLang="en-US" smtClean="0">
              <a:ea typeface="新細明體" pitchFamily="18" charset="-12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※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請各組從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2013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年</a:t>
            </a:r>
            <a:r>
              <a:rPr lang="en-US" altLang="zh-TW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Peopo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公民新聞獎的得獎名單中，選擇一則大家感興趣的主題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各組不重複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，進行觀賞，觀賞之後，請各組依據下列幾個要項，跟全班分享觀察到的重點，讓學生們更認識公民記者</a:t>
            </a:r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和公民新聞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。</a:t>
            </a:r>
            <a:endParaRPr lang="en-US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zh-TW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endParaRPr lang="zh-TW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  <a:endParaRPr lang="zh-TW" altLang="zh-TW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5604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456590A-0DB7-44AB-81BB-6D80B4242F5B}" type="slidenum">
              <a:rPr lang="zh-TW" altLang="en-US" smtClean="0">
                <a:ea typeface="新細明體" pitchFamily="18" charset="-120"/>
              </a:rPr>
              <a:pPr/>
              <a:t>9</a:t>
            </a:fld>
            <a:endParaRPr lang="zh-TW" altLang="en-US" smtClean="0">
              <a:ea typeface="新細明體" pitchFamily="18" charset="-12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※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從剛剛的各組分享，以及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2013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年</a:t>
            </a:r>
            <a:r>
              <a:rPr lang="en-US" altLang="zh-TW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Peopo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公民新聞獎的評審標準，請學生想想，公民新聞要求的報導重點是什麼？而這些要求，</a:t>
            </a:r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多數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的商業報導做得到嗎？</a:t>
            </a:r>
            <a:endParaRPr lang="en-US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※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教師說明，因為數位媒體器材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手機、相機、錄影機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的普遍，使得人人都可以拍攝身邊所發生的事件，並且利用公開的網路平台，向外界公開自己所報導的新聞內容；而這些公民新聞報導的可貴之處，就在於貼近我們的生活，除了讓我們更關心自己生活週遭的一景一物之外，優秀的公民新聞報導，更會批判一些需要改進或反省的地方，以獨特的觀點為目前的生活帶來影響力，期望讓公民的敏銳觀察力成為推動改革的一雙手。</a:t>
            </a:r>
          </a:p>
          <a:p>
            <a:pPr lvl="0"/>
            <a:endParaRPr lang="zh-TW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  <a:endParaRPr lang="zh-TW" altLang="zh-TW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5604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456590A-0DB7-44AB-81BB-6D80B4242F5B}" type="slidenum">
              <a:rPr lang="zh-TW" altLang="en-US" smtClean="0">
                <a:ea typeface="新細明體" pitchFamily="18" charset="-120"/>
              </a:rPr>
              <a:pPr/>
              <a:t>10</a:t>
            </a:fld>
            <a:endParaRPr lang="zh-TW" altLang="en-US" smtClean="0">
              <a:ea typeface="新細明體" pitchFamily="18" charset="-12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 useBgFill="1">
        <p:nvSpPr>
          <p:cNvPr id="5" name="圓角矩形 4"/>
          <p:cNvSpPr/>
          <p:nvPr/>
        </p:nvSpPr>
        <p:spPr>
          <a:xfrm>
            <a:off x="65088" y="69850"/>
            <a:ext cx="9013825" cy="6691313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6" name="矩形 5"/>
          <p:cNvSpPr/>
          <p:nvPr/>
        </p:nvSpPr>
        <p:spPr>
          <a:xfrm>
            <a:off x="63500" y="1449388"/>
            <a:ext cx="9020175" cy="15271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7" name="矩形 6"/>
          <p:cNvSpPr/>
          <p:nvPr/>
        </p:nvSpPr>
        <p:spPr>
          <a:xfrm>
            <a:off x="63500" y="1397000"/>
            <a:ext cx="9020175" cy="12065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10" name="矩形 9"/>
          <p:cNvSpPr/>
          <p:nvPr/>
        </p:nvSpPr>
        <p:spPr>
          <a:xfrm>
            <a:off x="63500" y="2976563"/>
            <a:ext cx="9020175" cy="1111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zh-TW" altLang="en-US" smtClean="0"/>
              <a:t>按一下以編輯母片副標題樣式</a:t>
            </a:r>
            <a:endParaRPr lang="en-US"/>
          </a:p>
        </p:txBody>
      </p:sp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11" name="日期版面配置區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7F215D-D90D-4439-89D2-A7512F25A2ED}" type="datetimeFigureOut">
              <a:rPr lang="zh-TW" altLang="en-US"/>
              <a:pPr>
                <a:defRPr/>
              </a:pPr>
              <a:t>2013/12/26</a:t>
            </a:fld>
            <a:endParaRPr lang="zh-TW" altLang="en-US"/>
          </a:p>
        </p:txBody>
      </p:sp>
      <p:sp>
        <p:nvSpPr>
          <p:cNvPr id="12" name="頁尾版面配置區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13" name="投影片編號版面配置區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D7F4927D-CF67-4E93-87A6-57F71C23A527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日期版面配置區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9610A8-3E66-449D-A576-F77B6B957C7E}" type="datetimeFigureOut">
              <a:rPr lang="zh-TW" altLang="en-US"/>
              <a:pPr>
                <a:defRPr/>
              </a:pPr>
              <a:t>2013/12/26</a:t>
            </a:fld>
            <a:endParaRPr lang="zh-TW" altLang="en-US"/>
          </a:p>
        </p:txBody>
      </p:sp>
      <p:sp>
        <p:nvSpPr>
          <p:cNvPr id="5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BEFF72-EE28-41DE-8D05-892F29830251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日期版面配置區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76104D-C71E-4B1F-889C-AC4613B4406A}" type="datetimeFigureOut">
              <a:rPr lang="zh-TW" altLang="en-US"/>
              <a:pPr>
                <a:defRPr/>
              </a:pPr>
              <a:t>2013/12/26</a:t>
            </a:fld>
            <a:endParaRPr lang="zh-TW" altLang="en-US"/>
          </a:p>
        </p:txBody>
      </p:sp>
      <p:sp>
        <p:nvSpPr>
          <p:cNvPr id="5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BD704B-4F19-46AD-AED8-5A6E04BE41C0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日期版面配置區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FF514D-7A96-49F1-A54F-A2FBE3FCE9AD}" type="datetimeFigureOut">
              <a:rPr lang="zh-TW" altLang="en-US"/>
              <a:pPr>
                <a:defRPr/>
              </a:pPr>
              <a:t>2013/12/26</a:t>
            </a:fld>
            <a:endParaRPr lang="zh-TW" altLang="en-US"/>
          </a:p>
        </p:txBody>
      </p:sp>
      <p:sp>
        <p:nvSpPr>
          <p:cNvPr id="5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8423CD-32FA-4118-8592-A3710B85328C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區段標題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 useBgFill="1">
        <p:nvSpPr>
          <p:cNvPr id="5" name="圓角矩形 4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6" name="矩形 5"/>
          <p:cNvSpPr/>
          <p:nvPr/>
        </p:nvSpPr>
        <p:spPr>
          <a:xfrm flipV="1">
            <a:off x="69850" y="2376488"/>
            <a:ext cx="901382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7" name="矩形 6"/>
          <p:cNvSpPr/>
          <p:nvPr/>
        </p:nvSpPr>
        <p:spPr>
          <a:xfrm>
            <a:off x="69850" y="2341563"/>
            <a:ext cx="901382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8" name="矩形 7"/>
          <p:cNvSpPr/>
          <p:nvPr/>
        </p:nvSpPr>
        <p:spPr>
          <a:xfrm>
            <a:off x="68263" y="2468563"/>
            <a:ext cx="9015412" cy="4603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/>
          <a:lstStyle>
            <a:lvl1pPr algn="l">
              <a:buNone/>
              <a:defRPr sz="40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9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E44BEE-369F-4F6C-885C-5B59C164F90F}" type="datetimeFigureOut">
              <a:rPr lang="zh-TW" altLang="en-US"/>
              <a:pPr>
                <a:defRPr/>
              </a:pPr>
              <a:t>2013/12/26</a:t>
            </a:fld>
            <a:endParaRPr lang="zh-TW" altLang="en-US"/>
          </a:p>
        </p:txBody>
      </p:sp>
      <p:sp>
        <p:nvSpPr>
          <p:cNvPr id="10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11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5FCE19-ACE6-413C-B8D0-7DE7D534ACFB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日期版面配置區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BBFD63-1E8B-4D76-B1CB-0557810A2670}" type="datetimeFigureOut">
              <a:rPr lang="zh-TW" altLang="en-US"/>
              <a:pPr>
                <a:defRPr/>
              </a:pPr>
              <a:t>2013/12/26</a:t>
            </a:fld>
            <a:endParaRPr lang="zh-TW" altLang="en-US"/>
          </a:p>
        </p:txBody>
      </p:sp>
      <p:sp>
        <p:nvSpPr>
          <p:cNvPr id="6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742F2A-488E-4DEF-8363-1EE667BED123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11" name="內容版面配置區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13" name="內容版面配置區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7" name="日期版面配置區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4D7C01-326E-43D2-98FB-E250C68304F8}" type="datetimeFigureOut">
              <a:rPr lang="zh-TW" altLang="en-US"/>
              <a:pPr>
                <a:defRPr/>
              </a:pPr>
              <a:t>2013/12/26</a:t>
            </a:fld>
            <a:endParaRPr lang="zh-TW" altLang="en-US"/>
          </a:p>
        </p:txBody>
      </p:sp>
      <p:sp>
        <p:nvSpPr>
          <p:cNvPr id="8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投影片編號版面配置區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A583C2-17D3-4A2F-961E-3614C9502EB0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日期版面配置區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32F72A-E4E4-4D37-BE49-7A7790FCA952}" type="datetimeFigureOut">
              <a:rPr lang="zh-TW" altLang="en-US"/>
              <a:pPr>
                <a:defRPr/>
              </a:pPr>
              <a:t>2013/12/26</a:t>
            </a:fld>
            <a:endParaRPr lang="zh-TW" altLang="en-US"/>
          </a:p>
        </p:txBody>
      </p:sp>
      <p:sp>
        <p:nvSpPr>
          <p:cNvPr id="4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795B3F-FAF4-4184-9AE1-023B8DF11B4C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8DDF2-82FA-4050-A9A0-4FC8136C97E8}" type="datetimeFigureOut">
              <a:rPr lang="zh-TW" altLang="en-US"/>
              <a:pPr>
                <a:defRPr/>
              </a:pPr>
              <a:t>2013/12/26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投影片編號版面配置區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2C7AD3-1DC3-4CAF-AACC-4F9D6729FBAB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 useBgFill="1">
        <p:nvSpPr>
          <p:cNvPr id="6" name="圓角矩形 5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 algn="l">
              <a:buNone/>
              <a:defRPr sz="4000" b="0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7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C0782E-B000-40B2-AEC2-1F314CB9C479}" type="datetimeFigureOut">
              <a:rPr lang="zh-TW" altLang="en-US"/>
              <a:pPr>
                <a:defRPr/>
              </a:pPr>
              <a:t>2013/12/26</a:t>
            </a:fld>
            <a:endParaRPr lang="zh-TW" altLang="en-US"/>
          </a:p>
        </p:txBody>
      </p:sp>
      <p:sp>
        <p:nvSpPr>
          <p:cNvPr id="8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4ED497-D55B-4C09-B3D0-CBB5421F5DA3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 flipV="1">
            <a:off x="68263" y="4683125"/>
            <a:ext cx="900747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6" name="矩形 5"/>
          <p:cNvSpPr/>
          <p:nvPr/>
        </p:nvSpPr>
        <p:spPr>
          <a:xfrm>
            <a:off x="68263" y="4649788"/>
            <a:ext cx="900747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7" name="矩形 6"/>
          <p:cNvSpPr/>
          <p:nvPr/>
        </p:nvSpPr>
        <p:spPr>
          <a:xfrm>
            <a:off x="68263" y="4773613"/>
            <a:ext cx="9007475" cy="476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zh-TW" altLang="en-US" noProof="0" smtClean="0"/>
              <a:t>按一下圖示以新增圖片</a:t>
            </a:r>
            <a:endParaRPr lang="en-US" noProof="0" dirty="0"/>
          </a:p>
        </p:txBody>
      </p:sp>
      <p:sp>
        <p:nvSpPr>
          <p:cNvPr id="8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59666C-9F3C-4201-B677-C47393857B2D}" type="datetimeFigureOut">
              <a:rPr lang="zh-TW" altLang="en-US"/>
              <a:pPr>
                <a:defRPr/>
              </a:pPr>
              <a:t>2013/12/26</a:t>
            </a:fld>
            <a:endParaRPr lang="zh-TW" altLang="en-US"/>
          </a:p>
        </p:txBody>
      </p:sp>
      <p:sp>
        <p:nvSpPr>
          <p:cNvPr id="9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10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46A19D-65A0-41B9-B0E3-70588B5A6268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 useBgFill="1">
        <p:nvSpPr>
          <p:cNvPr id="8" name="圓角矩形 7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1028" name="標題版面配置區 21"/>
          <p:cNvSpPr>
            <a:spLocks noGrp="1"/>
          </p:cNvSpPr>
          <p:nvPr>
            <p:ph type="title"/>
          </p:nvPr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9144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  <a:endParaRPr lang="en-US" smtClean="0"/>
          </a:p>
        </p:txBody>
      </p:sp>
      <p:sp>
        <p:nvSpPr>
          <p:cNvPr id="1029" name="文字版面配置區 12"/>
          <p:cNvSpPr>
            <a:spLocks noGrp="1"/>
          </p:cNvSpPr>
          <p:nvPr>
            <p:ph type="body" idx="1"/>
          </p:nvPr>
        </p:nvSpPr>
        <p:spPr bwMode="auto">
          <a:xfrm>
            <a:off x="914400" y="1447800"/>
            <a:ext cx="7772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smtClean="0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  <a:ea typeface="新細明體" charset="-120"/>
              </a:defRPr>
            </a:lvl1pPr>
          </a:lstStyle>
          <a:p>
            <a:pPr>
              <a:defRPr/>
            </a:pPr>
            <a:fld id="{A48D62D5-E55F-450E-A5AC-D39F6741C759}" type="datetimeFigureOut">
              <a:rPr lang="zh-TW" altLang="en-US"/>
              <a:pPr>
                <a:defRPr/>
              </a:pPr>
              <a:t>2013/12/26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  <a:ea typeface="新細明體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146050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fld id="{7ED5097F-3B26-4234-B211-ADA6CB008576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0" r:id="rId1"/>
    <p:sldLayoutId id="2147483913" r:id="rId2"/>
    <p:sldLayoutId id="2147483921" r:id="rId3"/>
    <p:sldLayoutId id="2147483914" r:id="rId4"/>
    <p:sldLayoutId id="2147483915" r:id="rId5"/>
    <p:sldLayoutId id="2147483916" r:id="rId6"/>
    <p:sldLayoutId id="2147483917" r:id="rId7"/>
    <p:sldLayoutId id="2147483922" r:id="rId8"/>
    <p:sldLayoutId id="2147483923" r:id="rId9"/>
    <p:sldLayoutId id="2147483918" r:id="rId10"/>
    <p:sldLayoutId id="214748391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  <a:ea typeface="微軟正黑體" pitchFamily="34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  <a:ea typeface="微軟正黑體" pitchFamily="34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  <a:ea typeface="微軟正黑體" pitchFamily="34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  <a:ea typeface="微軟正黑體" pitchFamily="34" charset="-12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  <a:ea typeface="微軟正黑體" pitchFamily="34" charset="-12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  <a:ea typeface="微軟正黑體" pitchFamily="34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  <a:ea typeface="微軟正黑體" pitchFamily="34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  <a:ea typeface="微軟正黑體" pitchFamily="34" charset="-120"/>
        </a:defRPr>
      </a:lvl9pPr>
    </p:titleStyle>
    <p:bodyStyle>
      <a:lvl1pPr marL="273050" indent="-273050" algn="l" rtl="0" eaLnBrk="0" fontAlgn="base" hangingPunct="0">
        <a:spcBef>
          <a:spcPts val="575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28600" algn="l" rtl="0" eaLnBrk="0" fontAlgn="base" hangingPunct="0">
        <a:spcBef>
          <a:spcPts val="375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375"/>
        </a:spcBef>
        <a:spcAft>
          <a:spcPct val="0"/>
        </a:spcAft>
        <a:buClr>
          <a:srgbClr val="E6B1AB"/>
        </a:buClr>
        <a:buSzPct val="8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375"/>
        </a:spcBef>
        <a:spcAft>
          <a:spcPct val="0"/>
        </a:spcAft>
        <a:buClr>
          <a:srgbClr val="A28E6A"/>
        </a:buClr>
        <a:buSzPct val="8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75"/>
        </a:spcBef>
        <a:spcAft>
          <a:spcPct val="0"/>
        </a:spcAft>
        <a:buClr>
          <a:srgbClr val="A28E6A"/>
        </a:buClr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feja.org.tw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eja.org.tw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hyperlink" Target="http://www.peopo.org/events/cj_awards_2013/peopo_awards/winner.htm" TargetMode="Externa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eja.org.tw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jpeg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feja.org.tw/" TargetMode="Externa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eja.org.tw/" TargetMode="External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eja.org.tw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eja.org.tw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hyperlink" Target="http://www.cna.com.tw/News/aALL/201207160284.aspx" TargetMode="Externa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eja.org.tw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2.png"/><Relationship Id="rId4" Type="http://schemas.openxmlformats.org/officeDocument/2006/relationships/hyperlink" Target="http://www.feja.org.tw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eja.org.tw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jpe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eja.org.tw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jpeg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eja.org.tw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hyperlink" Target="http://www.peopo.org/events/cj_awards_2013/peopo_awards/winner.htm" TargetMode="Externa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kumimoji="0" lang="zh-TW" altLang="zh-TW">
              <a:latin typeface="Trebuchet MS" pitchFamily="34" charset="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403350" y="3213100"/>
            <a:ext cx="6400800" cy="1752600"/>
          </a:xfrm>
        </p:spPr>
        <p:txBody>
          <a:bodyPr rtlCol="0">
            <a:normAutofit/>
          </a:bodyPr>
          <a:lstStyle/>
          <a:p>
            <a:pPr eaLnBrk="1" fontAlgn="auto" hangingPunct="1">
              <a:spcBef>
                <a:spcPts val="58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zh-TW" altLang="en-US" sz="3600" b="1" dirty="0" smtClean="0">
                <a:solidFill>
                  <a:schemeClr val="bg1"/>
                </a:solidFill>
                <a:latin typeface="+mn-ea"/>
              </a:rPr>
              <a:t>授課老師：（</a:t>
            </a:r>
            <a:r>
              <a:rPr lang="zh-TW" altLang="en-US" sz="3600" b="1" dirty="0" smtClean="0">
                <a:solidFill>
                  <a:schemeClr val="bg1"/>
                </a:solidFill>
                <a:latin typeface="+mn-ea"/>
                <a:sym typeface="Wingdings" pitchFamily="2" charset="2"/>
              </a:rPr>
              <a:t>空白</a:t>
            </a:r>
            <a:r>
              <a:rPr lang="zh-TW" altLang="en-US" sz="3600" b="1" dirty="0" smtClean="0">
                <a:solidFill>
                  <a:schemeClr val="bg1"/>
                </a:solidFill>
                <a:latin typeface="+mn-ea"/>
              </a:rPr>
              <a:t>）</a:t>
            </a:r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55650" y="1341438"/>
            <a:ext cx="7772400" cy="1582737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sz="4900" b="1" dirty="0" smtClean="0"/>
              <a:t>教案名稱：</a:t>
            </a:r>
            <a:r>
              <a:rPr lang="en-US" altLang="zh-TW" sz="4900" b="1" dirty="0" smtClean="0"/>
              <a:t/>
            </a:r>
            <a:br>
              <a:rPr lang="en-US" altLang="zh-TW" sz="4900" b="1" dirty="0" smtClean="0"/>
            </a:br>
            <a:r>
              <a:rPr lang="zh-TW" altLang="zh-TW" sz="4800" b="1" dirty="0"/>
              <a:t>你也是公民小</a:t>
            </a:r>
            <a:r>
              <a:rPr lang="zh-TW" altLang="zh-TW" sz="4800" b="1" dirty="0" smtClean="0"/>
              <a:t>記者</a:t>
            </a:r>
            <a:r>
              <a:rPr lang="en-US" altLang="zh-TW" sz="4800" b="1" dirty="0" smtClean="0"/>
              <a:t/>
            </a:r>
            <a:br>
              <a:rPr lang="en-US" altLang="zh-TW" sz="4800" b="1" dirty="0" smtClean="0"/>
            </a:br>
            <a:r>
              <a:rPr lang="zh-TW" altLang="en-US" sz="3600" b="1" dirty="0" smtClean="0">
                <a:solidFill>
                  <a:schemeClr val="bg1"/>
                </a:solidFill>
                <a:latin typeface="+mn-ea"/>
              </a:rPr>
              <a:t>本</a:t>
            </a:r>
            <a:r>
              <a:rPr lang="zh-TW" altLang="en-US" sz="3600" b="1" dirty="0" smtClean="0">
                <a:solidFill>
                  <a:schemeClr val="bg1"/>
                </a:solidFill>
                <a:latin typeface="+mn-ea"/>
              </a:rPr>
              <a:t>教案製作者：</a:t>
            </a:r>
            <a:r>
              <a:rPr lang="zh-TW" altLang="en-US" sz="3100" b="1" dirty="0" smtClean="0">
                <a:solidFill>
                  <a:schemeClr val="bg1"/>
                </a:solidFill>
                <a:latin typeface="+mn-ea"/>
              </a:rPr>
              <a:t>毛俞婷</a:t>
            </a:r>
            <a:r>
              <a:rPr altLang="zh-TW" b="1" dirty="0" smtClean="0">
                <a:solidFill>
                  <a:schemeClr val="bg1"/>
                </a:solidFill>
                <a:latin typeface="+mn-ea"/>
              </a:rPr>
              <a:t/>
            </a:r>
            <a:br>
              <a:rPr altLang="zh-TW" b="1" dirty="0" smtClean="0">
                <a:solidFill>
                  <a:schemeClr val="bg1"/>
                </a:solidFill>
                <a:latin typeface="+mn-ea"/>
              </a:rPr>
            </a:br>
            <a:endParaRPr lang="zh-TW" altLang="en-US" b="1" dirty="0" smtClean="0"/>
          </a:p>
        </p:txBody>
      </p:sp>
      <p:pic>
        <p:nvPicPr>
          <p:cNvPr id="6149" name="Picture 4" descr="http://www.feja.org.tw/themes/liger/images/logo.gif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761038"/>
            <a:ext cx="2268538" cy="1096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4" descr="http://www.feja.org.tw/themes/liger/images/logo.gif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6003925"/>
            <a:ext cx="1763713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標題 6"/>
          <p:cNvSpPr>
            <a:spLocks noGrp="1"/>
          </p:cNvSpPr>
          <p:nvPr>
            <p:ph type="title"/>
          </p:nvPr>
        </p:nvSpPr>
        <p:spPr>
          <a:xfrm>
            <a:off x="827795" y="476672"/>
            <a:ext cx="7772400" cy="1143000"/>
          </a:xfrm>
        </p:spPr>
        <p:txBody>
          <a:bodyPr/>
          <a:lstStyle/>
          <a:p>
            <a:pPr algn="ctr"/>
            <a:r>
              <a:rPr lang="zh-TW" altLang="en-US" dirty="0" smtClean="0"/>
              <a:t>活動二</a:t>
            </a:r>
            <a:r>
              <a:rPr lang="zh-TW" altLang="en-US" dirty="0" smtClean="0"/>
              <a:t>：</a:t>
            </a:r>
            <a:r>
              <a:rPr lang="zh-TW" altLang="en-US" dirty="0"/>
              <a:t>新聞怎麼說</a:t>
            </a:r>
            <a:endParaRPr lang="zh-TW" altLang="en-US" dirty="0" smtClean="0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"/>
          </p:nvPr>
        </p:nvSpPr>
        <p:spPr>
          <a:xfrm>
            <a:off x="1403648" y="1916832"/>
            <a:ext cx="7344816" cy="2376264"/>
          </a:xfrm>
        </p:spPr>
        <p:txBody>
          <a:bodyPr/>
          <a:lstStyle/>
          <a:p>
            <a:r>
              <a:rPr lang="zh-TW" altLang="zh-TW" sz="2800" dirty="0" smtClean="0">
                <a:latin typeface="+mj-ea"/>
                <a:ea typeface="+mj-ea"/>
              </a:rPr>
              <a:t>請想</a:t>
            </a:r>
            <a:r>
              <a:rPr lang="zh-TW" altLang="zh-TW" sz="2800" dirty="0">
                <a:latin typeface="+mj-ea"/>
                <a:ea typeface="+mj-ea"/>
              </a:rPr>
              <a:t>想，公民新聞要求的報導重點是</a:t>
            </a:r>
            <a:r>
              <a:rPr lang="zh-TW" altLang="zh-TW" sz="2800" dirty="0" smtClean="0">
                <a:latin typeface="+mj-ea"/>
                <a:ea typeface="+mj-ea"/>
              </a:rPr>
              <a:t>什麼？</a:t>
            </a:r>
            <a:endParaRPr lang="en-US" altLang="zh-TW" sz="2800" dirty="0" smtClean="0">
              <a:latin typeface="+mj-ea"/>
              <a:ea typeface="+mj-ea"/>
            </a:endParaRPr>
          </a:p>
          <a:p>
            <a:r>
              <a:rPr lang="zh-TW" altLang="zh-TW" sz="2800" dirty="0" smtClean="0">
                <a:latin typeface="+mj-ea"/>
                <a:ea typeface="+mj-ea"/>
              </a:rPr>
              <a:t>而這些要求，</a:t>
            </a:r>
            <a:r>
              <a:rPr lang="zh-TW" altLang="en-US" sz="2800" dirty="0" smtClean="0">
                <a:latin typeface="+mj-ea"/>
                <a:ea typeface="+mj-ea"/>
              </a:rPr>
              <a:t>多數的</a:t>
            </a:r>
            <a:r>
              <a:rPr lang="zh-TW" altLang="zh-TW" sz="2800" dirty="0" smtClean="0">
                <a:latin typeface="+mj-ea"/>
                <a:ea typeface="+mj-ea"/>
              </a:rPr>
              <a:t>商業報導做得到嗎？</a:t>
            </a:r>
            <a:r>
              <a:rPr lang="zh-TW" altLang="en-US" sz="2800" dirty="0">
                <a:latin typeface="+mj-ea"/>
                <a:ea typeface="+mj-ea"/>
              </a:rPr>
              <a:t>為什麼</a:t>
            </a:r>
            <a:r>
              <a:rPr lang="zh-TW" altLang="zh-TW" sz="2800" dirty="0">
                <a:latin typeface="+mj-ea"/>
                <a:ea typeface="+mj-ea"/>
              </a:rPr>
              <a:t>？</a:t>
            </a:r>
            <a:endParaRPr lang="en-US" altLang="zh-TW" sz="2800" dirty="0">
              <a:latin typeface="+mj-ea"/>
              <a:ea typeface="+mj-ea"/>
            </a:endParaRPr>
          </a:p>
          <a:p>
            <a:r>
              <a:rPr lang="zh-TW" altLang="en-US" sz="2800" dirty="0">
                <a:latin typeface="+mj-ea"/>
                <a:ea typeface="+mj-ea"/>
              </a:rPr>
              <a:t>聽老師</a:t>
            </a:r>
            <a:r>
              <a:rPr lang="zh-TW" altLang="en-US" sz="2800" dirty="0">
                <a:latin typeface="+mj-ea"/>
                <a:ea typeface="+mj-ea"/>
              </a:rPr>
              <a:t>說。</a:t>
            </a:r>
            <a:endParaRPr lang="en-US" altLang="zh-TW" sz="2800" dirty="0">
              <a:latin typeface="+mj-ea"/>
              <a:ea typeface="+mj-ea"/>
            </a:endParaRPr>
          </a:p>
          <a:p>
            <a:endParaRPr lang="en-US" altLang="zh-TW" dirty="0" smtClean="0">
              <a:latin typeface="+mj-ea"/>
              <a:ea typeface="+mj-ea"/>
            </a:endParaRPr>
          </a:p>
          <a:p>
            <a:pPr>
              <a:buNone/>
            </a:pPr>
            <a:endParaRPr lang="zh-TW" altLang="en-US" dirty="0">
              <a:latin typeface="+mj-ea"/>
              <a:ea typeface="+mj-ea"/>
            </a:endParaRPr>
          </a:p>
        </p:txBody>
      </p:sp>
      <p:sp>
        <p:nvSpPr>
          <p:cNvPr id="7" name="文字方塊 6"/>
          <p:cNvSpPr txBox="1"/>
          <p:nvPr/>
        </p:nvSpPr>
        <p:spPr>
          <a:xfrm>
            <a:off x="4211960" y="6296572"/>
            <a:ext cx="44644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>
                <a:latin typeface="+mj-ea"/>
                <a:ea typeface="+mj-ea"/>
              </a:rPr>
              <a:t>圖片來源</a:t>
            </a:r>
            <a:r>
              <a:rPr lang="en-US" altLang="zh-TW" dirty="0" smtClean="0"/>
              <a:t>:</a:t>
            </a:r>
            <a:r>
              <a:rPr lang="en-US" altLang="zh-TW" sz="800" dirty="0">
                <a:hlinkClick r:id="rId5"/>
              </a:rPr>
              <a:t>http://www.peopo.org/events/cj_awards_2013/peopo_awards/winner.htm</a:t>
            </a:r>
            <a:endParaRPr lang="zh-TW" altLang="en-US" sz="800" dirty="0"/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853999" y="4642560"/>
            <a:ext cx="5000625" cy="13811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4" descr="http://www.feja.org.tw/themes/liger/images/logo.gif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6003925"/>
            <a:ext cx="1763713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標題 6"/>
          <p:cNvSpPr>
            <a:spLocks noGrp="1"/>
          </p:cNvSpPr>
          <p:nvPr>
            <p:ph type="title"/>
          </p:nvPr>
        </p:nvSpPr>
        <p:spPr>
          <a:xfrm>
            <a:off x="683568" y="548680"/>
            <a:ext cx="7772400" cy="1143000"/>
          </a:xfrm>
        </p:spPr>
        <p:txBody>
          <a:bodyPr/>
          <a:lstStyle/>
          <a:p>
            <a:pPr algn="ctr"/>
            <a:r>
              <a:rPr lang="zh-TW" altLang="en-US" dirty="0" smtClean="0"/>
              <a:t>活動三</a:t>
            </a:r>
            <a:r>
              <a:rPr lang="zh-TW" altLang="en-US" dirty="0" smtClean="0"/>
              <a:t>：新聞</a:t>
            </a:r>
            <a:r>
              <a:rPr lang="zh-TW" altLang="en-US" dirty="0"/>
              <a:t>動手做</a:t>
            </a:r>
            <a:endParaRPr lang="zh-TW" altLang="en-US" dirty="0" smtClean="0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"/>
          </p:nvPr>
        </p:nvSpPr>
        <p:spPr>
          <a:xfrm>
            <a:off x="1259632" y="1916832"/>
            <a:ext cx="7344816" cy="2376264"/>
          </a:xfrm>
        </p:spPr>
        <p:txBody>
          <a:bodyPr/>
          <a:lstStyle/>
          <a:p>
            <a:r>
              <a:rPr lang="zh-TW" altLang="zh-TW" sz="2800" dirty="0">
                <a:latin typeface="+mj-ea"/>
                <a:ea typeface="+mj-ea"/>
              </a:rPr>
              <a:t>請各組選定一個校園或社區的事件做為新聞主題，製做成</a:t>
            </a:r>
            <a:r>
              <a:rPr lang="en-US" altLang="zh-TW" sz="2800" dirty="0">
                <a:latin typeface="+mj-ea"/>
                <a:ea typeface="+mj-ea"/>
              </a:rPr>
              <a:t>5</a:t>
            </a:r>
            <a:r>
              <a:rPr lang="zh-TW" altLang="zh-TW" sz="2800" dirty="0">
                <a:latin typeface="+mj-ea"/>
                <a:ea typeface="+mj-ea"/>
              </a:rPr>
              <a:t>分鐘以內的公民新聞報導</a:t>
            </a:r>
            <a:r>
              <a:rPr lang="zh-TW" altLang="zh-TW" sz="2800" dirty="0">
                <a:latin typeface="+mj-ea"/>
                <a:ea typeface="+mj-ea"/>
              </a:rPr>
              <a:t>影片</a:t>
            </a:r>
            <a:r>
              <a:rPr lang="zh-TW" altLang="en-US" sz="2800" dirty="0">
                <a:latin typeface="+mj-ea"/>
                <a:ea typeface="+mj-ea"/>
              </a:rPr>
              <a:t>。</a:t>
            </a:r>
            <a:endParaRPr lang="en-US" altLang="zh-TW" sz="2800" dirty="0">
              <a:latin typeface="+mj-ea"/>
              <a:ea typeface="+mj-ea"/>
            </a:endParaRPr>
          </a:p>
          <a:p>
            <a:r>
              <a:rPr lang="zh-TW" altLang="en-US" sz="2800" dirty="0" smtClean="0">
                <a:latin typeface="+mj-ea"/>
                <a:ea typeface="+mj-ea"/>
              </a:rPr>
              <a:t>請</a:t>
            </a:r>
            <a:r>
              <a:rPr lang="zh-TW" altLang="en-US" sz="2800" dirty="0">
                <a:latin typeface="+mj-ea"/>
                <a:ea typeface="+mj-ea"/>
              </a:rPr>
              <a:t>與大家分享</a:t>
            </a:r>
            <a:r>
              <a:rPr lang="zh-TW" altLang="en-US" sz="2800" dirty="0" smtClean="0">
                <a:latin typeface="+mj-ea"/>
                <a:ea typeface="+mj-ea"/>
              </a:rPr>
              <a:t>拍攝</a:t>
            </a:r>
            <a:r>
              <a:rPr lang="zh-TW" altLang="en-US" sz="2800" dirty="0">
                <a:latin typeface="+mj-ea"/>
                <a:ea typeface="+mj-ea"/>
              </a:rPr>
              <a:t>理念</a:t>
            </a:r>
            <a:r>
              <a:rPr lang="zh-TW" altLang="en-US" sz="2800" dirty="0" smtClean="0">
                <a:latin typeface="+mj-ea"/>
                <a:ea typeface="+mj-ea"/>
              </a:rPr>
              <a:t>還有拍攝心得。</a:t>
            </a:r>
            <a:endParaRPr lang="zh-TW" altLang="en-US" dirty="0">
              <a:latin typeface="+mj-ea"/>
              <a:ea typeface="+mj-ea"/>
            </a:endParaRPr>
          </a:p>
        </p:txBody>
      </p:sp>
      <p:pic>
        <p:nvPicPr>
          <p:cNvPr id="7" name="Picture 2" descr="檢視詳細資料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372200" y="4293096"/>
            <a:ext cx="1828800" cy="18288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959631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標題 1"/>
          <p:cNvSpPr>
            <a:spLocks noGrp="1"/>
          </p:cNvSpPr>
          <p:nvPr>
            <p:ph type="title"/>
          </p:nvPr>
        </p:nvSpPr>
        <p:spPr>
          <a:xfrm>
            <a:off x="611188" y="549275"/>
            <a:ext cx="7772400" cy="1362075"/>
          </a:xfrm>
        </p:spPr>
        <p:txBody>
          <a:bodyPr/>
          <a:lstStyle/>
          <a:p>
            <a:pPr algn="ctr" eaLnBrk="1" hangingPunct="1"/>
            <a:r>
              <a:rPr lang="zh-TW" altLang="en-US" smtClean="0"/>
              <a:t>本教案結束，謝謝</a:t>
            </a:r>
            <a:r>
              <a:rPr lang="en-US" altLang="zh-TW" smtClean="0"/>
              <a:t/>
            </a:r>
            <a:br>
              <a:rPr lang="en-US" altLang="zh-TW" smtClean="0"/>
            </a:br>
            <a:r>
              <a:rPr lang="en-US" altLang="zh-TW" smtClean="0">
                <a:sym typeface="Wingdings" pitchFamily="2" charset="2"/>
              </a:rPr>
              <a:t></a:t>
            </a:r>
            <a:endParaRPr lang="zh-TW" altLang="en-US" smtClean="0"/>
          </a:p>
        </p:txBody>
      </p:sp>
      <p:pic>
        <p:nvPicPr>
          <p:cNvPr id="16388" name="Picture 4" descr="http://www.feja.org.tw/themes/liger/images/logo.gif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2600" y="4983163"/>
            <a:ext cx="2808288" cy="135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文字版面配置區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4" descr="http://www.feja.org.tw/themes/liger/images/logo.gif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6003925"/>
            <a:ext cx="1763713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內容版面配置區 5"/>
          <p:cNvSpPr>
            <a:spLocks noGrp="1"/>
          </p:cNvSpPr>
          <p:nvPr>
            <p:ph sz="quarter" idx="1"/>
          </p:nvPr>
        </p:nvSpPr>
        <p:spPr>
          <a:xfrm>
            <a:off x="1403648" y="2132856"/>
            <a:ext cx="6840760" cy="1656184"/>
          </a:xfrm>
        </p:spPr>
        <p:txBody>
          <a:bodyPr/>
          <a:lstStyle/>
          <a:p>
            <a:pPr lvl="0"/>
            <a:r>
              <a:rPr lang="zh-TW" altLang="en-US" dirty="0">
                <a:latin typeface="+mj-ea"/>
                <a:ea typeface="+mj-ea"/>
              </a:rPr>
              <a:t>什麼是</a:t>
            </a:r>
            <a:r>
              <a:rPr lang="zh-TW" altLang="zh-TW" dirty="0" smtClean="0">
                <a:latin typeface="+mj-ea"/>
                <a:ea typeface="+mj-ea"/>
              </a:rPr>
              <a:t>「</a:t>
            </a:r>
            <a:r>
              <a:rPr lang="zh-TW" altLang="zh-TW" dirty="0">
                <a:latin typeface="+mj-ea"/>
                <a:ea typeface="+mj-ea"/>
              </a:rPr>
              <a:t>公民記者</a:t>
            </a:r>
            <a:r>
              <a:rPr lang="zh-TW" altLang="zh-TW" dirty="0" smtClean="0">
                <a:latin typeface="+mj-ea"/>
                <a:ea typeface="+mj-ea"/>
              </a:rPr>
              <a:t>」</a:t>
            </a:r>
            <a:r>
              <a:rPr lang="zh-TW" altLang="en-US" dirty="0" smtClean="0">
                <a:latin typeface="+mj-ea"/>
                <a:ea typeface="+mj-ea"/>
              </a:rPr>
              <a:t>？</a:t>
            </a:r>
            <a:endParaRPr lang="en-US" altLang="zh-TW" dirty="0" smtClean="0">
              <a:latin typeface="+mj-ea"/>
              <a:ea typeface="+mj-ea"/>
            </a:endParaRPr>
          </a:p>
          <a:p>
            <a:pPr lvl="0"/>
            <a:r>
              <a:rPr lang="zh-TW" altLang="en-US" dirty="0">
                <a:latin typeface="+mj-ea"/>
                <a:ea typeface="+mj-ea"/>
              </a:rPr>
              <a:t>他們都在做些什麼</a:t>
            </a:r>
            <a:r>
              <a:rPr lang="zh-TW" altLang="en-US" dirty="0" smtClean="0">
                <a:latin typeface="+mj-ea"/>
                <a:ea typeface="+mj-ea"/>
              </a:rPr>
              <a:t>？</a:t>
            </a:r>
            <a:endParaRPr lang="en-US" altLang="zh-TW" dirty="0" smtClean="0">
              <a:latin typeface="+mj-ea"/>
              <a:ea typeface="+mj-ea"/>
            </a:endParaRPr>
          </a:p>
          <a:p>
            <a:pPr lvl="0"/>
            <a:r>
              <a:rPr lang="zh-TW" altLang="en-US" dirty="0" smtClean="0">
                <a:latin typeface="+mj-ea"/>
                <a:ea typeface="+mj-ea"/>
              </a:rPr>
              <a:t>他們跟平常我們在電視上看到的多數記者有什麼不同？</a:t>
            </a:r>
            <a:endParaRPr lang="en-US" altLang="zh-TW" dirty="0" smtClean="0">
              <a:latin typeface="+mj-ea"/>
              <a:ea typeface="+mj-ea"/>
            </a:endParaRPr>
          </a:p>
        </p:txBody>
      </p:sp>
      <p:sp>
        <p:nvSpPr>
          <p:cNvPr id="7172" name="標題 6"/>
          <p:cNvSpPr>
            <a:spLocks noGrp="1"/>
          </p:cNvSpPr>
          <p:nvPr>
            <p:ph type="title"/>
          </p:nvPr>
        </p:nvSpPr>
        <p:spPr>
          <a:xfrm>
            <a:off x="971550" y="476250"/>
            <a:ext cx="7772400" cy="1143000"/>
          </a:xfrm>
        </p:spPr>
        <p:txBody>
          <a:bodyPr/>
          <a:lstStyle/>
          <a:p>
            <a:pPr algn="ctr"/>
            <a:r>
              <a:rPr lang="zh-TW" altLang="en-US" dirty="0" smtClean="0"/>
              <a:t>活動一</a:t>
            </a:r>
            <a:r>
              <a:rPr lang="zh-TW" altLang="en-US" dirty="0" smtClean="0"/>
              <a:t>：公民記者知多少</a:t>
            </a:r>
            <a:r>
              <a:rPr lang="en-US" altLang="zh-TW" dirty="0" smtClean="0"/>
              <a:t>?</a:t>
            </a:r>
            <a:endParaRPr lang="zh-TW" altLang="en-US" dirty="0" smtClean="0"/>
          </a:p>
        </p:txBody>
      </p:sp>
      <p:pic>
        <p:nvPicPr>
          <p:cNvPr id="9" name="Picture 2" descr="男人用數位相機拍照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2339752" y="4480520"/>
            <a:ext cx="1828800" cy="182880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</p:spPr>
      </p:pic>
      <p:pic>
        <p:nvPicPr>
          <p:cNvPr id="10" name="Picture 4" descr="檢視詳細資料"/>
          <p:cNvPicPr>
            <a:picLocks noChangeAspect="1"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4283968" y="4480520"/>
            <a:ext cx="1828800" cy="182880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</p:spPr>
      </p:pic>
      <p:pic>
        <p:nvPicPr>
          <p:cNvPr id="11" name="Picture 6" descr="女子擦拭黑板特寫"/>
          <p:cNvPicPr>
            <a:picLocks noChangeAspect="1" noChangeArrowheads="1"/>
          </p:cNvPicPr>
          <p:nvPr/>
        </p:nvPicPr>
        <p:blipFill>
          <a:blip r:embed="rId7" cstate="email"/>
          <a:srcRect/>
          <a:stretch>
            <a:fillRect/>
          </a:stretch>
        </p:blipFill>
        <p:spPr bwMode="auto">
          <a:xfrm>
            <a:off x="6156176" y="4797152"/>
            <a:ext cx="2259106" cy="151216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4" descr="http://www.feja.org.tw/themes/liger/images/logo.gif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6003925"/>
            <a:ext cx="1763713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內容版面配置區 5"/>
          <p:cNvSpPr>
            <a:spLocks noGrp="1"/>
          </p:cNvSpPr>
          <p:nvPr>
            <p:ph sz="quarter" idx="1"/>
          </p:nvPr>
        </p:nvSpPr>
        <p:spPr>
          <a:xfrm>
            <a:off x="683568" y="2276872"/>
            <a:ext cx="8024936" cy="2016224"/>
          </a:xfrm>
        </p:spPr>
        <p:txBody>
          <a:bodyPr/>
          <a:lstStyle/>
          <a:p>
            <a:pPr lvl="0"/>
            <a:r>
              <a:rPr lang="zh-TW" altLang="en-US" dirty="0" smtClean="0">
                <a:latin typeface="+mj-ea"/>
                <a:ea typeface="+mj-ea"/>
              </a:rPr>
              <a:t>你看過公民記者的報導嗎？</a:t>
            </a:r>
            <a:endParaRPr lang="en-US" altLang="zh-TW" dirty="0" smtClean="0">
              <a:latin typeface="+mj-ea"/>
              <a:ea typeface="+mj-ea"/>
            </a:endParaRPr>
          </a:p>
          <a:p>
            <a:pPr lvl="0"/>
            <a:r>
              <a:rPr lang="zh-TW" altLang="en-US" dirty="0">
                <a:latin typeface="+mj-ea"/>
                <a:ea typeface="+mj-ea"/>
              </a:rPr>
              <a:t>還記得</a:t>
            </a:r>
            <a:r>
              <a:rPr lang="zh-TW" altLang="en-US" dirty="0" smtClean="0">
                <a:latin typeface="+mj-ea"/>
                <a:ea typeface="+mj-ea"/>
              </a:rPr>
              <a:t>你閱讀</a:t>
            </a:r>
            <a:r>
              <a:rPr lang="zh-TW" altLang="en-US" dirty="0">
                <a:latin typeface="+mj-ea"/>
                <a:ea typeface="+mj-ea"/>
              </a:rPr>
              <a:t>的主題是什麼</a:t>
            </a:r>
            <a:r>
              <a:rPr lang="zh-TW" altLang="en-US" dirty="0" smtClean="0">
                <a:latin typeface="+mj-ea"/>
                <a:ea typeface="+mj-ea"/>
              </a:rPr>
              <a:t>？請跟大家分享。</a:t>
            </a:r>
            <a:endParaRPr lang="en-US" altLang="zh-TW" dirty="0" smtClean="0">
              <a:latin typeface="+mj-ea"/>
              <a:ea typeface="+mj-ea"/>
            </a:endParaRPr>
          </a:p>
          <a:p>
            <a:pPr lvl="0"/>
            <a:r>
              <a:rPr lang="zh-TW" altLang="en-US" dirty="0" smtClean="0">
                <a:latin typeface="+mj-ea"/>
                <a:ea typeface="+mj-ea"/>
              </a:rPr>
              <a:t>你或你的家人擔任過公民記者嗎？說說看動機和採訪心得。</a:t>
            </a:r>
            <a:endParaRPr lang="en-US" altLang="zh-TW" dirty="0" smtClean="0">
              <a:latin typeface="+mj-ea"/>
              <a:ea typeface="+mj-ea"/>
            </a:endParaRPr>
          </a:p>
        </p:txBody>
      </p:sp>
      <p:sp>
        <p:nvSpPr>
          <p:cNvPr id="7172" name="標題 6"/>
          <p:cNvSpPr>
            <a:spLocks noGrp="1"/>
          </p:cNvSpPr>
          <p:nvPr>
            <p:ph type="title"/>
          </p:nvPr>
        </p:nvSpPr>
        <p:spPr>
          <a:xfrm>
            <a:off x="971550" y="476250"/>
            <a:ext cx="7772400" cy="1143000"/>
          </a:xfrm>
        </p:spPr>
        <p:txBody>
          <a:bodyPr/>
          <a:lstStyle/>
          <a:p>
            <a:pPr algn="ctr"/>
            <a:r>
              <a:rPr lang="zh-TW" altLang="en-US" dirty="0" smtClean="0"/>
              <a:t>活動一</a:t>
            </a:r>
            <a:r>
              <a:rPr lang="zh-TW" altLang="en-US" dirty="0"/>
              <a:t>：公民記者知多少</a:t>
            </a:r>
            <a:r>
              <a:rPr lang="en-US" altLang="zh-TW" dirty="0" smtClean="0"/>
              <a:t>?</a:t>
            </a:r>
            <a:endParaRPr lang="zh-TW" altLang="en-US" dirty="0" smtClean="0"/>
          </a:p>
        </p:txBody>
      </p:sp>
      <p:pic>
        <p:nvPicPr>
          <p:cNvPr id="7" name="Picture 2" descr="檢視詳細資料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6018903" y="4365104"/>
            <a:ext cx="1828800" cy="18288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4" descr="http://www.feja.org.tw/themes/liger/images/logo.gif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6003925"/>
            <a:ext cx="1763713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5" name="內容版面配置區 5"/>
          <p:cNvSpPr>
            <a:spLocks noGrp="1"/>
          </p:cNvSpPr>
          <p:nvPr>
            <p:ph sz="quarter" idx="1"/>
          </p:nvPr>
        </p:nvSpPr>
        <p:spPr>
          <a:xfrm>
            <a:off x="579512" y="1556792"/>
            <a:ext cx="8564488" cy="720602"/>
          </a:xfrm>
        </p:spPr>
        <p:txBody>
          <a:bodyPr/>
          <a:lstStyle/>
          <a:p>
            <a:r>
              <a:rPr lang="zh-TW" altLang="zh-TW" dirty="0" smtClean="0">
                <a:latin typeface="+mj-ea"/>
                <a:ea typeface="+mj-ea"/>
              </a:rPr>
              <a:t>閱讀</a:t>
            </a:r>
            <a:r>
              <a:rPr lang="zh-TW" altLang="zh-TW" dirty="0" smtClean="0">
                <a:latin typeface="+mj-ea"/>
                <a:ea typeface="+mj-ea"/>
              </a:rPr>
              <a:t>「</a:t>
            </a:r>
            <a:r>
              <a:rPr lang="zh-TW" altLang="zh-TW" sz="2800" dirty="0">
                <a:latin typeface="+mj-ea"/>
                <a:ea typeface="+mj-ea"/>
              </a:rPr>
              <a:t>公民小記者林依葶 掌鏡關懷家鄉環境</a:t>
            </a:r>
            <a:r>
              <a:rPr lang="zh-TW" altLang="zh-TW" dirty="0" smtClean="0">
                <a:latin typeface="+mj-ea"/>
                <a:ea typeface="+mj-ea"/>
              </a:rPr>
              <a:t>」</a:t>
            </a:r>
            <a:r>
              <a:rPr lang="zh-TW" altLang="zh-TW" dirty="0" smtClean="0">
                <a:latin typeface="+mj-ea"/>
                <a:ea typeface="+mj-ea"/>
              </a:rPr>
              <a:t>新聞。</a:t>
            </a:r>
            <a:endParaRPr lang="en-US" altLang="zh-TW" dirty="0" smtClean="0">
              <a:latin typeface="+mj-ea"/>
              <a:ea typeface="+mj-ea"/>
            </a:endParaRPr>
          </a:p>
          <a:p>
            <a:pPr>
              <a:buNone/>
            </a:pPr>
            <a:endParaRPr lang="zh-TW" altLang="en-US" dirty="0" smtClean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8196" name="標題 6"/>
          <p:cNvSpPr>
            <a:spLocks noGrp="1"/>
          </p:cNvSpPr>
          <p:nvPr>
            <p:ph type="title"/>
          </p:nvPr>
        </p:nvSpPr>
        <p:spPr>
          <a:xfrm>
            <a:off x="971550" y="476250"/>
            <a:ext cx="7772400" cy="1143000"/>
          </a:xfrm>
        </p:spPr>
        <p:txBody>
          <a:bodyPr/>
          <a:lstStyle/>
          <a:p>
            <a:pPr algn="ctr"/>
            <a:r>
              <a:rPr lang="zh-TW" altLang="en-US" dirty="0" smtClean="0"/>
              <a:t>活動二</a:t>
            </a:r>
            <a:r>
              <a:rPr lang="zh-TW" altLang="en-US" dirty="0" smtClean="0"/>
              <a:t>：新聞怎麼說</a:t>
            </a:r>
            <a:endParaRPr lang="zh-TW" altLang="en-US" dirty="0" smtClean="0"/>
          </a:p>
        </p:txBody>
      </p:sp>
      <p:sp>
        <p:nvSpPr>
          <p:cNvPr id="6" name="文字方塊 5"/>
          <p:cNvSpPr txBox="1"/>
          <p:nvPr/>
        </p:nvSpPr>
        <p:spPr>
          <a:xfrm>
            <a:off x="4234285" y="6336721"/>
            <a:ext cx="44644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>
                <a:latin typeface="+mj-ea"/>
                <a:ea typeface="+mj-ea"/>
              </a:rPr>
              <a:t>圖片來源</a:t>
            </a:r>
            <a:r>
              <a:rPr lang="en-US" altLang="zh-TW" dirty="0" smtClean="0"/>
              <a:t>:</a:t>
            </a:r>
            <a:r>
              <a:rPr lang="en-US" altLang="zh-TW" sz="800" dirty="0" smtClean="0">
                <a:hlinkClick r:id="rId5"/>
              </a:rPr>
              <a:t>http://www.cna.com.tw/News/aALL/201207160284.aspx</a:t>
            </a:r>
            <a:endParaRPr lang="zh-TW" altLang="en-US" sz="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627783" y="2133919"/>
            <a:ext cx="4558829" cy="409381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4" descr="http://www.feja.org.tw/themes/liger/images/logo.gif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6003925"/>
            <a:ext cx="1763713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19" name="標題 6"/>
          <p:cNvSpPr>
            <a:spLocks noGrp="1"/>
          </p:cNvSpPr>
          <p:nvPr>
            <p:ph type="title"/>
          </p:nvPr>
        </p:nvSpPr>
        <p:spPr>
          <a:xfrm>
            <a:off x="971550" y="476250"/>
            <a:ext cx="7772400" cy="1143000"/>
          </a:xfrm>
        </p:spPr>
        <p:txBody>
          <a:bodyPr/>
          <a:lstStyle/>
          <a:p>
            <a:pPr algn="ctr"/>
            <a:r>
              <a:rPr lang="zh-TW" altLang="en-US" dirty="0" smtClean="0"/>
              <a:t>活動二</a:t>
            </a:r>
            <a:r>
              <a:rPr lang="zh-TW" altLang="en-US" dirty="0"/>
              <a:t>：新聞怎麼說</a:t>
            </a:r>
            <a:endParaRPr lang="zh-TW" altLang="en-US" dirty="0" smtClean="0"/>
          </a:p>
        </p:txBody>
      </p:sp>
      <p:sp>
        <p:nvSpPr>
          <p:cNvPr id="15" name="內容版面配置區 5"/>
          <p:cNvSpPr>
            <a:spLocks noGrp="1"/>
          </p:cNvSpPr>
          <p:nvPr>
            <p:ph sz="quarter" idx="1"/>
          </p:nvPr>
        </p:nvSpPr>
        <p:spPr>
          <a:xfrm>
            <a:off x="899592" y="1700808"/>
            <a:ext cx="7772400" cy="1512888"/>
          </a:xfrm>
        </p:spPr>
        <p:txBody>
          <a:bodyPr/>
          <a:lstStyle/>
          <a:p>
            <a:pPr lvl="0">
              <a:buNone/>
            </a:pPr>
            <a:r>
              <a:rPr lang="zh-TW" altLang="en-US" sz="2800" dirty="0" smtClean="0">
                <a:latin typeface="+mj-ea"/>
                <a:ea typeface="+mj-ea"/>
              </a:rPr>
              <a:t>新聞大解析</a:t>
            </a:r>
            <a:endParaRPr lang="en-US" altLang="zh-TW" sz="2800" dirty="0" smtClean="0">
              <a:latin typeface="+mj-ea"/>
              <a:ea typeface="+mj-ea"/>
            </a:endParaRPr>
          </a:p>
          <a:p>
            <a:pPr lvl="0"/>
            <a:r>
              <a:rPr lang="en-US" altLang="zh-TW" sz="2800" dirty="0" smtClean="0">
                <a:latin typeface="+mj-ea"/>
                <a:ea typeface="+mj-ea"/>
              </a:rPr>
              <a:t>Who—</a:t>
            </a:r>
            <a:r>
              <a:rPr lang="zh-TW" altLang="zh-TW" sz="2800" dirty="0" smtClean="0">
                <a:latin typeface="+mj-ea"/>
                <a:ea typeface="+mj-ea"/>
              </a:rPr>
              <a:t>這則新聞主角是誰？</a:t>
            </a:r>
            <a:endParaRPr lang="zh-TW" altLang="zh-TW" dirty="0" smtClean="0">
              <a:latin typeface="+mj-ea"/>
              <a:ea typeface="+mj-ea"/>
            </a:endParaRPr>
          </a:p>
          <a:p>
            <a:pPr lvl="0"/>
            <a:r>
              <a:rPr lang="en-US" altLang="zh-TW" sz="2800" dirty="0" smtClean="0">
                <a:latin typeface="+mj-ea"/>
                <a:ea typeface="+mj-ea"/>
              </a:rPr>
              <a:t>What—</a:t>
            </a:r>
            <a:r>
              <a:rPr lang="zh-TW" altLang="zh-TW" sz="2800" dirty="0" smtClean="0">
                <a:latin typeface="+mj-ea"/>
                <a:ea typeface="+mj-ea"/>
              </a:rPr>
              <a:t>新聞的主題是什麼？</a:t>
            </a:r>
            <a:endParaRPr lang="en-US" altLang="zh-TW" sz="2800" dirty="0" smtClean="0">
              <a:latin typeface="+mj-ea"/>
              <a:ea typeface="+mj-ea"/>
            </a:endParaRPr>
          </a:p>
          <a:p>
            <a:pPr lvl="0"/>
            <a:r>
              <a:rPr lang="en-US" altLang="zh-TW" sz="2800" dirty="0" smtClean="0">
                <a:latin typeface="+mj-ea"/>
                <a:ea typeface="+mj-ea"/>
              </a:rPr>
              <a:t>When—</a:t>
            </a:r>
            <a:r>
              <a:rPr lang="zh-TW" altLang="zh-TW" sz="2800" dirty="0" smtClean="0">
                <a:latin typeface="+mj-ea"/>
                <a:ea typeface="+mj-ea"/>
              </a:rPr>
              <a:t>新聞什麼時候發生的？</a:t>
            </a:r>
            <a:endParaRPr lang="en-US" altLang="zh-TW" sz="2800" dirty="0" smtClean="0">
              <a:latin typeface="+mj-ea"/>
              <a:ea typeface="+mj-ea"/>
            </a:endParaRPr>
          </a:p>
          <a:p>
            <a:pPr lvl="0"/>
            <a:r>
              <a:rPr lang="en-US" altLang="zh-TW" sz="2800" dirty="0" smtClean="0">
                <a:latin typeface="+mj-ea"/>
                <a:ea typeface="+mj-ea"/>
              </a:rPr>
              <a:t>Where—</a:t>
            </a:r>
            <a:r>
              <a:rPr lang="zh-TW" altLang="zh-TW" sz="2800" dirty="0" smtClean="0">
                <a:latin typeface="+mj-ea"/>
                <a:ea typeface="+mj-ea"/>
              </a:rPr>
              <a:t>在哪裡發生的？</a:t>
            </a:r>
            <a:endParaRPr lang="en-US" altLang="zh-TW" sz="2800" dirty="0" smtClean="0">
              <a:latin typeface="+mj-ea"/>
              <a:ea typeface="+mj-ea"/>
            </a:endParaRPr>
          </a:p>
          <a:p>
            <a:pPr lvl="0"/>
            <a:r>
              <a:rPr lang="en-US" altLang="zh-TW" sz="2800" dirty="0" smtClean="0">
                <a:latin typeface="+mj-ea"/>
                <a:ea typeface="+mj-ea"/>
              </a:rPr>
              <a:t>Why—</a:t>
            </a:r>
            <a:r>
              <a:rPr lang="zh-TW" altLang="zh-TW" sz="2800" dirty="0" smtClean="0">
                <a:latin typeface="+mj-ea"/>
                <a:ea typeface="+mj-ea"/>
              </a:rPr>
              <a:t>造成事件的原因為何？</a:t>
            </a:r>
            <a:endParaRPr lang="en-US" altLang="zh-TW" sz="2800" dirty="0" smtClean="0">
              <a:latin typeface="+mj-ea"/>
              <a:ea typeface="+mj-ea"/>
            </a:endParaRPr>
          </a:p>
          <a:p>
            <a:r>
              <a:rPr lang="en-US" altLang="zh-TW" sz="2800" dirty="0" smtClean="0">
                <a:latin typeface="+mj-ea"/>
                <a:ea typeface="+mj-ea"/>
              </a:rPr>
              <a:t>How</a:t>
            </a:r>
            <a:r>
              <a:rPr lang="en-US" altLang="zh-TW" sz="2800" dirty="0" smtClean="0">
                <a:latin typeface="+mj-ea"/>
                <a:ea typeface="+mj-ea"/>
              </a:rPr>
              <a:t>—</a:t>
            </a:r>
            <a:r>
              <a:rPr lang="zh-TW" altLang="zh-TW" sz="2800" dirty="0">
                <a:latin typeface="+mj-ea"/>
                <a:ea typeface="+mj-ea"/>
              </a:rPr>
              <a:t>形成怎樣的效益</a:t>
            </a:r>
            <a:r>
              <a:rPr lang="zh-TW" altLang="zh-TW" sz="2800" dirty="0">
                <a:latin typeface="+mj-ea"/>
                <a:ea typeface="+mj-ea"/>
              </a:rPr>
              <a:t>？</a:t>
            </a:r>
            <a:endParaRPr lang="zh-TW" altLang="zh-TW" sz="2800" dirty="0">
              <a:latin typeface="+mj-ea"/>
              <a:ea typeface="+mj-ea"/>
            </a:endParaRPr>
          </a:p>
        </p:txBody>
      </p:sp>
      <p:pic>
        <p:nvPicPr>
          <p:cNvPr id="5" name="Picture 2" descr="檢視詳細資料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660232" y="4437112"/>
            <a:ext cx="182880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檢視詳細資料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4835478"/>
            <a:ext cx="1612776" cy="1612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2" name="Picture 4" descr="http://www.feja.org.tw/themes/liger/images/logo.gif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6003925"/>
            <a:ext cx="1763713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3" name="標題 6"/>
          <p:cNvSpPr>
            <a:spLocks noGrp="1"/>
          </p:cNvSpPr>
          <p:nvPr>
            <p:ph type="title"/>
          </p:nvPr>
        </p:nvSpPr>
        <p:spPr>
          <a:xfrm>
            <a:off x="827584" y="404664"/>
            <a:ext cx="7772400" cy="1143000"/>
          </a:xfrm>
        </p:spPr>
        <p:txBody>
          <a:bodyPr/>
          <a:lstStyle/>
          <a:p>
            <a:pPr algn="ctr"/>
            <a:r>
              <a:rPr lang="zh-TW" altLang="en-US" dirty="0" smtClean="0"/>
              <a:t>活動二</a:t>
            </a:r>
            <a:r>
              <a:rPr lang="zh-TW" altLang="en-US" dirty="0"/>
              <a:t>：新聞怎麼說</a:t>
            </a:r>
            <a:endParaRPr lang="zh-TW" altLang="en-US" dirty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6953" y="1988840"/>
            <a:ext cx="5667375" cy="250507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文字方塊 8"/>
          <p:cNvSpPr txBox="1"/>
          <p:nvPr/>
        </p:nvSpPr>
        <p:spPr>
          <a:xfrm>
            <a:off x="4062810" y="5703058"/>
            <a:ext cx="446449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>
                <a:latin typeface="+mj-ea"/>
                <a:ea typeface="+mj-ea"/>
              </a:rPr>
              <a:t>圖片</a:t>
            </a:r>
            <a:r>
              <a:rPr lang="zh-TW" altLang="en-US" dirty="0" smtClean="0">
                <a:latin typeface="+mj-ea"/>
                <a:ea typeface="+mj-ea"/>
              </a:rPr>
              <a:t>來源</a:t>
            </a:r>
            <a:r>
              <a:rPr lang="en-US" altLang="zh-TW" sz="800" dirty="0"/>
              <a:t>http://www.youtube.com/watch?v=vjodNsoPpQQ&amp;feature=player_embedded</a:t>
            </a:r>
            <a:endParaRPr lang="zh-TW" altLang="en-US" sz="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4" descr="http://www.feja.org.tw/themes/liger/images/logo.gif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6003925"/>
            <a:ext cx="1763713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67" name="標題 6"/>
          <p:cNvSpPr>
            <a:spLocks noGrp="1"/>
          </p:cNvSpPr>
          <p:nvPr>
            <p:ph type="title"/>
          </p:nvPr>
        </p:nvSpPr>
        <p:spPr>
          <a:xfrm>
            <a:off x="971550" y="476250"/>
            <a:ext cx="7772400" cy="1143000"/>
          </a:xfrm>
        </p:spPr>
        <p:txBody>
          <a:bodyPr/>
          <a:lstStyle/>
          <a:p>
            <a:pPr algn="ctr"/>
            <a:r>
              <a:rPr lang="zh-TW" altLang="en-US" dirty="0" smtClean="0"/>
              <a:t>活動二：</a:t>
            </a:r>
            <a:r>
              <a:rPr lang="zh-TW" altLang="en-US" dirty="0" smtClean="0"/>
              <a:t>新聞怎麼說</a:t>
            </a:r>
            <a:endParaRPr lang="zh-TW" altLang="en-US" dirty="0" smtClean="0"/>
          </a:p>
        </p:txBody>
      </p:sp>
      <p:sp>
        <p:nvSpPr>
          <p:cNvPr id="5" name="內容版面配置區 4"/>
          <p:cNvSpPr>
            <a:spLocks noGrp="1"/>
          </p:cNvSpPr>
          <p:nvPr>
            <p:ph sz="quarter" idx="1"/>
          </p:nvPr>
        </p:nvSpPr>
        <p:spPr>
          <a:xfrm>
            <a:off x="899592" y="1988840"/>
            <a:ext cx="7891784" cy="4537075"/>
          </a:xfrm>
        </p:spPr>
        <p:txBody>
          <a:bodyPr/>
          <a:lstStyle/>
          <a:p>
            <a:r>
              <a:rPr lang="zh-TW" altLang="zh-TW" dirty="0">
                <a:latin typeface="+mj-ea"/>
                <a:ea typeface="+mj-ea"/>
              </a:rPr>
              <a:t>這則報導以哪一條河為主題？</a:t>
            </a:r>
          </a:p>
          <a:p>
            <a:r>
              <a:rPr lang="zh-TW" altLang="zh-TW" dirty="0">
                <a:latin typeface="+mj-ea"/>
                <a:ea typeface="+mj-ea"/>
              </a:rPr>
              <a:t>河的和東側和西側有什麼不同？</a:t>
            </a:r>
            <a:r>
              <a:rPr lang="zh-TW" altLang="zh-TW" dirty="0" smtClean="0">
                <a:latin typeface="+mj-ea"/>
                <a:ea typeface="+mj-ea"/>
              </a:rPr>
              <a:t>為什麼？</a:t>
            </a:r>
            <a:endParaRPr lang="en-US" altLang="zh-TW" dirty="0" smtClean="0">
              <a:latin typeface="+mj-ea"/>
              <a:ea typeface="+mj-ea"/>
            </a:endParaRPr>
          </a:p>
          <a:p>
            <a:r>
              <a:rPr lang="zh-TW" altLang="zh-TW" dirty="0">
                <a:latin typeface="+mj-ea"/>
                <a:ea typeface="+mj-ea"/>
              </a:rPr>
              <a:t>為什麼政府要進行河川整治？整治後，有可能造成怎樣的影響</a:t>
            </a:r>
            <a:r>
              <a:rPr lang="zh-TW" altLang="zh-TW" dirty="0" smtClean="0">
                <a:latin typeface="+mj-ea"/>
                <a:ea typeface="+mj-ea"/>
              </a:rPr>
              <a:t>？</a:t>
            </a:r>
            <a:endParaRPr lang="en-US" altLang="zh-TW" dirty="0" smtClean="0">
              <a:latin typeface="+mj-ea"/>
              <a:ea typeface="+mj-ea"/>
            </a:endParaRPr>
          </a:p>
          <a:p>
            <a:endParaRPr lang="zh-TW" altLang="zh-TW" sz="2400" dirty="0"/>
          </a:p>
          <a:p>
            <a:endParaRPr lang="en-US" altLang="zh-TW" sz="2400" dirty="0" smtClean="0"/>
          </a:p>
          <a:p>
            <a:endParaRPr lang="zh-TW" altLang="zh-TW" sz="2400" dirty="0"/>
          </a:p>
          <a:p>
            <a:pPr>
              <a:buFont typeface="Wingdings 2" pitchFamily="18" charset="2"/>
              <a:buNone/>
              <a:defRPr/>
            </a:pPr>
            <a:endParaRPr lang="zh-TW" altLang="zh-TW" sz="2000" dirty="0" smtClean="0"/>
          </a:p>
          <a:p>
            <a:pPr>
              <a:defRPr/>
            </a:pPr>
            <a:endParaRPr lang="zh-TW" altLang="zh-TW" sz="2000" dirty="0" smtClean="0"/>
          </a:p>
          <a:p>
            <a:pPr>
              <a:buFont typeface="Wingdings 2" pitchFamily="18" charset="2"/>
              <a:buNone/>
              <a:defRPr/>
            </a:pPr>
            <a:endParaRPr lang="en-US" altLang="zh-TW" sz="2000" dirty="0" smtClean="0">
              <a:latin typeface="+mj-ea"/>
              <a:ea typeface="+mj-ea"/>
            </a:endParaRPr>
          </a:p>
          <a:p>
            <a:pPr>
              <a:buFont typeface="Wingdings 2" pitchFamily="18" charset="2"/>
              <a:buNone/>
              <a:defRPr/>
            </a:pPr>
            <a:endParaRPr lang="en-US" altLang="zh-TW" sz="2000" dirty="0" smtClean="0">
              <a:latin typeface="+mj-ea"/>
              <a:ea typeface="+mj-ea"/>
            </a:endParaRPr>
          </a:p>
          <a:p>
            <a:pPr>
              <a:defRPr/>
            </a:pPr>
            <a:endParaRPr lang="en-US" altLang="zh-TW" sz="2000" dirty="0" smtClean="0">
              <a:latin typeface="+mj-ea"/>
              <a:ea typeface="+mj-ea"/>
            </a:endParaRPr>
          </a:p>
          <a:p>
            <a:pPr>
              <a:defRPr/>
            </a:pPr>
            <a:endParaRPr lang="zh-TW" altLang="en-US" sz="2000" dirty="0">
              <a:latin typeface="+mj-ea"/>
              <a:ea typeface="+mj-ea"/>
            </a:endParaRPr>
          </a:p>
        </p:txBody>
      </p:sp>
      <p:pic>
        <p:nvPicPr>
          <p:cNvPr id="9" name="Picture 2" descr="檢視詳細資料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732240" y="4451780"/>
            <a:ext cx="1581291" cy="15812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249430" y="4226157"/>
            <a:ext cx="18288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4" descr="http://www.feja.org.tw/themes/liger/images/logo.gif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6003925"/>
            <a:ext cx="1763713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1" name="標題 6"/>
          <p:cNvSpPr>
            <a:spLocks noGrp="1"/>
          </p:cNvSpPr>
          <p:nvPr>
            <p:ph type="title"/>
          </p:nvPr>
        </p:nvSpPr>
        <p:spPr>
          <a:xfrm>
            <a:off x="971550" y="476250"/>
            <a:ext cx="7772400" cy="1143000"/>
          </a:xfrm>
        </p:spPr>
        <p:txBody>
          <a:bodyPr/>
          <a:lstStyle/>
          <a:p>
            <a:pPr algn="ctr"/>
            <a:r>
              <a:rPr lang="zh-TW" altLang="en-US" dirty="0" smtClean="0"/>
              <a:t>活動二</a:t>
            </a:r>
            <a:r>
              <a:rPr lang="zh-TW" altLang="en-US" dirty="0"/>
              <a:t>：新聞怎麼說</a:t>
            </a:r>
            <a:endParaRPr lang="zh-TW" altLang="en-US" dirty="0" smtClean="0"/>
          </a:p>
        </p:txBody>
      </p:sp>
      <p:sp>
        <p:nvSpPr>
          <p:cNvPr id="5" name="內容版面配置區 4"/>
          <p:cNvSpPr>
            <a:spLocks noGrp="1"/>
          </p:cNvSpPr>
          <p:nvPr>
            <p:ph sz="quarter" idx="1"/>
          </p:nvPr>
        </p:nvSpPr>
        <p:spPr>
          <a:xfrm>
            <a:off x="1115616" y="2060848"/>
            <a:ext cx="7416105" cy="1656779"/>
          </a:xfrm>
        </p:spPr>
        <p:txBody>
          <a:bodyPr/>
          <a:lstStyle/>
          <a:p>
            <a:r>
              <a:rPr lang="zh-TW" altLang="zh-TW" dirty="0">
                <a:latin typeface="+mj-ea"/>
                <a:ea typeface="+mj-ea"/>
              </a:rPr>
              <a:t>這樣的報導，跟平常我們在電視當中看到的新聞報導，有什麼不同？</a:t>
            </a:r>
            <a:endParaRPr lang="en-US" altLang="zh-TW" dirty="0">
              <a:latin typeface="+mj-ea"/>
              <a:ea typeface="+mj-ea"/>
            </a:endParaRPr>
          </a:p>
          <a:p>
            <a:r>
              <a:rPr lang="zh-TW" altLang="zh-TW" dirty="0">
                <a:latin typeface="+mj-ea"/>
                <a:ea typeface="+mj-ea"/>
              </a:rPr>
              <a:t>你覺得這樣的報導，可以帶來怎樣的省思</a:t>
            </a:r>
            <a:r>
              <a:rPr lang="zh-TW" altLang="zh-TW" dirty="0">
                <a:latin typeface="+mj-ea"/>
                <a:ea typeface="+mj-ea"/>
              </a:rPr>
              <a:t>？</a:t>
            </a:r>
            <a:endParaRPr lang="en-US" altLang="zh-TW" dirty="0">
              <a:latin typeface="+mj-ea"/>
              <a:ea typeface="+mj-ea"/>
            </a:endParaRPr>
          </a:p>
          <a:p>
            <a:r>
              <a:rPr lang="zh-TW" altLang="zh-TW" dirty="0">
                <a:latin typeface="+mj-ea"/>
                <a:ea typeface="+mj-ea"/>
              </a:rPr>
              <a:t>如果你是公民小記者，對於這一則新聞主題，你有沒有不同的呈現方式？</a:t>
            </a:r>
          </a:p>
          <a:p>
            <a:endParaRPr lang="zh-TW" altLang="zh-TW" sz="2400" dirty="0"/>
          </a:p>
          <a:p>
            <a:pPr>
              <a:buFont typeface="Wingdings 2" pitchFamily="18" charset="2"/>
              <a:buNone/>
              <a:defRPr/>
            </a:pPr>
            <a:endParaRPr lang="en-US" altLang="zh-TW" sz="2400" dirty="0" smtClean="0"/>
          </a:p>
          <a:p>
            <a:pPr>
              <a:buFont typeface="Wingdings 2" pitchFamily="18" charset="2"/>
              <a:buNone/>
              <a:defRPr/>
            </a:pPr>
            <a:endParaRPr lang="en-US" altLang="zh-TW" sz="2000" dirty="0" smtClean="0"/>
          </a:p>
          <a:p>
            <a:pPr>
              <a:buFont typeface="Wingdings 2" pitchFamily="18" charset="2"/>
              <a:buNone/>
              <a:defRPr/>
            </a:pPr>
            <a:endParaRPr lang="zh-TW" altLang="zh-TW" sz="2000" dirty="0" smtClean="0"/>
          </a:p>
          <a:p>
            <a:pPr>
              <a:defRPr/>
            </a:pPr>
            <a:endParaRPr lang="zh-TW" altLang="zh-TW" sz="2000" dirty="0" smtClean="0"/>
          </a:p>
          <a:p>
            <a:pPr>
              <a:buFont typeface="Wingdings 2" pitchFamily="18" charset="2"/>
              <a:buNone/>
              <a:defRPr/>
            </a:pPr>
            <a:endParaRPr lang="en-US" altLang="zh-TW" sz="2000" dirty="0" smtClean="0">
              <a:latin typeface="+mj-ea"/>
              <a:ea typeface="+mj-ea"/>
            </a:endParaRPr>
          </a:p>
          <a:p>
            <a:pPr>
              <a:buFont typeface="Wingdings 2" pitchFamily="18" charset="2"/>
              <a:buNone/>
              <a:defRPr/>
            </a:pPr>
            <a:endParaRPr lang="en-US" altLang="zh-TW" sz="2000" dirty="0" smtClean="0">
              <a:latin typeface="+mj-ea"/>
              <a:ea typeface="+mj-ea"/>
            </a:endParaRPr>
          </a:p>
          <a:p>
            <a:pPr>
              <a:defRPr/>
            </a:pPr>
            <a:endParaRPr lang="en-US" altLang="zh-TW" sz="2000" dirty="0" smtClean="0">
              <a:latin typeface="+mj-ea"/>
              <a:ea typeface="+mj-ea"/>
            </a:endParaRPr>
          </a:p>
          <a:p>
            <a:pPr>
              <a:defRPr/>
            </a:pPr>
            <a:endParaRPr lang="zh-TW" altLang="en-US" sz="2000" dirty="0">
              <a:latin typeface="+mj-ea"/>
              <a:ea typeface="+mj-ea"/>
            </a:endParaRPr>
          </a:p>
        </p:txBody>
      </p:sp>
      <p:pic>
        <p:nvPicPr>
          <p:cNvPr id="8" name="Picture 2" descr="檢視詳細資料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20767056">
            <a:off x="5467005" y="4311113"/>
            <a:ext cx="2221334" cy="22213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4" descr="http://www.feja.org.tw/themes/liger/images/logo.gif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6003925"/>
            <a:ext cx="1763713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標題 6"/>
          <p:cNvSpPr>
            <a:spLocks noGrp="1"/>
          </p:cNvSpPr>
          <p:nvPr>
            <p:ph type="title"/>
          </p:nvPr>
        </p:nvSpPr>
        <p:spPr>
          <a:xfrm>
            <a:off x="971550" y="476250"/>
            <a:ext cx="7772400" cy="1143000"/>
          </a:xfrm>
        </p:spPr>
        <p:txBody>
          <a:bodyPr/>
          <a:lstStyle/>
          <a:p>
            <a:pPr algn="ctr"/>
            <a:r>
              <a:rPr lang="zh-TW" altLang="en-US" dirty="0" smtClean="0"/>
              <a:t>活動二</a:t>
            </a:r>
            <a:r>
              <a:rPr lang="zh-TW" altLang="en-US" dirty="0" smtClean="0"/>
              <a:t>：</a:t>
            </a:r>
            <a:r>
              <a:rPr lang="zh-TW" altLang="en-US" dirty="0"/>
              <a:t>新聞怎麼說</a:t>
            </a:r>
            <a:endParaRPr lang="zh-TW" altLang="en-US" dirty="0" smtClean="0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"/>
          </p:nvPr>
        </p:nvSpPr>
        <p:spPr>
          <a:xfrm>
            <a:off x="899592" y="1916832"/>
            <a:ext cx="7772400" cy="1981200"/>
          </a:xfrm>
        </p:spPr>
        <p:txBody>
          <a:bodyPr/>
          <a:lstStyle/>
          <a:p>
            <a:r>
              <a:rPr lang="zh-TW" altLang="en-US" dirty="0" smtClean="0">
                <a:latin typeface="+mj-ea"/>
                <a:ea typeface="+mj-ea"/>
              </a:rPr>
              <a:t>請各</a:t>
            </a:r>
            <a:r>
              <a:rPr lang="zh-TW" altLang="en-US" dirty="0" smtClean="0">
                <a:latin typeface="+mj-ea"/>
                <a:ea typeface="+mj-ea"/>
              </a:rPr>
              <a:t>組</a:t>
            </a:r>
            <a:r>
              <a:rPr lang="zh-TW" altLang="zh-TW" sz="2800" dirty="0">
                <a:latin typeface="+mj-ea"/>
                <a:ea typeface="+mj-ea"/>
              </a:rPr>
              <a:t>從</a:t>
            </a:r>
            <a:r>
              <a:rPr lang="en-US" altLang="zh-TW" sz="2800" dirty="0">
                <a:latin typeface="+mj-ea"/>
                <a:ea typeface="+mj-ea"/>
              </a:rPr>
              <a:t>2013</a:t>
            </a:r>
            <a:r>
              <a:rPr lang="zh-TW" altLang="zh-TW" sz="2800" dirty="0">
                <a:latin typeface="+mj-ea"/>
                <a:ea typeface="+mj-ea"/>
              </a:rPr>
              <a:t>年</a:t>
            </a:r>
            <a:r>
              <a:rPr lang="en-US" altLang="zh-TW" sz="2800" dirty="0" err="1">
                <a:latin typeface="+mj-ea"/>
                <a:ea typeface="+mj-ea"/>
              </a:rPr>
              <a:t>Peopo</a:t>
            </a:r>
            <a:r>
              <a:rPr lang="zh-TW" altLang="zh-TW" sz="2800" dirty="0">
                <a:latin typeface="+mj-ea"/>
                <a:ea typeface="+mj-ea"/>
              </a:rPr>
              <a:t>公民新聞獎的得獎名單中，選擇一則大家感興趣的</a:t>
            </a:r>
            <a:r>
              <a:rPr lang="zh-TW" altLang="zh-TW" sz="2800" dirty="0" smtClean="0">
                <a:latin typeface="+mj-ea"/>
                <a:ea typeface="+mj-ea"/>
              </a:rPr>
              <a:t>主題</a:t>
            </a:r>
            <a:r>
              <a:rPr lang="zh-TW" altLang="en-US" sz="2800" dirty="0" smtClean="0">
                <a:latin typeface="+mj-ea"/>
                <a:ea typeface="+mj-ea"/>
              </a:rPr>
              <a:t>。</a:t>
            </a:r>
            <a:endParaRPr lang="en-US" altLang="zh-TW" dirty="0" smtClean="0">
              <a:latin typeface="+mj-ea"/>
              <a:ea typeface="+mj-ea"/>
            </a:endParaRPr>
          </a:p>
          <a:p>
            <a:r>
              <a:rPr lang="zh-TW" altLang="zh-TW" sz="2800" dirty="0">
                <a:latin typeface="+mj-ea"/>
                <a:ea typeface="+mj-ea"/>
              </a:rPr>
              <a:t>請各組依據下列幾個要項，跟全班</a:t>
            </a:r>
            <a:r>
              <a:rPr lang="zh-TW" altLang="zh-TW" sz="2800" dirty="0" smtClean="0">
                <a:latin typeface="+mj-ea"/>
                <a:ea typeface="+mj-ea"/>
              </a:rPr>
              <a:t>分享</a:t>
            </a:r>
            <a:r>
              <a:rPr lang="zh-TW" altLang="en-US" sz="2800" dirty="0" smtClean="0">
                <a:latin typeface="+mj-ea"/>
                <a:ea typeface="+mj-ea"/>
              </a:rPr>
              <a:t>你們</a:t>
            </a:r>
            <a:r>
              <a:rPr lang="zh-TW" altLang="zh-TW" sz="2800" dirty="0" smtClean="0">
                <a:latin typeface="+mj-ea"/>
                <a:ea typeface="+mj-ea"/>
              </a:rPr>
              <a:t>觀察</a:t>
            </a:r>
            <a:r>
              <a:rPr lang="zh-TW" altLang="zh-TW" sz="2800" dirty="0">
                <a:latin typeface="+mj-ea"/>
                <a:ea typeface="+mj-ea"/>
              </a:rPr>
              <a:t>到的</a:t>
            </a:r>
            <a:r>
              <a:rPr lang="zh-TW" altLang="zh-TW" sz="2800" dirty="0" smtClean="0">
                <a:latin typeface="+mj-ea"/>
                <a:ea typeface="+mj-ea"/>
              </a:rPr>
              <a:t>重點</a:t>
            </a:r>
            <a:r>
              <a:rPr lang="zh-TW" altLang="en-US" sz="2400" dirty="0">
                <a:latin typeface="+mj-ea"/>
                <a:ea typeface="+mj-ea"/>
              </a:rPr>
              <a:t>。</a:t>
            </a:r>
            <a:endParaRPr lang="en-US" altLang="zh-TW" sz="2400" dirty="0">
              <a:latin typeface="+mj-ea"/>
              <a:ea typeface="+mj-ea"/>
            </a:endParaRPr>
          </a:p>
          <a:p>
            <a:pPr>
              <a:buNone/>
            </a:pPr>
            <a:endParaRPr lang="zh-TW" altLang="en-US" dirty="0">
              <a:latin typeface="+mj-ea"/>
              <a:ea typeface="+mj-ea"/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4234285" y="6336721"/>
            <a:ext cx="44644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>
                <a:latin typeface="+mj-ea"/>
                <a:ea typeface="+mj-ea"/>
              </a:rPr>
              <a:t>圖片來源</a:t>
            </a:r>
            <a:r>
              <a:rPr lang="en-US" altLang="zh-TW" dirty="0" smtClean="0"/>
              <a:t>:</a:t>
            </a:r>
            <a:r>
              <a:rPr lang="en-US" altLang="zh-TW" sz="800" dirty="0">
                <a:hlinkClick r:id="rId5"/>
              </a:rPr>
              <a:t>http://www.peopo.org/events/cj_awards_2013/peopo_awards/winner.htm</a:t>
            </a:r>
            <a:endParaRPr lang="zh-TW" altLang="en-US" sz="800" dirty="0"/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8256127"/>
              </p:ext>
            </p:extLst>
          </p:nvPr>
        </p:nvGraphicFramePr>
        <p:xfrm>
          <a:off x="2267744" y="3839973"/>
          <a:ext cx="5283674" cy="1872208"/>
        </p:xfrm>
        <a:graphic>
          <a:graphicData uri="http://schemas.openxmlformats.org/drawingml/2006/table">
            <a:tbl>
              <a:tblPr firstRow="1" firstCol="1" bandRow="1">
                <a:tableStyleId>{46F890A9-2807-4EBB-B81D-B2AA78EC7F39}</a:tableStyleId>
              </a:tblPr>
              <a:tblGrid>
                <a:gridCol w="2745696"/>
                <a:gridCol w="2537978"/>
              </a:tblGrid>
              <a:tr h="307396">
                <a:tc>
                  <a:txBody>
                    <a:bodyPr/>
                    <a:lstStyle/>
                    <a:p>
                      <a:pPr marL="304800" algn="ctr"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effectLst/>
                        </a:rPr>
                        <a:t>項目</a:t>
                      </a:r>
                      <a:endParaRPr lang="zh-TW" sz="18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04800" algn="ctr">
                        <a:spcAft>
                          <a:spcPts val="0"/>
                        </a:spcAft>
                      </a:pPr>
                      <a:r>
                        <a:rPr lang="zh-TW" sz="1800" kern="100">
                          <a:effectLst/>
                        </a:rPr>
                        <a:t>觀察結果</a:t>
                      </a:r>
                      <a:endParaRPr lang="zh-TW" sz="1800" kern="10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/>
                </a:tc>
              </a:tr>
              <a:tr h="397052">
                <a:tc>
                  <a:txBody>
                    <a:bodyPr/>
                    <a:lstStyle/>
                    <a:p>
                      <a:pPr marL="304800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effectLst/>
                        </a:rPr>
                        <a:t>●報導主題</a:t>
                      </a:r>
                      <a:endParaRPr lang="zh-TW" sz="18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04800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 </a:t>
                      </a:r>
                      <a:endParaRPr lang="zh-TW" sz="18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/>
                </a:tc>
              </a:tr>
              <a:tr h="397052">
                <a:tc>
                  <a:txBody>
                    <a:bodyPr/>
                    <a:lstStyle/>
                    <a:p>
                      <a:pPr marL="304800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effectLst/>
                        </a:rPr>
                        <a:t>●報導重點</a:t>
                      </a:r>
                      <a:endParaRPr lang="zh-TW" sz="18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04800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</a:rPr>
                        <a:t> </a:t>
                      </a:r>
                      <a:endParaRPr lang="zh-TW" sz="1800" kern="10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/>
                </a:tc>
              </a:tr>
              <a:tr h="397052">
                <a:tc>
                  <a:txBody>
                    <a:bodyPr/>
                    <a:lstStyle/>
                    <a:p>
                      <a:pPr marL="304800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effectLst/>
                        </a:rPr>
                        <a:t>●報導特色</a:t>
                      </a:r>
                      <a:endParaRPr lang="zh-TW" sz="18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04800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 </a:t>
                      </a:r>
                      <a:endParaRPr lang="zh-TW" sz="18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/>
                </a:tc>
              </a:tr>
              <a:tr h="373656">
                <a:tc>
                  <a:txBody>
                    <a:bodyPr/>
                    <a:lstStyle/>
                    <a:p>
                      <a:pPr marL="304800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effectLst/>
                        </a:rPr>
                        <a:t>●帶給觀眾的省思</a:t>
                      </a:r>
                      <a:endParaRPr lang="zh-TW" sz="18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04800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 </a:t>
                      </a:r>
                      <a:endParaRPr lang="zh-TW" sz="18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6511" y="5517715"/>
            <a:ext cx="2642270" cy="81900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公正">
  <a:themeElements>
    <a:clrScheme name="公正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公正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公正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1152</TotalTime>
  <Words>1038</Words>
  <Application>Microsoft Office PowerPoint</Application>
  <PresentationFormat>如螢幕大小 (4:3)</PresentationFormat>
  <Paragraphs>110</Paragraphs>
  <Slides>12</Slides>
  <Notes>10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12</vt:i4>
      </vt:variant>
    </vt:vector>
  </HeadingPairs>
  <TitlesOfParts>
    <vt:vector size="13" baseType="lpstr">
      <vt:lpstr>公正</vt:lpstr>
      <vt:lpstr>教案名稱： 你也是公民小記者 本教案製作者：毛俞婷 </vt:lpstr>
      <vt:lpstr>活動一：公民記者知多少?</vt:lpstr>
      <vt:lpstr>活動一：公民記者知多少?</vt:lpstr>
      <vt:lpstr>活動二：新聞怎麼說</vt:lpstr>
      <vt:lpstr>活動二：新聞怎麼說</vt:lpstr>
      <vt:lpstr>活動二：新聞怎麼說</vt:lpstr>
      <vt:lpstr>活動二：新聞怎麼說</vt:lpstr>
      <vt:lpstr>活動二：新聞怎麼說</vt:lpstr>
      <vt:lpstr>活動二：新聞怎麼說</vt:lpstr>
      <vt:lpstr>活動二：新聞怎麼說</vt:lpstr>
      <vt:lpstr>活動三：新聞動手做</vt:lpstr>
      <vt:lpstr>本教案結束，謝謝 </vt:lpstr>
    </vt:vector>
  </TitlesOfParts>
  <Company>TAIWAN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教案名稱</dc:title>
  <dc:creator>PHD</dc:creator>
  <cp:lastModifiedBy>GraceMao</cp:lastModifiedBy>
  <cp:revision>49</cp:revision>
  <dcterms:created xsi:type="dcterms:W3CDTF">2011-03-28T02:01:01Z</dcterms:created>
  <dcterms:modified xsi:type="dcterms:W3CDTF">2013-12-26T04:35:15Z</dcterms:modified>
</cp:coreProperties>
</file>