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4" r:id="rId4"/>
    <p:sldId id="282" r:id="rId5"/>
    <p:sldId id="275" r:id="rId6"/>
    <p:sldId id="276" r:id="rId7"/>
    <p:sldId id="277" r:id="rId8"/>
    <p:sldId id="278" r:id="rId9"/>
    <p:sldId id="285" r:id="rId10"/>
    <p:sldId id="287" r:id="rId11"/>
    <p:sldId id="288" r:id="rId12"/>
    <p:sldId id="286" r:id="rId13"/>
    <p:sldId id="273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62F8"/>
    <a:srgbClr val="47FF9A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4954" autoAdjust="0"/>
  </p:normalViewPr>
  <p:slideViewPr>
    <p:cSldViewPr>
      <p:cViewPr>
        <p:scale>
          <a:sx n="60" d="100"/>
          <a:sy n="6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6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TRyYdUHtK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o1-ZJMCf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watch?v=BojFvfXX7qI" TargetMode="External"/><Relationship Id="rId5" Type="http://schemas.openxmlformats.org/officeDocument/2006/relationships/hyperlink" Target="http://www.youtube.com/watch?v=Qxrg6-TjjUI" TargetMode="External"/><Relationship Id="rId4" Type="http://schemas.openxmlformats.org/officeDocument/2006/relationships/hyperlink" Target="http://www.youtube.com/watch?v=lMRhDcmSKMk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請學生觀賞「金士頓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-2013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年度廣告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Memory to Remember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記憶月台」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http://www.youtube.com/watch?v=xTRyYdUHtK0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廣告欣賞完畢，請學生猜猜看，這是一則微電影？短篇戲劇？廣告？還是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請學生分為四組，透過網路，每組挑選一則形象廣告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不得與今日課程中已播放過之廣告重複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請各組學生針對各要項，分析所選擇之形象廣告。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11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向他組同學介紹分析的結果，並票選出一則全班公認最具形象塑造力的廣告。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老師總結說明：形象廣告是公司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企業向大家展現企業經營概念、社會責任、企業價值，以及企業實力的手法；通常會利用非直接推銷的方式來呈現，以說故事等等較引人入勝的手法，先吸引閱聽眾的目光和印象，進而增強公司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企業的知名度，並提高消費者的信賴程度。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告知學生這是一則廣告後，請學生猜猜看，此則廣告想要請大家購買的是什麼東西？或是在宣傳什麼標的？</a:t>
            </a: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金士頓廣告發燒／真實故事改編 催淚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新聞閱畢，請學生用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解析新聞結構，以加深對新聞內容的印象。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金士頓公司的廣告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發生什麼事情？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廣告短短播出不到一周，網路上點閱率已衝破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萬人次，引起迴響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廣告翻拍自催淚的真實愛情故事，深深觸動人心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產生怎樣的效益？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此年度形象廣告，改變過往促銷產品的行銷方式，改以說故事的方式訴諸品牌價值，引起市場共鳴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關於廣告內容，請學生發表其想法。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請用一個形容詞，來形容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則廣告給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你的感覺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這則廣告中，那些橋段讓你印象深刻？請說出原因。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廣告中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dirty="0" smtClean="0"/>
              <a:t>為什麼</a:t>
            </a:r>
            <a:r>
              <a:rPr lang="zh-TW" altLang="zh-TW" sz="1200" dirty="0" smtClean="0"/>
              <a:t>一直在強調老奶奶的回憶</a:t>
            </a:r>
            <a:r>
              <a:rPr lang="zh-TW" altLang="en-US" sz="1200" dirty="0" smtClean="0">
                <a:latin typeface="新細明體"/>
                <a:ea typeface="+mn-ea"/>
              </a:rPr>
              <a:t>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覺得，這些回憶片段的播出，會幫產品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品牌加分嗎？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你覺得，這則廣告的內容跟「金士頓」的商品和品牌有什麼關聯？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⑤你覺得這樣的廣告內容，會為商品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品牌帶來怎樣的加分效果？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⑥從廣告中，你看得出來「金士頓」是販賣哪種產品的公司嗎？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⑦想想看，之前曾經看過的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3C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產品廣告，跟剛剛看到的那則廣告有甚麼差異？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80866-5F07-4845-9C86-D13718D9FEA2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關於廣告內容，請學生發表其想法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你覺得，這則廣告的內容跟「金士頓」的商品和品牌有什麼關聯？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⑤你覺得這樣的廣告內容，會為商品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品牌帶來怎樣的加分效果？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⑥從廣告中，你看得出來「金士頓」是販賣哪種產品的公司嗎？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⑦想想看，之前曾經看過的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3C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產品廣告，跟剛剛看到的那則廣告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差異？</a:t>
            </a: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教師可搭配其他形象廣告，讓學生理解何為「形象廣告」。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HTC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形象廣告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http://www.youtube.com/watch?v=JLo1-ZJMCfI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大眾銀行形象廣告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http://www.youtube.com/watch?v=lMRhDcmSKMk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國泰金融集團形象廣告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http://www.youtube.com/watch?v=Qxrg6-TjjUI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永慶房屋形象廣告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http://www.youtube.com/watch?v=BojFvfXX7qI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關於「形象廣告」，請學生分組想一想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①什麼是「形象廣告」？它的作用是什麼？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你比較喜歡「形象廣告」還是一般的銷售廣告？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關於「形象廣告」，請學生分組想一想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一般的銷售廣告與形象廣告有什麼差別？請每組請至少提出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個不同點。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你覺得，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用以往直接行銷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商品廣告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的方式，還是本次課程所提到的形象廣告方式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dirty="0" smtClean="0"/>
              <a:t>比較能夠吸引消費者購買呢</a:t>
            </a:r>
            <a:r>
              <a:rPr lang="zh-TW" altLang="en-US" sz="1200" dirty="0" smtClean="0">
                <a:latin typeface="新細明體"/>
                <a:ea typeface="+mn-ea"/>
              </a:rPr>
              <a:t>？</a:t>
            </a:r>
            <a:r>
              <a:rPr lang="zh-TW" altLang="en-US" sz="1200" dirty="0" smtClean="0"/>
              <a:t>請說明原因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TRyYdUHtK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dn.com/NEWS/NATIONAL/NAT5/8295362.shtm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feja.org.tw/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xrg6-TjjUI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s://www.youtube.com/watch?v=lMRhDcmSKMk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Lo1-ZJMCfI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://www.youtube.com/watch?v=BojFvfXX7q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b="1" dirty="0"/>
              <a:t>透視</a:t>
            </a:r>
            <a:r>
              <a:rPr lang="zh-TW" altLang="zh-TW" b="1" dirty="0" smtClean="0"/>
              <a:t>代言人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81856" y="2060848"/>
            <a:ext cx="7506568" cy="1656779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一般的銷售廣告與形象廣告有什麼差別？請每組請至少提出</a:t>
            </a:r>
            <a:r>
              <a:rPr lang="en-US" altLang="zh-TW" sz="2800" dirty="0">
                <a:latin typeface="+mj-ea"/>
                <a:ea typeface="+mj-ea"/>
              </a:rPr>
              <a:t>3</a:t>
            </a:r>
            <a:r>
              <a:rPr lang="zh-TW" altLang="zh-TW" sz="2800" dirty="0">
                <a:latin typeface="+mj-ea"/>
                <a:ea typeface="+mj-ea"/>
              </a:rPr>
              <a:t>個不同點。</a:t>
            </a: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你覺得</a:t>
            </a:r>
            <a:r>
              <a:rPr lang="zh-TW" altLang="en-US" sz="2800" dirty="0" smtClean="0">
                <a:latin typeface="+mj-ea"/>
                <a:ea typeface="+mj-ea"/>
              </a:rPr>
              <a:t>，用直接行銷商品的廣告，還是用形象廣告的方式，比較能夠吸引消費者購買呢？請說明原因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zh-TW" altLang="zh-TW" sz="2800" dirty="0"/>
          </a:p>
          <a:p>
            <a:endParaRPr lang="zh-TW" altLang="zh-TW" sz="2800" dirty="0"/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6" name="圖片 5" descr="C:\Users\Administrator\AppData\Local\Microsoft\Windows\Temporary Internet Files\Content.IE5\4GX2REYS\MB910001132[1]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4397774"/>
            <a:ext cx="2160240" cy="213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：動動腦我最會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43608" y="1844824"/>
            <a:ext cx="7146528" cy="3943077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每組挑選一則形象廣告，並針對下列要項進行分析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/>
          </a:p>
          <a:p>
            <a:pPr lvl="0"/>
            <a:endParaRPr lang="zh-TW" altLang="zh-TW" sz="2800" dirty="0"/>
          </a:p>
          <a:p>
            <a:endParaRPr lang="zh-TW" altLang="zh-TW" sz="2800" dirty="0"/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62995"/>
              </p:ext>
            </p:extLst>
          </p:nvPr>
        </p:nvGraphicFramePr>
        <p:xfrm>
          <a:off x="881856" y="2852936"/>
          <a:ext cx="7218536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2112"/>
                <a:gridCol w="3816424"/>
              </a:tblGrid>
              <a:tr h="36904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◆廣告名稱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◆廣告主名稱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◆選擇該廣告的理由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◆廣告內容大要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◆廣告主要的訴求</a:t>
                      </a:r>
                      <a:r>
                        <a:rPr lang="zh-TW" sz="1800" kern="100" dirty="0" smtClean="0">
                          <a:effectLst/>
                          <a:latin typeface="+mj-ea"/>
                          <a:ea typeface="+mj-ea"/>
                        </a:rPr>
                        <a:t>是</a:t>
                      </a:r>
                      <a:r>
                        <a:rPr lang="zh-TW" altLang="en-US" sz="1800" kern="100" dirty="0" smtClean="0">
                          <a:effectLst/>
                          <a:latin typeface="+mj-ea"/>
                          <a:ea typeface="+mj-ea"/>
                        </a:rPr>
                        <a:t>什麼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◆有那些令人印象深刻的片段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◆廣告是否能幫企業</a:t>
                      </a:r>
                      <a:r>
                        <a:rPr lang="en-US" sz="1800" kern="100" dirty="0" smtClean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+mj-ea"/>
                          <a:ea typeface="+mj-ea"/>
                        </a:rPr>
                        <a:t>產</a:t>
                      </a:r>
                      <a:r>
                        <a:rPr lang="zh-TW" sz="1800" kern="100" dirty="0" smtClean="0">
                          <a:effectLst/>
                          <a:latin typeface="+mj-ea"/>
                          <a:ea typeface="+mj-ea"/>
                        </a:rPr>
                        <a:t>品</a:t>
                      </a: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加分</a:t>
                      </a: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+mj-ea"/>
                          <a:ea typeface="+mj-ea"/>
                        </a:rPr>
                        <a:t>請說明原因</a:t>
                      </a: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活動三</a:t>
            </a:r>
            <a:r>
              <a:rPr lang="zh-TW" altLang="en-US" dirty="0"/>
              <a:t>：動動腦我最會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86319" y="1988840"/>
            <a:ext cx="7416105" cy="3528392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跟全班分享你們分析的結果。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選出一則大家覺得最好的形象廣告。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zh-TW" sz="2800" dirty="0">
                <a:latin typeface="+mj-ea"/>
                <a:ea typeface="+mj-ea"/>
              </a:rPr>
              <a:t>老師總結</a:t>
            </a:r>
            <a:r>
              <a:rPr lang="zh-TW" altLang="zh-TW" sz="2800" dirty="0" smtClean="0">
                <a:latin typeface="+mj-ea"/>
                <a:ea typeface="+mj-ea"/>
              </a:rPr>
              <a:t>說明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7" name="圖片 6" descr="C:\Users\Administrator\AppData\Local\Microsoft\Windows\Temporary Internet Files\Content.IE5\FHPE17N2\MB900089004[1]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1312" y="4506248"/>
            <a:ext cx="2260848" cy="213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C:\Users\Administrator\AppData\Local\Microsoft\Windows\Temporary Internet Files\Content.IE5\NNNDWGZY\MB900446010[1]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450624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46212" y="2060848"/>
            <a:ext cx="8492480" cy="1296144"/>
          </a:xfrm>
        </p:spPr>
        <p:txBody>
          <a:bodyPr/>
          <a:lstStyle/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47667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活動一：廣告的</a:t>
            </a:r>
            <a:r>
              <a:rPr lang="zh-TW" altLang="en-US" dirty="0"/>
              <a:t>記憶</a:t>
            </a:r>
            <a:endParaRPr lang="zh-TW" altLang="en-US" dirty="0" smtClean="0"/>
          </a:p>
        </p:txBody>
      </p:sp>
      <p:sp>
        <p:nvSpPr>
          <p:cNvPr id="8" name="內容版面配置區 5"/>
          <p:cNvSpPr txBox="1">
            <a:spLocks/>
          </p:cNvSpPr>
          <p:nvPr/>
        </p:nvSpPr>
        <p:spPr bwMode="auto">
          <a:xfrm>
            <a:off x="916136" y="1916832"/>
            <a:ext cx="73048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2800" dirty="0" smtClean="0">
                <a:latin typeface="+mj-ea"/>
                <a:ea typeface="+mj-ea"/>
              </a:rPr>
              <a:t>請猜猜看，這是</a:t>
            </a:r>
            <a:r>
              <a:rPr lang="zh-TW" altLang="zh-TW" sz="2800" dirty="0">
                <a:latin typeface="+mj-ea"/>
                <a:ea typeface="+mj-ea"/>
              </a:rPr>
              <a:t>微電影？短篇戲劇？廣告？還是</a:t>
            </a:r>
            <a:r>
              <a:rPr lang="en-US" altLang="zh-TW" sz="2800" dirty="0">
                <a:latin typeface="+mj-ea"/>
                <a:ea typeface="+mj-ea"/>
              </a:rPr>
              <a:t>……</a:t>
            </a:r>
            <a:endParaRPr lang="zh-TW" altLang="zh-TW" sz="2800" dirty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Font typeface="Wingdings 2" pitchFamily="18" charset="2"/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0736"/>
            <a:ext cx="5317613" cy="300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4375036" y="62462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>
                <a:hlinkClick r:id="rId6"/>
              </a:rPr>
              <a:t>https://www.youtube.com/watch?v=xTRyYdUHtK0</a:t>
            </a:r>
            <a:endParaRPr lang="zh-TW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/>
              <a:t>：廣告的記憶</a:t>
            </a:r>
            <a:endParaRPr lang="zh-TW" altLang="en-US" dirty="0" smtClean="0"/>
          </a:p>
        </p:txBody>
      </p:sp>
      <p:sp>
        <p:nvSpPr>
          <p:cNvPr id="4" name="內容版面配置區 5"/>
          <p:cNvSpPr>
            <a:spLocks noGrp="1"/>
          </p:cNvSpPr>
          <p:nvPr>
            <p:ph sz="quarter" idx="1"/>
          </p:nvPr>
        </p:nvSpPr>
        <p:spPr>
          <a:xfrm>
            <a:off x="916136" y="2132856"/>
            <a:ext cx="7304856" cy="3312368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老師解答</a:t>
            </a:r>
            <a:r>
              <a:rPr lang="en-US" altLang="zh-TW" sz="2800" dirty="0" smtClean="0">
                <a:latin typeface="+mj-ea"/>
                <a:ea typeface="+mj-ea"/>
              </a:rPr>
              <a:t>---</a:t>
            </a:r>
            <a:r>
              <a:rPr lang="zh-TW" altLang="en-US" sz="2800" dirty="0" smtClean="0">
                <a:latin typeface="+mj-ea"/>
                <a:ea typeface="+mj-ea"/>
              </a:rPr>
              <a:t>它是一</a:t>
            </a:r>
            <a:r>
              <a:rPr lang="zh-TW" altLang="en-US" sz="2800" dirty="0" smtClean="0">
                <a:latin typeface="+mj-ea"/>
                <a:ea typeface="+mj-ea"/>
              </a:rPr>
              <a:t>則「</a:t>
            </a:r>
            <a:r>
              <a:rPr lang="zh-TW" altLang="en-US" sz="2800" dirty="0">
                <a:latin typeface="+mj-ea"/>
              </a:rPr>
              <a:t>廣告</a:t>
            </a:r>
            <a:r>
              <a:rPr lang="zh-TW" altLang="en-US" sz="2800" dirty="0" smtClean="0">
                <a:latin typeface="+mj-ea"/>
                <a:ea typeface="+mj-ea"/>
              </a:rPr>
              <a:t>」。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想想看，剛剛那則廣告的目的是要請你購買某件物品，還是有其他的用途呢</a:t>
            </a:r>
            <a:r>
              <a:rPr lang="zh-TW" altLang="en-US" sz="2800" dirty="0">
                <a:latin typeface="+mj-ea"/>
              </a:rPr>
              <a:t>？</a:t>
            </a:r>
            <a:endParaRPr lang="en-US" altLang="zh-TW" sz="2800" dirty="0">
              <a:latin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5" name="圖片 4" descr="C:\Users\Administrator\AppData\Local\Microsoft\Windows\Temporary Internet Files\Content.IE5\EUFT0XQJ\MB900250224[1]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4117866"/>
            <a:ext cx="2260848" cy="2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376864" cy="1296144"/>
          </a:xfrm>
        </p:spPr>
        <p:txBody>
          <a:bodyPr/>
          <a:lstStyle/>
          <a:p>
            <a:pPr lvl="0"/>
            <a:r>
              <a:rPr lang="zh-TW" altLang="zh-TW" sz="2800" dirty="0">
                <a:latin typeface="+mj-ea"/>
                <a:ea typeface="+mj-ea"/>
              </a:rPr>
              <a:t>閱讀「金士頓廣告發燒／真實故事改編 催淚！」新聞。</a:t>
            </a: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活動二：新聞怎麼說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220072" y="62462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>
                <a:hlinkClick r:id="rId5"/>
              </a:rPr>
              <a:t>http://udn.com/NEWS/NATIONAL/NAT5/8295362.shtml</a:t>
            </a:r>
            <a:endParaRPr lang="zh-TW" alt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670882"/>
            <a:ext cx="4339540" cy="357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+mj-ea"/>
              </a:rPr>
              <a:t>活動二</a:t>
            </a:r>
            <a:r>
              <a:rPr lang="zh-TW" altLang="en-US" dirty="0">
                <a:latin typeface="+mj-ea"/>
              </a:rPr>
              <a:t>：新聞怎麼說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新聞大解析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</a:t>
            </a:r>
            <a:r>
              <a:rPr lang="zh-TW" altLang="zh-TW" sz="2800" dirty="0">
                <a:latin typeface="+mj-ea"/>
                <a:ea typeface="+mj-ea"/>
              </a:rPr>
              <a:t>主角是誰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en-US" sz="2800" dirty="0">
                <a:latin typeface="+mj-ea"/>
                <a:ea typeface="+mj-ea"/>
              </a:rPr>
              <a:t>發生了</a:t>
            </a:r>
            <a:r>
              <a:rPr lang="zh-TW" altLang="zh-TW" sz="2800" dirty="0" smtClean="0">
                <a:latin typeface="+mj-ea"/>
                <a:ea typeface="+mj-ea"/>
              </a:rPr>
              <a:t>什麼</a:t>
            </a:r>
            <a:r>
              <a:rPr lang="zh-TW" altLang="en-US" sz="2800" dirty="0" smtClean="0">
                <a:latin typeface="+mj-ea"/>
                <a:ea typeface="+mj-ea"/>
              </a:rPr>
              <a:t>事情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新聞什麼時候發生的？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zh-TW" sz="2800" dirty="0" smtClean="0">
                <a:latin typeface="+mj-ea"/>
                <a:ea typeface="+mj-ea"/>
              </a:rPr>
              <a:t>在哪裡發生的？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造成事件的原因為何？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en-US" sz="2800" dirty="0" smtClean="0">
                <a:latin typeface="+mj-ea"/>
                <a:ea typeface="+mj-ea"/>
              </a:rPr>
              <a:t>產生怎樣的效益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6" name="圖片 5" descr="C:\Users\Administrator\AppData\Local\Microsoft\Windows\Temporary Internet Files\Content.IE5\VBN8HO81\MB900420726[1]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4293096"/>
            <a:ext cx="1861686" cy="213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AppData\Local\Microsoft\Windows\Temporary Internet Files\Content.IE5\W3SGI0YM\MB900438726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4941168"/>
            <a:ext cx="4010744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Users\Administrator\AppData\Local\Microsoft\Windows\Temporary Internet Files\Content.IE5\EUFT0XQJ\MB900439289[1]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479715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4" descr="http://www.feja.org.tw/themes/liger/images/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6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8" name="內容版面配置區 5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36904" cy="3312368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請用一個形容詞，來形容</a:t>
            </a:r>
            <a:r>
              <a:rPr lang="zh-TW" altLang="zh-TW" sz="2800" dirty="0">
                <a:latin typeface="+mj-ea"/>
                <a:ea typeface="+mj-ea"/>
              </a:rPr>
              <a:t>這則廣告給你的感覺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zh-TW" sz="2800" dirty="0">
                <a:latin typeface="+mj-ea"/>
                <a:ea typeface="+mj-ea"/>
              </a:rPr>
              <a:t>廣告中，那些橋段讓你印象深刻</a:t>
            </a:r>
            <a:r>
              <a:rPr lang="zh-TW" altLang="zh-TW" sz="2800" dirty="0" smtClean="0">
                <a:latin typeface="+mj-ea"/>
                <a:ea typeface="+mj-ea"/>
              </a:rPr>
              <a:t>？說</a:t>
            </a:r>
            <a:r>
              <a:rPr lang="zh-TW" altLang="en-US" sz="2800" dirty="0" smtClean="0">
                <a:latin typeface="+mj-ea"/>
                <a:ea typeface="+mj-ea"/>
              </a:rPr>
              <a:t>說看</a:t>
            </a:r>
            <a:r>
              <a:rPr lang="zh-TW" altLang="zh-TW" sz="2800" dirty="0" smtClean="0">
                <a:latin typeface="+mj-ea"/>
                <a:ea typeface="+mj-ea"/>
              </a:rPr>
              <a:t>原因。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zh-TW" sz="2800" dirty="0">
                <a:latin typeface="+mj-ea"/>
                <a:ea typeface="+mj-ea"/>
              </a:rPr>
              <a:t>廣告中</a:t>
            </a:r>
            <a:r>
              <a:rPr lang="zh-TW" altLang="zh-TW" sz="2800" dirty="0" smtClean="0">
                <a:latin typeface="+mj-ea"/>
                <a:ea typeface="+mj-ea"/>
              </a:rPr>
              <a:t>，</a:t>
            </a:r>
            <a:r>
              <a:rPr lang="zh-TW" altLang="en-US" sz="2800" dirty="0" smtClean="0">
                <a:latin typeface="+mj-ea"/>
                <a:ea typeface="+mj-ea"/>
              </a:rPr>
              <a:t>為什麼</a:t>
            </a:r>
            <a:r>
              <a:rPr lang="zh-TW" altLang="zh-TW" sz="2800" dirty="0" smtClean="0">
                <a:latin typeface="+mj-ea"/>
                <a:ea typeface="+mj-ea"/>
              </a:rPr>
              <a:t>一直</a:t>
            </a:r>
            <a:r>
              <a:rPr lang="zh-TW" altLang="zh-TW" sz="2800" dirty="0">
                <a:latin typeface="+mj-ea"/>
                <a:ea typeface="+mj-ea"/>
              </a:rPr>
              <a:t>在強調老奶奶的</a:t>
            </a:r>
            <a:r>
              <a:rPr lang="zh-TW" altLang="zh-TW" sz="2800" dirty="0" smtClean="0">
                <a:latin typeface="+mj-ea"/>
                <a:ea typeface="+mj-ea"/>
              </a:rPr>
              <a:t>回憶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zh-TW" sz="2800" dirty="0">
                <a:latin typeface="+mj-ea"/>
                <a:ea typeface="+mj-ea"/>
              </a:rPr>
              <a:t>這些回憶片段的播出，會幫產品</a:t>
            </a:r>
            <a:r>
              <a:rPr lang="en-US" altLang="zh-TW" sz="2800" dirty="0">
                <a:latin typeface="+mj-ea"/>
                <a:ea typeface="+mj-ea"/>
              </a:rPr>
              <a:t>/</a:t>
            </a:r>
            <a:r>
              <a:rPr lang="zh-TW" altLang="zh-TW" sz="2800" dirty="0">
                <a:latin typeface="+mj-ea"/>
                <a:ea typeface="+mj-ea"/>
              </a:rPr>
              <a:t>品牌加分嗎？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/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zh-TW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888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350889" cy="3600400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這則廣告的內容跟「金士頓」的商品和品牌有什麼關聯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廣告內容，會為商品</a:t>
            </a:r>
            <a:r>
              <a:rPr lang="en-US" altLang="zh-TW" sz="2800" dirty="0">
                <a:latin typeface="+mj-ea"/>
                <a:ea typeface="+mj-ea"/>
              </a:rPr>
              <a:t>/</a:t>
            </a:r>
            <a:r>
              <a:rPr lang="zh-TW" altLang="zh-TW" sz="2800" dirty="0">
                <a:latin typeface="+mj-ea"/>
                <a:ea typeface="+mj-ea"/>
              </a:rPr>
              <a:t>品牌帶來怎樣的加分效果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猜猜看，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zh-TW" sz="2800" dirty="0">
                <a:latin typeface="+mj-ea"/>
                <a:ea typeface="+mj-ea"/>
              </a:rPr>
              <a:t>金士頓」是販賣哪種產品的</a:t>
            </a:r>
            <a:r>
              <a:rPr lang="zh-TW" altLang="zh-TW" sz="2800" dirty="0" smtClean="0">
                <a:latin typeface="+mj-ea"/>
                <a:ea typeface="+mj-ea"/>
              </a:rPr>
              <a:t>公司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zh-TW" sz="2800" dirty="0" smtClean="0">
                <a:latin typeface="+mj-ea"/>
                <a:ea typeface="+mj-ea"/>
              </a:rPr>
              <a:t>你</a:t>
            </a:r>
            <a:r>
              <a:rPr lang="zh-TW" altLang="en-US" sz="2800" dirty="0">
                <a:latin typeface="+mj-ea"/>
                <a:ea typeface="+mj-ea"/>
              </a:rPr>
              <a:t>有看過其他</a:t>
            </a:r>
            <a:r>
              <a:rPr lang="zh-TW" altLang="en-US" sz="2800" dirty="0" smtClean="0">
                <a:latin typeface="+mj-ea"/>
                <a:ea typeface="+mj-ea"/>
              </a:rPr>
              <a:t>的</a:t>
            </a:r>
            <a:r>
              <a:rPr lang="en-US" altLang="zh-TW" sz="2800" dirty="0" smtClean="0">
                <a:latin typeface="+mj-ea"/>
                <a:ea typeface="+mj-ea"/>
              </a:rPr>
              <a:t>3C</a:t>
            </a:r>
            <a:r>
              <a:rPr lang="zh-TW" altLang="en-US" sz="2800" dirty="0" smtClean="0">
                <a:latin typeface="+mj-ea"/>
                <a:ea typeface="+mj-ea"/>
              </a:rPr>
              <a:t>廣告嗎，跟今天這則有什麼差異呢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800" dirty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07963" y="1988840"/>
            <a:ext cx="7416105" cy="3240360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來看看其他形象廣告。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5283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59732" y="5511482"/>
            <a:ext cx="28803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</a:p>
          <a:p>
            <a:r>
              <a:rPr lang="en-US" altLang="zh-TW" sz="800" u="sng" dirty="0" smtClean="0">
                <a:hlinkClick r:id="rId6"/>
              </a:rPr>
              <a:t>http</a:t>
            </a:r>
            <a:r>
              <a:rPr lang="en-US" altLang="zh-TW" sz="800" u="sng" dirty="0">
                <a:hlinkClick r:id="rId6"/>
              </a:rPr>
              <a:t>://</a:t>
            </a:r>
            <a:r>
              <a:rPr lang="en-US" altLang="zh-TW" sz="800" u="sng" dirty="0" smtClean="0">
                <a:hlinkClick r:id="rId6"/>
              </a:rPr>
              <a:t>www.youtube.com/watch?v=JLo1-ZJMCfI</a:t>
            </a:r>
            <a:endParaRPr lang="en-US" altLang="zh-TW" sz="800" u="sng" dirty="0"/>
          </a:p>
          <a:p>
            <a:r>
              <a:rPr lang="en-US" altLang="zh-TW" sz="800" dirty="0">
                <a:hlinkClick r:id="rId7"/>
              </a:rPr>
              <a:t>https://</a:t>
            </a:r>
            <a:r>
              <a:rPr lang="en-US" altLang="zh-TW" sz="800" dirty="0" smtClean="0">
                <a:hlinkClick r:id="rId7"/>
              </a:rPr>
              <a:t>www.youtube.com/watch?v=lMRhDcmSKMk</a:t>
            </a:r>
            <a:endParaRPr lang="en-US" altLang="zh-TW" sz="800" dirty="0" smtClean="0"/>
          </a:p>
          <a:p>
            <a:r>
              <a:rPr lang="en-US" altLang="zh-TW" sz="800" dirty="0">
                <a:hlinkClick r:id="rId8"/>
              </a:rPr>
              <a:t>https://</a:t>
            </a:r>
            <a:r>
              <a:rPr lang="en-US" altLang="zh-TW" sz="800" dirty="0" smtClean="0">
                <a:hlinkClick r:id="rId8"/>
              </a:rPr>
              <a:t>www.youtube.com/watch?v=Qxrg6-TjjUI</a:t>
            </a:r>
            <a:endParaRPr lang="en-US" altLang="zh-TW" sz="800" dirty="0" smtClean="0"/>
          </a:p>
          <a:p>
            <a:r>
              <a:rPr lang="en-US" altLang="zh-TW" sz="800" u="sng" dirty="0">
                <a:hlinkClick r:id="rId9"/>
              </a:rPr>
              <a:t>http://www.youtube.com/watch?v=BojFvfXX7qI</a:t>
            </a:r>
            <a:endParaRPr lang="en-US" altLang="zh-TW" sz="800" dirty="0" smtClean="0"/>
          </a:p>
          <a:p>
            <a:endParaRPr lang="zh-TW" alt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188" y="2931124"/>
            <a:ext cx="36576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765" y="4793007"/>
            <a:ext cx="2818046" cy="164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730" y="2564904"/>
            <a:ext cx="2970194" cy="179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187624" y="1988840"/>
            <a:ext cx="7416105" cy="3096344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什麼是「形象廣告」？它的作用是什麼？</a:t>
            </a: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你比較喜歡「形象廣告」還是一般的銷售廣告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r>
              <a:rPr lang="zh-TW" altLang="en-US" sz="2800" dirty="0" smtClean="0">
                <a:latin typeface="+mj-ea"/>
                <a:ea typeface="+mj-ea"/>
              </a:rPr>
              <a:t>請說明原因。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6" name="圖片 5" descr="C:\Users\Administrator\AppData\Local\Microsoft\Windows\Temporary Internet Files\Content.IE5\NNNDWGZY\MB900186162[1]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68014"/>
            <a:ext cx="1509395" cy="15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C:\Users\Administrator\AppData\Local\Microsoft\Windows\Temporary Internet Files\Content.IE5\FHPE17N2\MB900048652[1]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1840" y="3988549"/>
            <a:ext cx="2664296" cy="242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5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2758</TotalTime>
  <Words>1173</Words>
  <Application>Microsoft Office PowerPoint</Application>
  <PresentationFormat>如螢幕大小 (4:3)</PresentationFormat>
  <Paragraphs>183</Paragraphs>
  <Slides>13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公正</vt:lpstr>
      <vt:lpstr>教案名稱： 透視代言人 本教案製作者：毛俞婷 </vt:lpstr>
      <vt:lpstr>活動一：廣告的記憶</vt:lpstr>
      <vt:lpstr>活動一：廣告的記憶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活動三：動動腦我最會</vt:lpstr>
      <vt:lpstr>活動三：動動腦我最會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steven</cp:lastModifiedBy>
  <cp:revision>82</cp:revision>
  <dcterms:created xsi:type="dcterms:W3CDTF">2011-03-28T02:01:01Z</dcterms:created>
  <dcterms:modified xsi:type="dcterms:W3CDTF">2013-11-21T11:44:54Z</dcterms:modified>
</cp:coreProperties>
</file>