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2" r:id="rId4"/>
    <p:sldId id="275" r:id="rId5"/>
    <p:sldId id="277" r:id="rId6"/>
    <p:sldId id="278" r:id="rId7"/>
    <p:sldId id="285" r:id="rId8"/>
    <p:sldId id="287" r:id="rId9"/>
    <p:sldId id="288" r:id="rId10"/>
    <p:sldId id="289" r:id="rId11"/>
    <p:sldId id="286" r:id="rId12"/>
    <p:sldId id="273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C441474-CDF9-443A-AEAE-480436C84C03}">
          <p14:sldIdLst>
            <p14:sldId id="256"/>
            <p14:sldId id="257"/>
            <p14:sldId id="282"/>
            <p14:sldId id="275"/>
            <p14:sldId id="277"/>
            <p14:sldId id="278"/>
            <p14:sldId id="285"/>
            <p14:sldId id="287"/>
            <p14:sldId id="288"/>
            <p14:sldId id="289"/>
            <p14:sldId id="286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2F8"/>
    <a:srgbClr val="47FF9A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4954" autoAdjust="0"/>
  </p:normalViewPr>
  <p:slideViewPr>
    <p:cSldViewPr>
      <p:cViewPr>
        <p:scale>
          <a:sx n="60" d="100"/>
          <a:sy n="60" d="100"/>
        </p:scale>
        <p:origin x="-162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268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382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next.com.tw/article/view/id/21551" TargetMode="External"/><Relationship Id="rId7" Type="http://schemas.openxmlformats.org/officeDocument/2006/relationships/hyperlink" Target="http://www.new7.com.tw/coverStory/CoverView.aspx?NUM=1331&amp;i=TXT20120905140141GO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tvbs.com.tw/news/news_list.asp?no=huangihan198720130827102911" TargetMode="External"/><Relationship Id="rId5" Type="http://schemas.openxmlformats.org/officeDocument/2006/relationships/hyperlink" Target="http://news.cts.com.tw/cts/life/201003/201003250436255.html" TargetMode="External"/><Relationship Id="rId4" Type="http://schemas.openxmlformats.org/officeDocument/2006/relationships/hyperlink" Target="http://www.libertytimes.com.tw/2011/new/jan/28/today-show9.htm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wnews.com/2011/06/06/11624-2718193.htm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f7U3WEnITU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請學生說說看，平常使用臉書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時，大多會觀看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或回應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哪類的資訊？為什麼？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請問學生依據自己的使用經驗想想看，臉書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具備哪些功能，或是可以滿足使用者那些需求？</a:t>
            </a: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請各組想出一件可以透過臉書的力量來解決或是推廣的公益活動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例如：淨灘、拯救流浪貓狗、幫助拾荒老人、協助校園事務等等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，再經由全班票選，選出一項最適合全班一起合作的活動。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請老師協助申請班級臉書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帳號，請學生使用該帳號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將全班要一起透過臉書推動的公益活動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上網。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請同學構想該使用怎樣的方式，讓這則已經在臉書上的訊息能夠得到其他人的共鳴，最終達成活動的推動。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兩個星期之後，驗收此活動的實際推動成果，並請同學說說看，針對這次的臉書活動推動，自己做了什麼事；若無法達到預期的成效，也請同學說說看，還有什麼可以改進的方法。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11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臉書力量大！偏鄉上網求代課老師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」新聞。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解析新聞結構，以加深對新聞內容的印象。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台東縣的海瑞鄉廣原國小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台東縣政府一個月多內公告徵選代課教師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次，仍乏人問津，最後透過臉書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文才招募到老師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(9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台東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臉書具有相互轉載的功能，擴大招募老師訊息的宣傳功效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產生怎樣的效益？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使得偏鄉地區較容易招募到師資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請學生想想，臉書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之所以可以協助原本招師不順的偏鄉地區順利招募到代課老師，是因為它有甚麼特性？而這些特性為什麼是其他宣傳管道或是媒體所無法辦到的呢？</a:t>
            </a:r>
          </a:p>
          <a:p>
            <a:endParaRPr lang="zh-TW" altLang="zh-TW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請學生想想，自己是否使用過臉書中的「讚」、「分享」或是「社團」等等功能，通常是在怎麼樣的狀況下，才會使用上述功能呢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這些功能的使用，會為你或是為他人帶來怎樣的影響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請問學生，若在臉書上看到這類需要幫助或是動員的訊息，是否會「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按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讚」、「分享」或是轉載呢？並請說明原因。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請學生分組想想看，除了此則新聞中提到協助招募老師的功能之外，臉書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的力量還可以協助解決那些問題，，或是提供社會怎樣的正向影響力；教師可參考以下新聞協助講解。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急難救助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募捐腎臟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http://www.bnext.com.tw/article/view/id/21551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形成社會輿論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伍佰帳號起死回生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http://www.libertytimes.com.tw/2011/new/jan/28/today-show9.htm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產品行銷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揪團試吃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http://news.cts.com.tw/cts/life/201003/201003250436255.html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抓賊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找目擊者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揪賊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http://www.tvbs.com.tw/news/news_list.asp?no=huangihan198720130827102911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⑤社會動員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香港反國民教育科運動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http://www.new7.com.tw/coverStory/CoverView.aspx?NUM=1331&amp;i=TXT20120905140141GOS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想一想，臉書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(Facebook)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上所有的動員或是需要幫忙的消息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都是真的或有益的嗎？請學生看看以下的例子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德女生日派對逾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陌生網友參加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http://www.nownews.com/2011/06/06/11624-2718193.htm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觀看《今夜說新聞》臉書力量大片段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http://www.youtube.com/watch?v=of7U3WEnITU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面臉書上的眾多訊息，我們應該怎樣判斷是否要協助分享或轉載？ 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2013/10/17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of7U3WEnITU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-tw.facebook.com/" TargetMode="External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://www.appledaily.com.tw/realtimenews/article/new/20130926/264883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appledaily.com.tw/realtimenews/article/new/20130926/264883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www.appledaily.com.tw/realtimenews/article/new/20130926/264883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gogo.com/%E9%A6%96%E9%A0%81/%E5%9C%98%E8%B3%BC%E6%98%8E%E7%B4%B0/tabid/128/GroupBuyID/121012000010/Default.aspx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rjamie.cc/2013/07/12/fliike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wnews.com/2011/06/06/11624-2718193.htm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b="1" dirty="0"/>
              <a:t>臉書力量大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115616" y="1772816"/>
            <a:ext cx="7146528" cy="3943077"/>
          </a:xfrm>
        </p:spPr>
        <p:txBody>
          <a:bodyPr/>
          <a:lstStyle/>
          <a:p>
            <a:pPr>
              <a:defRPr/>
            </a:pPr>
            <a:r>
              <a:rPr lang="en-US" altLang="zh-TW" sz="2800" dirty="0">
                <a:latin typeface="+mj-ea"/>
                <a:ea typeface="+mj-ea"/>
              </a:rPr>
              <a:t>【</a:t>
            </a:r>
            <a:r>
              <a:rPr lang="zh-TW" altLang="zh-TW" sz="2800" dirty="0" smtClean="0">
                <a:latin typeface="+mj-ea"/>
                <a:ea typeface="+mj-ea"/>
              </a:rPr>
              <a:t>臉</a:t>
            </a:r>
            <a:r>
              <a:rPr lang="zh-TW" altLang="zh-TW" sz="2800" dirty="0">
                <a:latin typeface="+mj-ea"/>
                <a:ea typeface="+mj-ea"/>
              </a:rPr>
              <a:t>書力量</a:t>
            </a:r>
            <a:r>
              <a:rPr lang="zh-TW" altLang="zh-TW" sz="2800" dirty="0" smtClean="0">
                <a:latin typeface="+mj-ea"/>
                <a:ea typeface="+mj-ea"/>
              </a:rPr>
              <a:t>大</a:t>
            </a:r>
            <a:r>
              <a:rPr lang="en-US" altLang="zh-TW" sz="2800" dirty="0" smtClean="0">
                <a:latin typeface="+mj-ea"/>
                <a:ea typeface="+mj-ea"/>
              </a:rPr>
              <a:t>】</a:t>
            </a:r>
            <a:r>
              <a:rPr lang="zh-TW" altLang="en-US" sz="2800" dirty="0" smtClean="0">
                <a:latin typeface="+mj-ea"/>
                <a:ea typeface="+mj-ea"/>
              </a:rPr>
              <a:t>影片欣賞，並說說看你從影片看到了什麼？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 lvl="0"/>
            <a:r>
              <a:rPr lang="zh-TW" altLang="zh-TW" sz="2800" dirty="0">
                <a:latin typeface="+mj-ea"/>
                <a:ea typeface="+mj-ea"/>
              </a:rPr>
              <a:t>面臉</a:t>
            </a:r>
            <a:r>
              <a:rPr lang="zh-TW" altLang="zh-TW" sz="2800" dirty="0" smtClean="0">
                <a:latin typeface="+mj-ea"/>
                <a:ea typeface="+mj-ea"/>
              </a:rPr>
              <a:t>書</a:t>
            </a:r>
            <a:r>
              <a:rPr lang="en-US" altLang="zh-TW" sz="2800" dirty="0">
                <a:latin typeface="+mj-ea"/>
              </a:rPr>
              <a:t>(Facebook)</a:t>
            </a:r>
            <a:r>
              <a:rPr lang="zh-TW" altLang="zh-TW" sz="2800" dirty="0" smtClean="0">
                <a:latin typeface="+mj-ea"/>
                <a:ea typeface="+mj-ea"/>
              </a:rPr>
              <a:t>上</a:t>
            </a:r>
            <a:r>
              <a:rPr lang="zh-TW" altLang="zh-TW" sz="2800" dirty="0">
                <a:latin typeface="+mj-ea"/>
                <a:ea typeface="+mj-ea"/>
              </a:rPr>
              <a:t>的眾多訊息，我們應該怎樣判斷是否要協助分享或</a:t>
            </a:r>
            <a:r>
              <a:rPr lang="zh-TW" altLang="zh-TW" sz="2800" dirty="0" smtClean="0">
                <a:latin typeface="+mj-ea"/>
                <a:ea typeface="+mj-ea"/>
              </a:rPr>
              <a:t>轉載</a:t>
            </a:r>
            <a:r>
              <a:rPr lang="zh-TW" altLang="en-US" sz="2800" dirty="0" smtClean="0">
                <a:latin typeface="+mj-ea"/>
                <a:ea typeface="+mj-ea"/>
              </a:rPr>
              <a:t>呢</a:t>
            </a:r>
            <a:r>
              <a:rPr lang="zh-TW" altLang="zh-TW" sz="2800" dirty="0" smtClean="0">
                <a:latin typeface="+mj-ea"/>
                <a:ea typeface="+mj-ea"/>
              </a:rPr>
              <a:t>？ 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800" dirty="0" smtClean="0"/>
          </a:p>
          <a:p>
            <a:pPr lvl="0"/>
            <a:endParaRPr lang="zh-TW" altLang="zh-TW" sz="2800" dirty="0"/>
          </a:p>
          <a:p>
            <a:endParaRPr lang="zh-TW" altLang="zh-TW" sz="2800" dirty="0"/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08920"/>
            <a:ext cx="3168352" cy="23745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148064" y="625182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>
                <a:hlinkClick r:id="rId6"/>
              </a:rPr>
              <a:t>http://www.youtube.com/watch?v=of7U3WEnITU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活動三</a:t>
            </a:r>
            <a:r>
              <a:rPr lang="zh-TW" altLang="en-US" dirty="0" smtClean="0"/>
              <a:t>：</a:t>
            </a:r>
            <a:r>
              <a:rPr lang="zh-TW" altLang="en-US" dirty="0" smtClean="0"/>
              <a:t>動員</a:t>
            </a:r>
            <a:r>
              <a:rPr lang="zh-TW" altLang="en-US" dirty="0"/>
              <a:t>一起來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99307" y="1844824"/>
            <a:ext cx="7505849" cy="3528392"/>
          </a:xfrm>
        </p:spPr>
        <p:txBody>
          <a:bodyPr/>
          <a:lstStyle/>
          <a:p>
            <a:pPr>
              <a:defRPr/>
            </a:pPr>
            <a:r>
              <a:rPr lang="zh-TW" altLang="zh-TW" sz="2800" dirty="0" smtClean="0">
                <a:latin typeface="+mj-ea"/>
                <a:ea typeface="+mj-ea"/>
              </a:rPr>
              <a:t>請</a:t>
            </a:r>
            <a:r>
              <a:rPr lang="zh-TW" altLang="zh-TW" sz="2800" dirty="0">
                <a:latin typeface="+mj-ea"/>
                <a:ea typeface="+mj-ea"/>
              </a:rPr>
              <a:t>各組想出一件可以透過臉</a:t>
            </a:r>
            <a:r>
              <a:rPr lang="zh-TW" altLang="zh-TW" sz="2800" dirty="0" smtClean="0">
                <a:latin typeface="+mj-ea"/>
                <a:ea typeface="+mj-ea"/>
              </a:rPr>
              <a:t>書</a:t>
            </a:r>
            <a:r>
              <a:rPr lang="en-US" altLang="zh-TW" sz="2800" dirty="0">
                <a:latin typeface="+mj-ea"/>
              </a:rPr>
              <a:t>(Facebook)</a:t>
            </a:r>
            <a:r>
              <a:rPr lang="zh-TW" altLang="zh-TW" sz="2800" dirty="0" smtClean="0">
                <a:latin typeface="+mj-ea"/>
                <a:ea typeface="+mj-ea"/>
              </a:rPr>
              <a:t>的</a:t>
            </a:r>
            <a:r>
              <a:rPr lang="zh-TW" altLang="zh-TW" sz="2800" dirty="0">
                <a:latin typeface="+mj-ea"/>
                <a:ea typeface="+mj-ea"/>
              </a:rPr>
              <a:t>力量來解決或是推廣的公益</a:t>
            </a:r>
            <a:r>
              <a:rPr lang="zh-TW" altLang="zh-TW" sz="2800" dirty="0" smtClean="0">
                <a:latin typeface="+mj-ea"/>
                <a:ea typeface="+mj-ea"/>
              </a:rPr>
              <a:t>活動</a:t>
            </a:r>
            <a:r>
              <a:rPr lang="zh-TW" altLang="en-US" sz="2800" dirty="0" smtClean="0">
                <a:latin typeface="+mj-ea"/>
                <a:ea typeface="+mj-ea"/>
              </a:rPr>
              <a:t>，並經由全班票選，選出一件全班要一起合作的事項。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訊息</a:t>
            </a:r>
            <a:r>
              <a:rPr lang="en-US" altLang="zh-TW" sz="2800" dirty="0" smtClean="0">
                <a:latin typeface="+mj-ea"/>
                <a:ea typeface="+mj-ea"/>
              </a:rPr>
              <a:t>PO</a:t>
            </a:r>
            <a:r>
              <a:rPr lang="zh-TW" altLang="en-US" sz="2800" dirty="0" smtClean="0">
                <a:latin typeface="+mj-ea"/>
                <a:ea typeface="+mj-ea"/>
              </a:rPr>
              <a:t>上臉書</a:t>
            </a:r>
            <a:r>
              <a:rPr lang="en-US" altLang="zh-TW" sz="2800" dirty="0">
                <a:latin typeface="+mj-ea"/>
              </a:rPr>
              <a:t>(Facebook)</a:t>
            </a:r>
            <a:r>
              <a:rPr lang="zh-TW" altLang="en-US" sz="2800" dirty="0" smtClean="0">
                <a:latin typeface="+mj-ea"/>
                <a:ea typeface="+mj-ea"/>
              </a:rPr>
              <a:t>後，請利用課餘時間進行轉載和廣宣，讓活動可以順利推動。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兩個星期後，來看看大家努力的成果。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10242" name="Picture 2" descr="教授教導電腦用法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656184" cy="182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7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46212" y="2060848"/>
            <a:ext cx="8492480" cy="1296144"/>
          </a:xfrm>
        </p:spPr>
        <p:txBody>
          <a:bodyPr/>
          <a:lstStyle/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608556" y="476672"/>
            <a:ext cx="8262144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活動一：我和</a:t>
            </a:r>
            <a:r>
              <a:rPr lang="en-US" altLang="zh-TW" dirty="0" smtClean="0">
                <a:latin typeface="+mj-ea"/>
              </a:rPr>
              <a:t>Facebook</a:t>
            </a:r>
            <a:r>
              <a:rPr lang="zh-TW" altLang="en-US" dirty="0" smtClean="0">
                <a:latin typeface="+mj-ea"/>
              </a:rPr>
              <a:t>的親密接觸</a:t>
            </a:r>
            <a:endParaRPr lang="zh-TW" altLang="en-US" dirty="0" smtClean="0"/>
          </a:p>
        </p:txBody>
      </p:sp>
      <p:sp>
        <p:nvSpPr>
          <p:cNvPr id="8" name="內容版面配置區 5"/>
          <p:cNvSpPr txBox="1">
            <a:spLocks/>
          </p:cNvSpPr>
          <p:nvPr/>
        </p:nvSpPr>
        <p:spPr bwMode="auto">
          <a:xfrm>
            <a:off x="916136" y="1916832"/>
            <a:ext cx="73048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800" dirty="0">
                <a:latin typeface="+mj-ea"/>
                <a:ea typeface="+mj-ea"/>
              </a:rPr>
              <a:t>平常使用臉書</a:t>
            </a:r>
            <a:r>
              <a:rPr lang="en-US" altLang="zh-TW" sz="2800" dirty="0">
                <a:latin typeface="+mj-ea"/>
                <a:ea typeface="+mj-ea"/>
              </a:rPr>
              <a:t>(Facebook)</a:t>
            </a:r>
            <a:r>
              <a:rPr lang="zh-TW" altLang="zh-TW" sz="2800" dirty="0" smtClean="0">
                <a:latin typeface="+mj-ea"/>
                <a:ea typeface="+mj-ea"/>
              </a:rPr>
              <a:t>時</a:t>
            </a:r>
            <a:r>
              <a:rPr lang="zh-TW" altLang="en-US" sz="2800" dirty="0">
                <a:latin typeface="+mj-ea"/>
                <a:ea typeface="+mj-ea"/>
              </a:rPr>
              <a:t>， </a:t>
            </a:r>
            <a:r>
              <a:rPr lang="zh-TW" altLang="en-US" sz="2800" dirty="0" smtClean="0">
                <a:latin typeface="+mj-ea"/>
                <a:ea typeface="+mj-ea"/>
              </a:rPr>
              <a:t>你最常觀看</a:t>
            </a:r>
            <a:r>
              <a:rPr lang="zh-TW" altLang="en-US" sz="2800" dirty="0">
                <a:latin typeface="+mj-ea"/>
                <a:ea typeface="+mj-ea"/>
              </a:rPr>
              <a:t>或回應</a:t>
            </a:r>
            <a:r>
              <a:rPr lang="zh-TW" altLang="en-US" sz="2800" dirty="0" smtClean="0">
                <a:latin typeface="+mj-ea"/>
                <a:ea typeface="+mj-ea"/>
              </a:rPr>
              <a:t>哪一類的資訊</a:t>
            </a:r>
            <a:r>
              <a:rPr lang="zh-TW" altLang="en-US" sz="2800" dirty="0">
                <a:latin typeface="+mj-ea"/>
                <a:ea typeface="+mj-ea"/>
              </a:rPr>
              <a:t>， </a:t>
            </a:r>
            <a:r>
              <a:rPr lang="zh-TW" altLang="en-US" sz="2800" dirty="0" smtClean="0">
                <a:latin typeface="+mj-ea"/>
                <a:ea typeface="+mj-ea"/>
              </a:rPr>
              <a:t>為什麼？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你覺得，臉書</a:t>
            </a:r>
            <a:r>
              <a:rPr lang="en-US" altLang="zh-TW" sz="2800" dirty="0">
                <a:latin typeface="+mj-ea"/>
                <a:ea typeface="+mj-ea"/>
              </a:rPr>
              <a:t>(Facebook) </a:t>
            </a:r>
            <a:r>
              <a:rPr lang="zh-TW" altLang="en-US" sz="2800" dirty="0">
                <a:latin typeface="+mj-ea"/>
                <a:ea typeface="+mj-ea"/>
              </a:rPr>
              <a:t>可以滿足使用者那些需求？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pPr marL="0" indent="0">
              <a:buFont typeface="Wingdings 2" pitchFamily="18" charset="2"/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320555"/>
            <a:ext cx="182880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820717"/>
            <a:ext cx="2923117" cy="82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偷窺他人的人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4218323"/>
            <a:ext cx="2280840" cy="22808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2336316" y="624629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>
                <a:hlinkClick r:id="rId8"/>
              </a:rPr>
              <a:t>https://zh-tw.facebook.com/</a:t>
            </a:r>
            <a:r>
              <a:rPr lang="en-US" altLang="zh-TW" sz="8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51520" y="1628800"/>
            <a:ext cx="8492480" cy="1296144"/>
          </a:xfrm>
        </p:spPr>
        <p:txBody>
          <a:bodyPr/>
          <a:lstStyle/>
          <a:p>
            <a:pPr lvl="0"/>
            <a:r>
              <a:rPr lang="zh-TW" altLang="zh-TW" sz="2800" dirty="0">
                <a:latin typeface="+mj-ea"/>
                <a:ea typeface="+mj-ea"/>
              </a:rPr>
              <a:t>閱讀「臉書力量大！偏鄉上網求代課老師」新聞。</a:t>
            </a: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活動二：新聞怎麼說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375036" y="624629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sz="800" dirty="0">
                <a:latin typeface="Times New Roman" pitchFamily="18" charset="0"/>
                <a:cs typeface="Times New Roman" pitchFamily="18" charset="0"/>
                <a:hlinkClick r:id="rId5"/>
              </a:rPr>
              <a:t>http://www.appledaily.com.tw/realtimenews/article/new/20130926/264883/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40891"/>
            <a:ext cx="3161333" cy="38341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老師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8396" y="415794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老師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976" y="4048472"/>
            <a:ext cx="2044824" cy="20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+mj-ea"/>
              </a:rPr>
              <a:t>活動二</a:t>
            </a:r>
            <a:r>
              <a:rPr lang="zh-TW" altLang="en-US" dirty="0">
                <a:latin typeface="+mj-ea"/>
              </a:rPr>
              <a:t>：新聞怎麼說</a:t>
            </a:r>
            <a:endParaRPr lang="zh-TW" altLang="en-US" dirty="0" smtClean="0">
              <a:latin typeface="+mj-ea"/>
            </a:endParaRP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1512888"/>
          </a:xfrm>
        </p:spPr>
        <p:txBody>
          <a:bodyPr/>
          <a:lstStyle/>
          <a:p>
            <a:pPr lvl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新聞大解析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>
                <a:latin typeface="+mj-ea"/>
                <a:ea typeface="+mj-ea"/>
              </a:rPr>
              <a:t>主角是誰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>
                <a:latin typeface="+mj-ea"/>
                <a:ea typeface="+mj-ea"/>
              </a:rPr>
              <a:t>發生了</a:t>
            </a:r>
            <a:r>
              <a:rPr lang="zh-TW" altLang="zh-TW" sz="2800" dirty="0" smtClean="0">
                <a:latin typeface="+mj-ea"/>
                <a:ea typeface="+mj-ea"/>
              </a:rPr>
              <a:t>什麼</a:t>
            </a:r>
            <a:r>
              <a:rPr lang="zh-TW" altLang="en-US" sz="2800" dirty="0" smtClean="0">
                <a:latin typeface="+mj-ea"/>
                <a:ea typeface="+mj-ea"/>
              </a:rPr>
              <a:t>事情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新聞什麼時候發生的？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zh-TW" sz="2800" dirty="0" smtClean="0">
                <a:latin typeface="+mj-ea"/>
                <a:ea typeface="+mj-ea"/>
              </a:rPr>
              <a:t>在哪裡發生的？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造成事件的原因為何？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產生怎樣的效益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3076" name="Picture 4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1088"/>
            <a:ext cx="2044824" cy="20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888550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185585" y="1844824"/>
            <a:ext cx="7848872" cy="3600400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想想看，因為臉書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en-US" altLang="zh-TW" sz="2800" dirty="0" smtClean="0">
                <a:latin typeface="+mj-ea"/>
                <a:ea typeface="+mj-ea"/>
              </a:rPr>
              <a:t>Facebook)</a:t>
            </a:r>
            <a:r>
              <a:rPr lang="zh-TW" altLang="en-US" sz="2800" dirty="0" smtClean="0">
                <a:latin typeface="+mj-ea"/>
                <a:ea typeface="+mj-ea"/>
              </a:rPr>
              <a:t>有怎樣的特性，才能協助偏鄉順利招生呢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這些特性是其他媒體所辦不到的</a:t>
            </a:r>
            <a:r>
              <a:rPr lang="zh-TW" altLang="en-US" sz="2800" dirty="0" smtClean="0">
                <a:latin typeface="+mj-ea"/>
                <a:ea typeface="+mj-ea"/>
              </a:rPr>
              <a:t>嗎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endParaRPr lang="zh-TW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4104" name="Picture 8" descr="在熱帶島嶼上辦公的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80370"/>
            <a:ext cx="2350592" cy="235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935956" y="1556792"/>
            <a:ext cx="7740500" cy="3240360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你</a:t>
            </a:r>
            <a:r>
              <a:rPr lang="zh-TW" altLang="zh-TW" sz="2800" dirty="0" smtClean="0">
                <a:latin typeface="+mj-ea"/>
                <a:ea typeface="+mj-ea"/>
              </a:rPr>
              <a:t>是否</a:t>
            </a:r>
            <a:r>
              <a:rPr lang="zh-TW" altLang="zh-TW" sz="2800" dirty="0">
                <a:latin typeface="+mj-ea"/>
                <a:ea typeface="+mj-ea"/>
              </a:rPr>
              <a:t>使用過臉</a:t>
            </a:r>
            <a:r>
              <a:rPr lang="zh-TW" altLang="zh-TW" sz="2800" dirty="0" smtClean="0">
                <a:latin typeface="+mj-ea"/>
                <a:ea typeface="+mj-ea"/>
              </a:rPr>
              <a:t>書</a:t>
            </a:r>
            <a:r>
              <a:rPr lang="en-US" altLang="zh-TW" sz="2800" dirty="0">
                <a:latin typeface="+mj-ea"/>
              </a:rPr>
              <a:t>(Facebook</a:t>
            </a:r>
            <a:r>
              <a:rPr lang="en-US" altLang="zh-TW" sz="2800" dirty="0" smtClean="0">
                <a:latin typeface="+mj-ea"/>
              </a:rPr>
              <a:t>)</a:t>
            </a:r>
            <a:r>
              <a:rPr lang="zh-TW" altLang="zh-TW" sz="2800" dirty="0" smtClean="0">
                <a:latin typeface="+mj-ea"/>
                <a:ea typeface="+mj-ea"/>
              </a:rPr>
              <a:t>的</a:t>
            </a:r>
            <a:r>
              <a:rPr lang="zh-TW" altLang="zh-TW" sz="2800" dirty="0">
                <a:latin typeface="+mj-ea"/>
                <a:ea typeface="+mj-ea"/>
              </a:rPr>
              <a:t>「讚」、「分享」或是「社團」等等</a:t>
            </a:r>
            <a:r>
              <a:rPr lang="zh-TW" altLang="zh-TW" sz="2800" dirty="0" smtClean="0">
                <a:latin typeface="+mj-ea"/>
                <a:ea typeface="+mj-ea"/>
              </a:rPr>
              <a:t>功能？</a:t>
            </a:r>
            <a:r>
              <a:rPr lang="zh-TW" altLang="en-US" sz="2800" dirty="0" smtClean="0">
                <a:latin typeface="+mj-ea"/>
                <a:ea typeface="+mj-ea"/>
              </a:rPr>
              <a:t>跟大家分享你的經驗。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是在怎麼樣的狀況</a:t>
            </a:r>
            <a:r>
              <a:rPr lang="zh-TW" altLang="zh-TW" sz="2800" dirty="0" smtClean="0">
                <a:latin typeface="+mj-ea"/>
                <a:ea typeface="+mj-ea"/>
              </a:rPr>
              <a:t>下</a:t>
            </a:r>
            <a:r>
              <a:rPr lang="zh-TW" altLang="en-US" sz="2800" dirty="0" smtClean="0">
                <a:latin typeface="+mj-ea"/>
                <a:ea typeface="+mj-ea"/>
              </a:rPr>
              <a:t>，會讓你想使用這樣的功能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你</a:t>
            </a:r>
            <a:r>
              <a:rPr lang="zh-TW" altLang="zh-TW" sz="2800" dirty="0" smtClean="0">
                <a:latin typeface="+mj-ea"/>
                <a:ea typeface="+mj-ea"/>
              </a:rPr>
              <a:t>覺</a:t>
            </a:r>
            <a:r>
              <a:rPr lang="zh-TW" altLang="en-US" sz="2800" dirty="0" smtClean="0">
                <a:latin typeface="+mj-ea"/>
                <a:ea typeface="+mj-ea"/>
              </a:rPr>
              <a:t>得這些功能的使用，會為你或是為他人帶來怎樣的影響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zh-TW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798145"/>
            <a:ext cx="2072100" cy="847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665788" y="6003925"/>
            <a:ext cx="4464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>
                <a:hlinkClick r:id="rId6"/>
              </a:rPr>
              <a:t>http://www.negogo.com/%E9%A6%96%E9%A0%81/%E5%9C%98%E8%B3%BC%E6%98%8E%E7%B4%B0/tabid/128/GroupBuyID/121012000010/Default.aspx</a:t>
            </a:r>
            <a:r>
              <a:rPr lang="en-US" altLang="zh-TW" sz="800" dirty="0" smtClean="0">
                <a:latin typeface="Times New Roman" pitchFamily="18" charset="0"/>
                <a:cs typeface="Times New Roman" pitchFamily="18" charset="0"/>
                <a:hlinkClick r:id="rId7"/>
              </a:rPr>
              <a:t>/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6" y="2060848"/>
            <a:ext cx="7416105" cy="1656779"/>
          </a:xfrm>
        </p:spPr>
        <p:txBody>
          <a:bodyPr/>
          <a:lstStyle/>
          <a:p>
            <a:pPr lvl="0"/>
            <a:r>
              <a:rPr lang="zh-TW" altLang="zh-TW" sz="2800" dirty="0">
                <a:latin typeface="+mj-ea"/>
                <a:ea typeface="+mj-ea"/>
              </a:rPr>
              <a:t>若在臉</a:t>
            </a:r>
            <a:r>
              <a:rPr lang="zh-TW" altLang="zh-TW" sz="2800" dirty="0" smtClean="0">
                <a:latin typeface="+mj-ea"/>
                <a:ea typeface="+mj-ea"/>
              </a:rPr>
              <a:t>書</a:t>
            </a:r>
            <a:r>
              <a:rPr lang="en-US" altLang="zh-TW" sz="2800" dirty="0">
                <a:latin typeface="+mj-ea"/>
              </a:rPr>
              <a:t>(Facebook)</a:t>
            </a:r>
            <a:r>
              <a:rPr lang="zh-TW" altLang="zh-TW" sz="2800" dirty="0" smtClean="0">
                <a:latin typeface="+mj-ea"/>
                <a:ea typeface="+mj-ea"/>
              </a:rPr>
              <a:t>上</a:t>
            </a:r>
            <a:r>
              <a:rPr lang="zh-TW" altLang="zh-TW" sz="2800" dirty="0">
                <a:latin typeface="+mj-ea"/>
                <a:ea typeface="+mj-ea"/>
              </a:rPr>
              <a:t>看到需要幫助的訊息</a:t>
            </a:r>
            <a:r>
              <a:rPr lang="zh-TW" altLang="zh-TW" sz="2800" dirty="0" smtClean="0">
                <a:latin typeface="+mj-ea"/>
                <a:ea typeface="+mj-ea"/>
              </a:rPr>
              <a:t>，</a:t>
            </a:r>
            <a:r>
              <a:rPr lang="zh-TW" altLang="en-US" sz="2800" dirty="0" smtClean="0">
                <a:latin typeface="+mj-ea"/>
                <a:ea typeface="+mj-ea"/>
              </a:rPr>
              <a:t>你</a:t>
            </a:r>
            <a:r>
              <a:rPr lang="zh-TW" altLang="zh-TW" sz="2800" dirty="0" smtClean="0">
                <a:latin typeface="+mj-ea"/>
                <a:ea typeface="+mj-ea"/>
              </a:rPr>
              <a:t>是否</a:t>
            </a:r>
            <a:r>
              <a:rPr lang="zh-TW" altLang="zh-TW" sz="2800" dirty="0">
                <a:latin typeface="+mj-ea"/>
                <a:ea typeface="+mj-ea"/>
              </a:rPr>
              <a:t>會</a:t>
            </a:r>
            <a:r>
              <a:rPr lang="zh-TW" altLang="zh-TW" sz="2800" dirty="0" smtClean="0">
                <a:latin typeface="+mj-ea"/>
                <a:ea typeface="+mj-ea"/>
              </a:rPr>
              <a:t>「</a:t>
            </a:r>
            <a:r>
              <a:rPr lang="zh-TW" altLang="en-US" sz="2800" dirty="0" smtClean="0">
                <a:latin typeface="+mj-ea"/>
                <a:ea typeface="+mj-ea"/>
              </a:rPr>
              <a:t>按</a:t>
            </a:r>
            <a:r>
              <a:rPr lang="zh-TW" altLang="zh-TW" sz="2800" dirty="0" smtClean="0">
                <a:latin typeface="+mj-ea"/>
                <a:ea typeface="+mj-ea"/>
              </a:rPr>
              <a:t>讚</a:t>
            </a:r>
            <a:r>
              <a:rPr lang="zh-TW" altLang="zh-TW" sz="2800" dirty="0">
                <a:latin typeface="+mj-ea"/>
                <a:ea typeface="+mj-ea"/>
              </a:rPr>
              <a:t>」、「分享」或是轉載呢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r>
              <a:rPr lang="zh-TW" altLang="en-US" sz="2800" dirty="0">
                <a:latin typeface="+mj-ea"/>
                <a:ea typeface="+mj-ea"/>
              </a:rPr>
              <a:t>並請說</a:t>
            </a:r>
            <a:r>
              <a:rPr lang="zh-TW" altLang="en-US" sz="2800" dirty="0" smtClean="0">
                <a:latin typeface="+mj-ea"/>
                <a:ea typeface="+mj-ea"/>
              </a:rPr>
              <a:t>說原因。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131" y="3645024"/>
            <a:ext cx="4257675" cy="1914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211960" y="6003925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>
                <a:hlinkClick r:id="rId6"/>
              </a:rPr>
              <a:t>http://mrjamie.cc/2013/07/12/fliike/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6" y="2060848"/>
            <a:ext cx="7416105" cy="1656779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請分組討論， </a:t>
            </a:r>
            <a:r>
              <a:rPr lang="zh-TW" altLang="zh-TW" sz="2800" dirty="0" smtClean="0">
                <a:latin typeface="+mj-ea"/>
                <a:ea typeface="+mj-ea"/>
              </a:rPr>
              <a:t>除了</a:t>
            </a:r>
            <a:r>
              <a:rPr lang="zh-TW" altLang="en-US" sz="2800" dirty="0">
                <a:latin typeface="+mj-ea"/>
                <a:ea typeface="+mj-ea"/>
              </a:rPr>
              <a:t>剛剛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latin typeface="+mj-ea"/>
                <a:ea typeface="+mj-ea"/>
              </a:rPr>
              <a:t>中提到協助招募老師的功能之外，臉書</a:t>
            </a:r>
            <a:r>
              <a:rPr lang="en-US" altLang="zh-TW" sz="2800" dirty="0">
                <a:latin typeface="+mj-ea"/>
                <a:ea typeface="+mj-ea"/>
              </a:rPr>
              <a:t>(Facebook)</a:t>
            </a:r>
            <a:r>
              <a:rPr lang="zh-TW" altLang="zh-TW" sz="2800" dirty="0">
                <a:latin typeface="+mj-ea"/>
                <a:ea typeface="+mj-ea"/>
              </a:rPr>
              <a:t>的力量還可以協助</a:t>
            </a:r>
            <a:r>
              <a:rPr lang="zh-TW" altLang="zh-TW" sz="2800" dirty="0" smtClean="0">
                <a:latin typeface="+mj-ea"/>
                <a:ea typeface="+mj-ea"/>
              </a:rPr>
              <a:t>解決</a:t>
            </a:r>
            <a:r>
              <a:rPr lang="zh-TW" altLang="en-US" sz="2800" dirty="0" smtClean="0">
                <a:latin typeface="+mj-ea"/>
                <a:ea typeface="+mj-ea"/>
              </a:rPr>
              <a:t>什麼</a:t>
            </a:r>
            <a:r>
              <a:rPr lang="zh-TW" altLang="zh-TW" sz="2800" dirty="0" smtClean="0">
                <a:latin typeface="+mj-ea"/>
                <a:ea typeface="+mj-ea"/>
              </a:rPr>
              <a:t>問題</a:t>
            </a:r>
            <a:r>
              <a:rPr lang="zh-TW" altLang="zh-TW" sz="2800" dirty="0">
                <a:latin typeface="+mj-ea"/>
                <a:ea typeface="+mj-ea"/>
              </a:rPr>
              <a:t>，或是提供社會怎樣的正向</a:t>
            </a:r>
            <a:r>
              <a:rPr lang="zh-TW" altLang="zh-TW" sz="2800" dirty="0" smtClean="0">
                <a:latin typeface="+mj-ea"/>
                <a:ea typeface="+mj-ea"/>
              </a:rPr>
              <a:t>影響力</a:t>
            </a:r>
            <a:r>
              <a:rPr lang="zh-TW" altLang="en-US" sz="2800" dirty="0" smtClean="0">
                <a:latin typeface="+mj-ea"/>
                <a:ea typeface="+mj-ea"/>
              </a:rPr>
              <a:t>呢？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若你有實際參與的經驗，請與大家分享。</a:t>
            </a:r>
            <a:endParaRPr lang="zh-TW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7170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703" y="486916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7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7" y="2060847"/>
            <a:ext cx="7146528" cy="3943077"/>
          </a:xfrm>
        </p:spPr>
        <p:txBody>
          <a:bodyPr/>
          <a:lstStyle/>
          <a:p>
            <a:pPr>
              <a:defRPr/>
            </a:pPr>
            <a:r>
              <a:rPr lang="zh-TW" altLang="zh-TW" sz="2800" dirty="0">
                <a:latin typeface="+mj-ea"/>
                <a:ea typeface="+mj-ea"/>
              </a:rPr>
              <a:t>臉書</a:t>
            </a:r>
            <a:r>
              <a:rPr lang="en-US" altLang="zh-TW" sz="2800" dirty="0">
                <a:latin typeface="+mj-ea"/>
                <a:ea typeface="+mj-ea"/>
              </a:rPr>
              <a:t>(Facebook)</a:t>
            </a:r>
            <a:r>
              <a:rPr lang="zh-TW" altLang="zh-TW" sz="2800" dirty="0">
                <a:latin typeface="+mj-ea"/>
                <a:ea typeface="+mj-ea"/>
              </a:rPr>
              <a:t>上所有的動員或是需要幫忙的</a:t>
            </a:r>
            <a:r>
              <a:rPr lang="zh-TW" altLang="zh-TW" sz="2800" dirty="0" smtClean="0">
                <a:latin typeface="+mj-ea"/>
                <a:ea typeface="+mj-ea"/>
              </a:rPr>
              <a:t>消息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r>
              <a:rPr lang="zh-TW" altLang="zh-TW" sz="2800" dirty="0" smtClean="0">
                <a:latin typeface="+mj-ea"/>
                <a:ea typeface="+mj-ea"/>
              </a:rPr>
              <a:t>都</a:t>
            </a:r>
            <a:r>
              <a:rPr lang="zh-TW" altLang="zh-TW" sz="2800" dirty="0">
                <a:latin typeface="+mj-ea"/>
                <a:ea typeface="+mj-ea"/>
              </a:rPr>
              <a:t>是真的或有益的嗎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請看看一則德國的例子。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800" dirty="0" smtClean="0"/>
          </a:p>
          <a:p>
            <a:pPr lvl="0"/>
            <a:endParaRPr lang="zh-TW" altLang="zh-TW" sz="2800" dirty="0"/>
          </a:p>
          <a:p>
            <a:endParaRPr lang="zh-TW" altLang="zh-TW" sz="2800" dirty="0"/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2194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5148064" y="625182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</a:t>
            </a:r>
            <a:r>
              <a:rPr lang="zh-TW" altLang="en-US" dirty="0" smtClean="0">
                <a:latin typeface="+mj-ea"/>
                <a:ea typeface="+mj-ea"/>
              </a:rPr>
              <a:t>來源</a:t>
            </a:r>
            <a:r>
              <a:rPr lang="en-US" altLang="zh-TW" sz="800" dirty="0">
                <a:hlinkClick r:id="rId6"/>
              </a:rPr>
              <a:t>http://www.nownews.com/2011/06/06/11624-2718193.htm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8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3696</TotalTime>
  <Words>1072</Words>
  <Application>Microsoft Office PowerPoint</Application>
  <PresentationFormat>如螢幕大小 (4:3)</PresentationFormat>
  <Paragraphs>152</Paragraphs>
  <Slides>12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公正</vt:lpstr>
      <vt:lpstr>教案名稱： 臉書力量大 本教案製作者：毛俞婷 </vt:lpstr>
      <vt:lpstr>活動一：我和Facebook的親密接觸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活動三：動員一起來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85</cp:revision>
  <dcterms:created xsi:type="dcterms:W3CDTF">2011-03-28T02:01:01Z</dcterms:created>
  <dcterms:modified xsi:type="dcterms:W3CDTF">2013-10-17T15:52:16Z</dcterms:modified>
</cp:coreProperties>
</file>