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84" r:id="rId4"/>
    <p:sldId id="282" r:id="rId5"/>
    <p:sldId id="275" r:id="rId6"/>
    <p:sldId id="276" r:id="rId7"/>
    <p:sldId id="277" r:id="rId8"/>
    <p:sldId id="278" r:id="rId9"/>
    <p:sldId id="285" r:id="rId10"/>
    <p:sldId id="287" r:id="rId11"/>
    <p:sldId id="288" r:id="rId12"/>
    <p:sldId id="286" r:id="rId13"/>
    <p:sldId id="273" r:id="rId1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62F8"/>
    <a:srgbClr val="47FF9A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74954" autoAdjust="0"/>
  </p:normalViewPr>
  <p:slideViewPr>
    <p:cSldViewPr>
      <p:cViewPr>
        <p:scale>
          <a:sx n="60" d="100"/>
          <a:sy n="60" d="100"/>
        </p:scale>
        <p:origin x="-1650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23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6D627322-A6D1-4C48-9CCB-308FD455A0D1}" type="datetimeFigureOut">
              <a:rPr lang="zh-TW" altLang="en-US"/>
              <a:pPr>
                <a:defRPr/>
              </a:pPr>
              <a:t>2013/9/12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D870E46B-DBD9-4EAA-82B1-C6E139B156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1268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17EB5753-075B-4D3A-B418-B4C1EAB81D02}" type="datetimeFigureOut">
              <a:rPr lang="zh-TW" altLang="en-US"/>
              <a:pPr>
                <a:defRPr/>
              </a:pPr>
              <a:t>2013/9/12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3F937F28-9629-4CE9-ACAA-84FD739B34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6382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e0kwts04_c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youtube.com/watch?v=Tmh1Nxx7wW8" TargetMode="External"/><Relationship Id="rId5" Type="http://schemas.openxmlformats.org/officeDocument/2006/relationships/hyperlink" Target="http://www.youtube.com/watch?v=9btWaOpkJZs" TargetMode="External"/><Relationship Id="rId4" Type="http://schemas.openxmlformats.org/officeDocument/2006/relationships/hyperlink" Target="http://www.youtube.com/watch?v=hwmR8pQZSXk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請問學生說說看，自己在觀賞廣告時，最重要的觀賞重點是什麼？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商品、人物、場景、音樂或是其他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請問學生，廣告中出現的哪一個元素，會是引起購買慾望的關鍵重點？</a:t>
            </a:r>
          </a:p>
          <a:p>
            <a:pPr lvl="0"/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2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從各組選擇出的廣告中，請學生分類看看，代言人分為哪幾種類型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若各組找的廣告類別不足，請老師協助舉例和分類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按下滑鼠，類別標誌會逐一出現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名人型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可口可樂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http://www.youtube.com/watch?v=Ie0kwts04_c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專家型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高露潔牙膏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http://www.youtube.com/watch?v=hwmR8pQZSXk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使用者型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多芬洗髮乳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http://www.youtube.com/watch?v=9btWaOpkJZs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老闆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長官型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信義房屋</a:t>
            </a:r>
            <a:r>
              <a:rPr lang="en-US" altLang="zh-TW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http://www.youtube.com/watch?v=Tmh1Nxx7wW8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請學生說看，上述四種的廣告代言人，</a:t>
            </a:r>
            <a:r>
              <a:rPr lang="zh-TW" altLang="en-US" sz="1200" dirty="0" smtClean="0"/>
              <a:t>分別</a:t>
            </a:r>
            <a:r>
              <a:rPr lang="zh-TW" altLang="zh-TW" sz="1200" dirty="0" smtClean="0"/>
              <a:t>可以</a:t>
            </a:r>
            <a:r>
              <a:rPr lang="zh-TW" altLang="en-US" sz="1200" dirty="0" smtClean="0"/>
              <a:t>為</a:t>
            </a:r>
            <a:r>
              <a:rPr lang="zh-TW" altLang="zh-TW" sz="1200" dirty="0" smtClean="0"/>
              <a:t>產品</a:t>
            </a:r>
            <a:r>
              <a:rPr lang="en-US" altLang="zh-TW" sz="1200" dirty="0" smtClean="0"/>
              <a:t>(</a:t>
            </a:r>
            <a:r>
              <a:rPr lang="zh-TW" altLang="zh-TW" sz="1200" dirty="0" smtClean="0"/>
              <a:t>品牌</a:t>
            </a:r>
            <a:r>
              <a:rPr lang="en-US" altLang="zh-TW" sz="1200" dirty="0" smtClean="0"/>
              <a:t>)</a:t>
            </a:r>
            <a:r>
              <a:rPr lang="zh-TW" altLang="zh-TW" sz="1200" dirty="0" smtClean="0"/>
              <a:t>帶來怎樣</a:t>
            </a:r>
            <a:r>
              <a:rPr lang="zh-TW" altLang="en-US" sz="1200" dirty="0" smtClean="0"/>
              <a:t>不同</a:t>
            </a:r>
            <a:r>
              <a:rPr lang="zh-TW" altLang="zh-TW" sz="1200" dirty="0" smtClean="0"/>
              <a:t>的</a:t>
            </a:r>
            <a:r>
              <a:rPr lang="zh-TW" altLang="en-US" sz="1200" dirty="0" smtClean="0"/>
              <a:t>效益</a:t>
            </a:r>
            <a:r>
              <a:rPr lang="zh-TW" altLang="zh-TW" sz="1200" dirty="0" smtClean="0"/>
              <a:t>。</a:t>
            </a:r>
            <a:endParaRPr lang="en-US" altLang="zh-TW" sz="1200" dirty="0" smtClean="0"/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名人型：希望將名人的形象和名氣轉移到產品上。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專家型：以專業說服大家此產品值得信任。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使用者型：以像朋友的親切方式訴說好的使用經驗，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吸引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觀看者跟進購買。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老闆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長官型：以高層的權威為廠品背書。</a:t>
            </a:r>
          </a:p>
          <a:p>
            <a:pPr lvl="0"/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老師總結說明，代言人的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效用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就是希望藉由他的名氣、形象、專業聲望，或是使用經驗，讓閱聽人對品牌或是產品產生好的印象，甚至是進而消費購買；然而，當我們在觀看這些廣告時，應該要避免受到代言人的影響，憑藉著自己的理性思考，來判斷是否購買產品，才能免於受到廣告行銷手段的操控。</a:t>
            </a: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C1B71-3785-43EC-BF4C-F2F3D114F06A}" type="slidenum">
              <a:rPr lang="zh-TW" altLang="en-US" smtClean="0">
                <a:ea typeface="新細明體" pitchFamily="18" charset="-120"/>
              </a:rPr>
              <a:pPr/>
              <a:t>11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請各組為學校設計一則需要代言人的行銷廣告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一分鐘以內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，並利用下課時間進行拍攝。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廣告拍攝完畢，請於下周的課程中，將拍攝結果放映給全班觀賞，並請各組說明挑選該位代言人的原因，並請他組同學評估看看，該位代言人的入鏡是否有達到預先設想的效果。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C1B71-3785-43EC-BF4C-F2F3D114F06A}" type="slidenum">
              <a:rPr lang="zh-TW" altLang="en-US" smtClean="0">
                <a:ea typeface="新細明體" pitchFamily="18" charset="-120"/>
              </a:rPr>
              <a:pPr/>
              <a:t>12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我們稱廣告中出現的主要人物為「代言人」，請說說看，代言人有什麼重要性？</a:t>
            </a: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3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請學生閱讀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廣告發威 長榮航空形象躍升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新聞。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4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新聞閱畢，請學生用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5W1H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解析新聞結構，以加深對新聞內容的印象。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①Who—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這則新聞主角是誰？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長榮航空請金城武拍攝的形象廣告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②What—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發生什麼事情？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廣告令長榮航空在平面媒體網路影響力品牌調查中，排名大幅躍升，形象大為提升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③When—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新聞什麼時候發生的？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從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日到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④Where—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在哪裡發生的？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網路上【品牌調查躍升】和拍攝地點【人潮增加】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⑤Why—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造成事件的原因為何？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長榮航空為宣傳正式加入星空聯盟，重新打出品牌形象，重金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金城武擔任代言人，拍攝廣告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How—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產生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怎樣的效益？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zh-TW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Youtube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點擊破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170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萬次，社群網站轉載更高達千萬次，台東的拍攝景點掀起觀光熱潮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5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欣賞新聞中提到的影片。</a:t>
            </a:r>
            <a:endParaRPr lang="en-US" altLang="zh-TW" sz="1200" kern="1200" dirty="0" smtClean="0">
              <a:solidFill>
                <a:schemeClr val="tx1"/>
              </a:solidFill>
              <a:latin typeface="+mj-ea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50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C80866-5F07-4845-9C86-D13718D9FEA2}" type="slidenum">
              <a:rPr lang="zh-TW" altLang="en-US" smtClean="0">
                <a:ea typeface="新細明體" pitchFamily="18" charset="-120"/>
              </a:rPr>
              <a:pPr/>
              <a:t>6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請學生想想以下與廣告有關的問題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這則廣告的代言人是誰？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這則廣告要主要宣傳的產品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品牌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是什麼？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你覺得這位代言人被選上的理由是什麼？</a:t>
            </a:r>
          </a:p>
          <a:p>
            <a:endParaRPr lang="zh-TW" altLang="zh-TW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D74A9B-1D09-45DC-8439-B70A01167029}" type="slidenum">
              <a:rPr lang="zh-TW" altLang="en-US" smtClean="0">
                <a:ea typeface="新細明體" pitchFamily="18" charset="-120"/>
              </a:rPr>
              <a:pPr/>
              <a:t>7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請學生想想以下與廣告有關的問題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代言人在廣告中做了什麼事情？到了什麼地方？或是做出什麼特別的動作和表情？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⑤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代言人在影片中去了很多地方，這對於宣傳產品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品牌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有什麼幫助？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⑥你覺得這位代言人是否適合作為這個產品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品牌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的代言人，請說說看你的原因。</a:t>
            </a:r>
          </a:p>
          <a:p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C1B71-3785-43EC-BF4C-F2F3D114F06A}" type="slidenum">
              <a:rPr lang="zh-TW" altLang="en-US" smtClean="0">
                <a:ea typeface="新細明體" pitchFamily="18" charset="-120"/>
              </a:rPr>
              <a:pPr/>
              <a:t>8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請學生想想以下與廣告有關的問題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⑦為什麼公司要花費大筆的成本邀請這位代言人出現在廣告中，這對他們的產 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品牌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有什麼幫助。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⑧這位代言人為產品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品牌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帶來怎樣的正面效益？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C1B71-3785-43EC-BF4C-F2F3D114F06A}" type="slidenum">
              <a:rPr lang="zh-TW" altLang="en-US" smtClean="0">
                <a:ea typeface="新細明體" pitchFamily="18" charset="-120"/>
              </a:rPr>
              <a:pPr/>
              <a:t>9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請學生回憶看看，曾經看過那些廣告是有代言人的？每組挑選兩則給班上其他同學觀賞，並說說看這位代言人為什麼適合代言該產品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品牌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C1B71-3785-43EC-BF4C-F2F3D114F06A}" type="slidenum">
              <a:rPr lang="zh-TW" altLang="en-US" smtClean="0">
                <a:ea typeface="新細明體" pitchFamily="18" charset="-120"/>
              </a:rPr>
              <a:pPr/>
              <a:t>10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215D-D90D-4439-89D2-A7512F25A2ED}" type="datetimeFigureOut">
              <a:rPr lang="zh-TW" altLang="en-US"/>
              <a:pPr>
                <a:defRPr/>
              </a:pPr>
              <a:t>2013/9/12</a:t>
            </a:fld>
            <a:endParaRPr lang="zh-TW" altLang="en-US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F4927D-CF67-4E93-87A6-57F71C23A5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10A8-3E66-449D-A576-F77B6B957C7E}" type="datetimeFigureOut">
              <a:rPr lang="zh-TW" altLang="en-US"/>
              <a:pPr>
                <a:defRPr/>
              </a:pPr>
              <a:t>2013/9/12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FF72-EE28-41DE-8D05-892F298302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6104D-C71E-4B1F-889C-AC4613B4406A}" type="datetimeFigureOut">
              <a:rPr lang="zh-TW" altLang="en-US"/>
              <a:pPr>
                <a:defRPr/>
              </a:pPr>
              <a:t>2013/9/12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704B-4F19-46AD-AED8-5A6E04BE41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F514D-7A96-49F1-A54F-A2FBE3FCE9AD}" type="datetimeFigureOut">
              <a:rPr lang="zh-TW" altLang="en-US"/>
              <a:pPr>
                <a:defRPr/>
              </a:pPr>
              <a:t>2013/9/12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423CD-32FA-4118-8592-A3710B8532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4BEE-369F-4F6C-885C-5B59C164F90F}" type="datetimeFigureOut">
              <a:rPr lang="zh-TW" altLang="en-US"/>
              <a:pPr>
                <a:defRPr/>
              </a:pPr>
              <a:t>2013/9/12</a:t>
            </a:fld>
            <a:endParaRPr lang="zh-TW" altLang="en-US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CE19-ACE6-413C-B8D0-7DE7D534AC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FD63-1E8B-4D76-B1CB-0557810A2670}" type="datetimeFigureOut">
              <a:rPr lang="zh-TW" altLang="en-US"/>
              <a:pPr>
                <a:defRPr/>
              </a:pPr>
              <a:t>2013/9/12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42F2A-488E-4DEF-8363-1EE667BED1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D7C01-326E-43D2-98FB-E250C68304F8}" type="datetimeFigureOut">
              <a:rPr lang="zh-TW" altLang="en-US"/>
              <a:pPr>
                <a:defRPr/>
              </a:pPr>
              <a:t>2013/9/12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C2-17D3-4A2F-961E-3614C9502E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2F72A-E4E4-4D37-BE49-7A7790FCA952}" type="datetimeFigureOut">
              <a:rPr lang="zh-TW" altLang="en-US"/>
              <a:pPr>
                <a:defRPr/>
              </a:pPr>
              <a:t>2013/9/12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95B3F-FAF4-4184-9AE1-023B8DF11B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8DDF2-82FA-4050-A9A0-4FC8136C97E8}" type="datetimeFigureOut">
              <a:rPr lang="zh-TW" altLang="en-US"/>
              <a:pPr>
                <a:defRPr/>
              </a:pPr>
              <a:t>2013/9/12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7AD3-1DC3-4CAF-AACC-4F9D6729FB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6" name="圓角矩形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782E-B000-40B2-AEC2-1F314CB9C479}" type="datetimeFigureOut">
              <a:rPr lang="zh-TW" altLang="en-US"/>
              <a:pPr>
                <a:defRPr/>
              </a:pPr>
              <a:t>2013/9/12</a:t>
            </a:fld>
            <a:endParaRPr lang="zh-TW" altLang="en-US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D497-D55B-4C09-B3D0-CBB5421F5D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666C-9F3C-4201-B677-C47393857B2D}" type="datetimeFigureOut">
              <a:rPr lang="zh-TW" altLang="en-US"/>
              <a:pPr>
                <a:defRPr/>
              </a:pPr>
              <a:t>2013/9/12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6A19D-65A0-41B9-B0E3-70588B5A62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A48D62D5-E55F-450E-A5AC-D39F6741C759}" type="datetimeFigureOut">
              <a:rPr lang="zh-TW" altLang="en-US"/>
              <a:pPr>
                <a:defRPr/>
              </a:pPr>
              <a:t>2013/9/12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ED5097F-3B26-4234-B211-ADA6CB0085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13" r:id="rId2"/>
    <p:sldLayoutId id="2147483921" r:id="rId3"/>
    <p:sldLayoutId id="2147483914" r:id="rId4"/>
    <p:sldLayoutId id="2147483915" r:id="rId5"/>
    <p:sldLayoutId id="2147483916" r:id="rId6"/>
    <p:sldLayoutId id="2147483917" r:id="rId7"/>
    <p:sldLayoutId id="2147483922" r:id="rId8"/>
    <p:sldLayoutId id="2147483923" r:id="rId9"/>
    <p:sldLayoutId id="2147483918" r:id="rId10"/>
    <p:sldLayoutId id="21474839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2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dn.com/NEWS/FINANCE/FIN9/8125375.shtml" TargetMode="External"/><Relationship Id="rId5" Type="http://schemas.openxmlformats.org/officeDocument/2006/relationships/hyperlink" Target="http://www.cna.com.tw/News/aEDU/201307010041-1.aspx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hyperlink" Target="http://www.youtube.com/watch?v=OmCeWyPWi2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na.com.tw/News/aEDU/201307010041-1.aspx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zh-TW">
              <a:latin typeface="Trebuchet MS" pitchFamily="34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350" y="32131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授課老師：（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  <a:sym typeface="Wingdings" pitchFamily="2" charset="2"/>
              </a:rPr>
              <a:t>空白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）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1341438"/>
            <a:ext cx="7772400" cy="1582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900" b="1" dirty="0" smtClean="0"/>
              <a:t>教案名稱：</a:t>
            </a:r>
            <a:r>
              <a:rPr lang="en-US" altLang="zh-TW" sz="4900" b="1" dirty="0" smtClean="0"/>
              <a:t/>
            </a:r>
            <a:br>
              <a:rPr lang="en-US" altLang="zh-TW" sz="4900" b="1" dirty="0" smtClean="0"/>
            </a:br>
            <a:r>
              <a:rPr lang="zh-TW" altLang="zh-TW" b="1" dirty="0"/>
              <a:t>透視</a:t>
            </a:r>
            <a:r>
              <a:rPr lang="zh-TW" altLang="zh-TW" b="1" dirty="0" smtClean="0"/>
              <a:t>代言人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本</a:t>
            </a: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教案製作者：</a:t>
            </a:r>
            <a:r>
              <a:rPr lang="zh-TW" altLang="en-US" sz="3100" b="1" dirty="0" smtClean="0">
                <a:solidFill>
                  <a:schemeClr val="bg1"/>
                </a:solidFill>
                <a:latin typeface="+mn-ea"/>
              </a:rPr>
              <a:t>毛俞婷</a:t>
            </a:r>
            <a:r>
              <a:rPr altLang="zh-TW" b="1" dirty="0" smtClean="0">
                <a:solidFill>
                  <a:schemeClr val="bg1"/>
                </a:solidFill>
                <a:latin typeface="+mn-ea"/>
              </a:rPr>
              <a:t/>
            </a:r>
            <a:br>
              <a:rPr altLang="zh-TW" b="1" dirty="0" smtClean="0">
                <a:solidFill>
                  <a:schemeClr val="bg1"/>
                </a:solidFill>
                <a:latin typeface="+mn-ea"/>
              </a:rPr>
            </a:br>
            <a:endParaRPr lang="zh-TW" altLang="en-US" b="1" dirty="0" smtClean="0"/>
          </a:p>
        </p:txBody>
      </p:sp>
      <p:pic>
        <p:nvPicPr>
          <p:cNvPr id="6149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61038"/>
            <a:ext cx="226853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</a:t>
            </a:r>
            <a:r>
              <a:rPr lang="zh-TW" altLang="en-US" dirty="0" smtClean="0"/>
              <a:t>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881856" y="2060848"/>
            <a:ext cx="7416105" cy="1656779"/>
          </a:xfrm>
        </p:spPr>
        <p:txBody>
          <a:bodyPr/>
          <a:lstStyle/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你曾經</a:t>
            </a:r>
            <a:r>
              <a:rPr lang="zh-TW" altLang="zh-TW" sz="2800" dirty="0" smtClean="0">
                <a:latin typeface="+mj-ea"/>
                <a:ea typeface="+mj-ea"/>
              </a:rPr>
              <a:t>看過</a:t>
            </a:r>
            <a:r>
              <a:rPr lang="zh-TW" altLang="zh-TW" sz="2800" dirty="0">
                <a:latin typeface="+mj-ea"/>
                <a:ea typeface="+mj-ea"/>
              </a:rPr>
              <a:t>那些廣告是有代言人的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zh-TW" altLang="en-US" sz="2800" dirty="0" smtClean="0">
                <a:latin typeface="+mj-ea"/>
                <a:ea typeface="+mj-ea"/>
              </a:rPr>
              <a:t>請</a:t>
            </a:r>
            <a:r>
              <a:rPr lang="zh-TW" altLang="en-US" sz="2800" dirty="0">
                <a:latin typeface="+mj-ea"/>
                <a:ea typeface="+mj-ea"/>
              </a:rPr>
              <a:t>各</a:t>
            </a:r>
            <a:r>
              <a:rPr lang="zh-TW" altLang="zh-TW" sz="2800" dirty="0" smtClean="0">
                <a:latin typeface="+mj-ea"/>
                <a:ea typeface="+mj-ea"/>
              </a:rPr>
              <a:t>組</a:t>
            </a:r>
            <a:r>
              <a:rPr lang="zh-TW" altLang="en-US" sz="2800" dirty="0" smtClean="0">
                <a:latin typeface="+mj-ea"/>
                <a:ea typeface="+mj-ea"/>
              </a:rPr>
              <a:t>分別</a:t>
            </a:r>
            <a:r>
              <a:rPr lang="zh-TW" altLang="zh-TW" sz="2800" dirty="0" smtClean="0">
                <a:latin typeface="+mj-ea"/>
                <a:ea typeface="+mj-ea"/>
              </a:rPr>
              <a:t>挑選</a:t>
            </a:r>
            <a:r>
              <a:rPr lang="zh-TW" altLang="zh-TW" sz="2800" dirty="0">
                <a:latin typeface="+mj-ea"/>
                <a:ea typeface="+mj-ea"/>
              </a:rPr>
              <a:t>兩</a:t>
            </a:r>
            <a:r>
              <a:rPr lang="zh-TW" altLang="zh-TW" sz="2800" dirty="0" smtClean="0">
                <a:latin typeface="+mj-ea"/>
                <a:ea typeface="+mj-ea"/>
              </a:rPr>
              <a:t>則</a:t>
            </a:r>
            <a:r>
              <a:rPr lang="zh-TW" altLang="en-US" sz="2800" dirty="0" smtClean="0">
                <a:latin typeface="+mj-ea"/>
                <a:ea typeface="+mj-ea"/>
              </a:rPr>
              <a:t>廣告</a:t>
            </a:r>
            <a:r>
              <a:rPr lang="zh-TW" altLang="zh-TW" sz="2800" dirty="0" smtClean="0">
                <a:latin typeface="+mj-ea"/>
                <a:ea typeface="+mj-ea"/>
              </a:rPr>
              <a:t>給</a:t>
            </a:r>
            <a:r>
              <a:rPr lang="zh-TW" altLang="zh-TW" sz="2800" dirty="0">
                <a:latin typeface="+mj-ea"/>
                <a:ea typeface="+mj-ea"/>
              </a:rPr>
              <a:t>班上其他同學觀賞，並說說</a:t>
            </a:r>
            <a:r>
              <a:rPr lang="zh-TW" altLang="zh-TW" sz="2800" dirty="0" smtClean="0">
                <a:latin typeface="+mj-ea"/>
                <a:ea typeface="+mj-ea"/>
              </a:rPr>
              <a:t>看</a:t>
            </a:r>
            <a:r>
              <a:rPr lang="zh-TW" altLang="en-US" sz="2800" dirty="0">
                <a:latin typeface="+mj-ea"/>
                <a:ea typeface="+mj-ea"/>
              </a:rPr>
              <a:t>廣告中的</a:t>
            </a:r>
            <a:r>
              <a:rPr lang="zh-TW" altLang="zh-TW" sz="2800" dirty="0" smtClean="0">
                <a:latin typeface="+mj-ea"/>
                <a:ea typeface="+mj-ea"/>
              </a:rPr>
              <a:t>代言人</a:t>
            </a:r>
            <a:r>
              <a:rPr lang="zh-TW" altLang="zh-TW" sz="2800" dirty="0">
                <a:latin typeface="+mj-ea"/>
                <a:ea typeface="+mj-ea"/>
              </a:rPr>
              <a:t>為什麼適合代言該產品</a:t>
            </a:r>
            <a:r>
              <a:rPr lang="en-US" altLang="zh-TW" sz="2800" dirty="0">
                <a:latin typeface="+mj-ea"/>
                <a:ea typeface="+mj-ea"/>
              </a:rPr>
              <a:t>(</a:t>
            </a:r>
            <a:r>
              <a:rPr lang="zh-TW" altLang="zh-TW" sz="2800" dirty="0">
                <a:latin typeface="+mj-ea"/>
                <a:ea typeface="+mj-ea"/>
              </a:rPr>
              <a:t>品牌</a:t>
            </a:r>
            <a:r>
              <a:rPr lang="en-US" altLang="zh-TW" sz="2800" dirty="0">
                <a:latin typeface="+mj-ea"/>
                <a:ea typeface="+mj-ea"/>
              </a:rPr>
              <a:t>)</a:t>
            </a:r>
            <a:r>
              <a:rPr lang="zh-TW" altLang="zh-TW" sz="2800" dirty="0" smtClean="0">
                <a:latin typeface="+mj-ea"/>
                <a:ea typeface="+mj-ea"/>
              </a:rPr>
              <a:t>。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endParaRPr lang="zh-TW" altLang="zh-TW" sz="2800" dirty="0"/>
          </a:p>
          <a:p>
            <a:endParaRPr lang="zh-TW" altLang="zh-TW" sz="2800" dirty="0"/>
          </a:p>
          <a:p>
            <a:pPr>
              <a:defRPr/>
            </a:pPr>
            <a:endParaRPr lang="en-US" altLang="zh-TW" sz="24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11266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02224" y="486916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檢視詳細資料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168" y="4602162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78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881857" y="2060847"/>
            <a:ext cx="7146528" cy="3943077"/>
          </a:xfrm>
        </p:spPr>
        <p:txBody>
          <a:bodyPr/>
          <a:lstStyle/>
          <a:p>
            <a:pPr>
              <a:defRPr/>
            </a:pPr>
            <a:r>
              <a:rPr lang="zh-TW" altLang="en-US" sz="2800" dirty="0">
                <a:latin typeface="+mj-ea"/>
                <a:ea typeface="+mj-ea"/>
              </a:rPr>
              <a:t>試著分類</a:t>
            </a:r>
            <a:r>
              <a:rPr lang="zh-TW" altLang="en-US" sz="2800" dirty="0" smtClean="0">
                <a:latin typeface="+mj-ea"/>
                <a:ea typeface="+mj-ea"/>
              </a:rPr>
              <a:t>看看，</a:t>
            </a:r>
            <a:r>
              <a:rPr lang="zh-TW" altLang="zh-TW" sz="2800" dirty="0" smtClean="0">
                <a:latin typeface="+mj-ea"/>
                <a:ea typeface="+mj-ea"/>
              </a:rPr>
              <a:t>代言人</a:t>
            </a:r>
            <a:r>
              <a:rPr lang="zh-TW" altLang="en-US" sz="2800" dirty="0" smtClean="0">
                <a:latin typeface="+mj-ea"/>
                <a:ea typeface="+mj-ea"/>
              </a:rPr>
              <a:t>可以</a:t>
            </a:r>
            <a:r>
              <a:rPr lang="zh-TW" altLang="zh-TW" sz="2800" dirty="0" smtClean="0">
                <a:latin typeface="+mj-ea"/>
                <a:ea typeface="+mj-ea"/>
              </a:rPr>
              <a:t>分為</a:t>
            </a:r>
            <a:r>
              <a:rPr lang="zh-TW" altLang="zh-TW" sz="2800" dirty="0">
                <a:latin typeface="+mj-ea"/>
                <a:ea typeface="+mj-ea"/>
              </a:rPr>
              <a:t>哪幾種</a:t>
            </a:r>
            <a:r>
              <a:rPr lang="zh-TW" altLang="zh-TW" sz="2800" dirty="0" smtClean="0">
                <a:latin typeface="+mj-ea"/>
                <a:ea typeface="+mj-ea"/>
              </a:rPr>
              <a:t>類型？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這些</a:t>
            </a:r>
            <a:r>
              <a:rPr lang="zh-TW" altLang="en-US" sz="2800" dirty="0" smtClean="0">
                <a:latin typeface="+mj-ea"/>
                <a:ea typeface="+mj-ea"/>
              </a:rPr>
              <a:t>不同類別的廣告代言人，分別</a:t>
            </a:r>
            <a:r>
              <a:rPr lang="zh-TW" altLang="zh-TW" sz="2800" dirty="0" smtClean="0">
                <a:latin typeface="+mj-ea"/>
                <a:ea typeface="+mj-ea"/>
              </a:rPr>
              <a:t>可以</a:t>
            </a:r>
            <a:r>
              <a:rPr lang="zh-TW" altLang="en-US" sz="2800" dirty="0" smtClean="0">
                <a:latin typeface="+mj-ea"/>
                <a:ea typeface="+mj-ea"/>
              </a:rPr>
              <a:t>為</a:t>
            </a:r>
            <a:r>
              <a:rPr lang="zh-TW" altLang="zh-TW" sz="2800" dirty="0" smtClean="0">
                <a:latin typeface="+mj-ea"/>
                <a:ea typeface="+mj-ea"/>
              </a:rPr>
              <a:t>產品</a:t>
            </a:r>
            <a:r>
              <a:rPr lang="en-US" altLang="zh-TW" sz="2800" dirty="0">
                <a:latin typeface="+mj-ea"/>
                <a:ea typeface="+mj-ea"/>
              </a:rPr>
              <a:t>(</a:t>
            </a:r>
            <a:r>
              <a:rPr lang="zh-TW" altLang="zh-TW" sz="2800" dirty="0">
                <a:latin typeface="+mj-ea"/>
                <a:ea typeface="+mj-ea"/>
              </a:rPr>
              <a:t>品牌</a:t>
            </a:r>
            <a:r>
              <a:rPr lang="en-US" altLang="zh-TW" sz="2800" dirty="0">
                <a:latin typeface="+mj-ea"/>
                <a:ea typeface="+mj-ea"/>
              </a:rPr>
              <a:t>)</a:t>
            </a:r>
            <a:r>
              <a:rPr lang="zh-TW" altLang="zh-TW" sz="2800" dirty="0">
                <a:latin typeface="+mj-ea"/>
                <a:ea typeface="+mj-ea"/>
              </a:rPr>
              <a:t>帶來</a:t>
            </a:r>
            <a:r>
              <a:rPr lang="zh-TW" altLang="zh-TW" sz="2800" dirty="0" smtClean="0">
                <a:latin typeface="+mj-ea"/>
                <a:ea typeface="+mj-ea"/>
              </a:rPr>
              <a:t>怎樣</a:t>
            </a:r>
            <a:r>
              <a:rPr lang="zh-TW" altLang="en-US" sz="2800" dirty="0" smtClean="0">
                <a:latin typeface="+mj-ea"/>
                <a:ea typeface="+mj-ea"/>
              </a:rPr>
              <a:t>不同</a:t>
            </a:r>
            <a:r>
              <a:rPr lang="zh-TW" altLang="zh-TW" sz="2800" dirty="0" smtClean="0">
                <a:latin typeface="+mj-ea"/>
                <a:ea typeface="+mj-ea"/>
              </a:rPr>
              <a:t>的</a:t>
            </a:r>
            <a:r>
              <a:rPr lang="zh-TW" altLang="en-US" sz="2800" dirty="0" smtClean="0">
                <a:latin typeface="+mj-ea"/>
                <a:ea typeface="+mj-ea"/>
              </a:rPr>
              <a:t>效益</a:t>
            </a:r>
            <a:r>
              <a:rPr lang="zh-TW" altLang="zh-TW" sz="2800" dirty="0" smtClean="0">
                <a:latin typeface="+mj-ea"/>
                <a:ea typeface="+mj-ea"/>
              </a:rPr>
              <a:t>。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聽老師說。</a:t>
            </a:r>
            <a:endParaRPr lang="zh-TW" altLang="zh-TW" sz="2800" dirty="0">
              <a:latin typeface="+mj-ea"/>
              <a:ea typeface="+mj-ea"/>
            </a:endParaRPr>
          </a:p>
          <a:p>
            <a:pPr lvl="0"/>
            <a:endParaRPr lang="en-US" altLang="zh-TW" sz="2800" dirty="0" smtClean="0"/>
          </a:p>
          <a:p>
            <a:pPr lvl="0"/>
            <a:endParaRPr lang="zh-TW" altLang="zh-TW" sz="2800" dirty="0"/>
          </a:p>
          <a:p>
            <a:endParaRPr lang="zh-TW" altLang="zh-TW" sz="2800" dirty="0"/>
          </a:p>
          <a:p>
            <a:pPr>
              <a:defRPr/>
            </a:pPr>
            <a:endParaRPr lang="en-US" altLang="zh-TW" sz="24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10242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240" y="4797152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剪去單一角落矩形 1"/>
          <p:cNvSpPr/>
          <p:nvPr/>
        </p:nvSpPr>
        <p:spPr>
          <a:xfrm>
            <a:off x="881856" y="3068960"/>
            <a:ext cx="1601912" cy="720080"/>
          </a:xfrm>
          <a:prstGeom prst="snip1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名人型</a:t>
            </a:r>
            <a:endParaRPr lang="zh-TW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7" name="剪去單一角落矩形 6"/>
          <p:cNvSpPr/>
          <p:nvPr/>
        </p:nvSpPr>
        <p:spPr>
          <a:xfrm>
            <a:off x="2771800" y="3047940"/>
            <a:ext cx="1601912" cy="720080"/>
          </a:xfrm>
          <a:prstGeom prst="snip1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專家型</a:t>
            </a:r>
            <a:endParaRPr lang="zh-TW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8" name="剪去單一角落矩形 7"/>
          <p:cNvSpPr/>
          <p:nvPr/>
        </p:nvSpPr>
        <p:spPr>
          <a:xfrm>
            <a:off x="4644008" y="3068960"/>
            <a:ext cx="1601912" cy="720080"/>
          </a:xfrm>
          <a:prstGeom prst="snip1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使用者型</a:t>
            </a:r>
            <a:endParaRPr lang="zh-TW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9" name="剪去單一角落矩形 8"/>
          <p:cNvSpPr/>
          <p:nvPr/>
        </p:nvSpPr>
        <p:spPr>
          <a:xfrm>
            <a:off x="6498480" y="3068960"/>
            <a:ext cx="1601912" cy="720080"/>
          </a:xfrm>
          <a:prstGeom prst="snip1Rect">
            <a:avLst/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老闆型</a:t>
            </a:r>
            <a:endParaRPr lang="zh-TW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6228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/>
              <a:t>活動三</a:t>
            </a:r>
            <a:r>
              <a:rPr lang="zh-TW" altLang="en-US" dirty="0" smtClean="0"/>
              <a:t>：尋找代言人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886319" y="1988840"/>
            <a:ext cx="7416105" cy="3528392"/>
          </a:xfrm>
        </p:spPr>
        <p:txBody>
          <a:bodyPr/>
          <a:lstStyle/>
          <a:p>
            <a:pPr>
              <a:defRPr/>
            </a:pPr>
            <a:r>
              <a:rPr lang="zh-TW" altLang="zh-TW" sz="2800" dirty="0">
                <a:latin typeface="+mj-ea"/>
                <a:ea typeface="+mj-ea"/>
              </a:rPr>
              <a:t>請各組為學校設計一則需要代言人的行銷廣告</a:t>
            </a:r>
            <a:r>
              <a:rPr lang="en-US" altLang="zh-TW" sz="2800" dirty="0">
                <a:latin typeface="+mj-ea"/>
                <a:ea typeface="+mj-ea"/>
              </a:rPr>
              <a:t>(</a:t>
            </a:r>
            <a:r>
              <a:rPr lang="zh-TW" altLang="zh-TW" sz="2800" dirty="0">
                <a:latin typeface="+mj-ea"/>
                <a:ea typeface="+mj-ea"/>
              </a:rPr>
              <a:t>一分鐘以內</a:t>
            </a:r>
            <a:r>
              <a:rPr lang="en-US" altLang="zh-TW" sz="2800" dirty="0" smtClean="0">
                <a:latin typeface="+mj-ea"/>
                <a:ea typeface="+mj-ea"/>
              </a:rPr>
              <a:t>)</a:t>
            </a:r>
            <a:r>
              <a:rPr lang="zh-TW" altLang="en-US" sz="2800" dirty="0" smtClean="0">
                <a:latin typeface="+mj-ea"/>
                <a:ea typeface="+mj-ea"/>
              </a:rPr>
              <a:t>，並進行拍攝。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800" dirty="0" smtClean="0">
                <a:latin typeface="+mj-ea"/>
                <a:ea typeface="+mj-ea"/>
              </a:rPr>
              <a:t>完成後，請他組同學評估，該位代言人是否帶來預先設想的效果。</a:t>
            </a:r>
            <a:endParaRPr lang="en-US" altLang="zh-TW" sz="2800" dirty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9218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784" y="4674986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 descr="檢視詳細資料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71392" y="4336504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檢視詳細資料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9664" y="4647161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71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7772400" cy="1362075"/>
          </a:xfrm>
        </p:spPr>
        <p:txBody>
          <a:bodyPr/>
          <a:lstStyle/>
          <a:p>
            <a:pPr algn="ctr" eaLnBrk="1" hangingPunct="1"/>
            <a:r>
              <a:rPr lang="zh-TW" altLang="en-US" smtClean="0"/>
              <a:t>本教案結束，謝謝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>
                <a:sym typeface="Wingdings" pitchFamily="2" charset="2"/>
              </a:rPr>
              <a:t></a:t>
            </a:r>
            <a:endParaRPr lang="zh-TW" altLang="en-US" smtClean="0"/>
          </a:p>
        </p:txBody>
      </p:sp>
      <p:pic>
        <p:nvPicPr>
          <p:cNvPr id="16388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4983163"/>
            <a:ext cx="2808288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內容版面配置區 5"/>
          <p:cNvSpPr>
            <a:spLocks noGrp="1"/>
          </p:cNvSpPr>
          <p:nvPr>
            <p:ph sz="quarter" idx="1"/>
          </p:nvPr>
        </p:nvSpPr>
        <p:spPr>
          <a:xfrm>
            <a:off x="646212" y="2060848"/>
            <a:ext cx="8492480" cy="1296144"/>
          </a:xfrm>
        </p:spPr>
        <p:txBody>
          <a:bodyPr/>
          <a:lstStyle/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881856" y="476672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活動一：</a:t>
            </a:r>
            <a:r>
              <a:rPr lang="zh-TW" altLang="en-US" dirty="0" smtClean="0"/>
              <a:t>廣告的</a:t>
            </a:r>
            <a:r>
              <a:rPr lang="en-US" altLang="zh-TW" dirty="0" smtClean="0"/>
              <a:t>Key Point</a:t>
            </a:r>
            <a:endParaRPr lang="zh-TW" altLang="en-US" dirty="0" smtClean="0"/>
          </a:p>
        </p:txBody>
      </p:sp>
      <p:sp>
        <p:nvSpPr>
          <p:cNvPr id="8" name="內容版面配置區 5"/>
          <p:cNvSpPr txBox="1">
            <a:spLocks/>
          </p:cNvSpPr>
          <p:nvPr/>
        </p:nvSpPr>
        <p:spPr bwMode="auto">
          <a:xfrm>
            <a:off x="916136" y="1916832"/>
            <a:ext cx="730485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800" dirty="0" smtClean="0">
                <a:latin typeface="+mj-ea"/>
                <a:ea typeface="+mj-ea"/>
              </a:rPr>
              <a:t>觀看廣告時，你最主要的觀看重點是什麼</a:t>
            </a:r>
            <a:endParaRPr lang="en-US" altLang="zh-TW" sz="28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+mj-ea"/>
                <a:ea typeface="+mj-ea"/>
              </a:rPr>
              <a:t>   </a:t>
            </a:r>
            <a:r>
              <a:rPr lang="en-US" altLang="zh-TW" sz="2800" dirty="0" smtClean="0">
                <a:latin typeface="+mj-ea"/>
                <a:ea typeface="+mj-ea"/>
              </a:rPr>
              <a:t>(</a:t>
            </a:r>
            <a:r>
              <a:rPr lang="zh-TW" altLang="zh-TW" sz="2800" dirty="0" smtClean="0">
                <a:latin typeface="+mj-ea"/>
                <a:ea typeface="+mj-ea"/>
              </a:rPr>
              <a:t>商品、人物、場景、音樂或是其他</a:t>
            </a:r>
            <a:r>
              <a:rPr lang="en-US" altLang="zh-TW" sz="2800" dirty="0" smtClean="0">
                <a:latin typeface="+mj-ea"/>
                <a:ea typeface="+mj-ea"/>
              </a:rPr>
              <a:t>)</a:t>
            </a:r>
            <a:r>
              <a:rPr lang="zh-TW" altLang="en-US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廣告中出現的哪一個元素，會是引起你想要購買的關鍵重點呢？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pPr marL="0" indent="0">
              <a:buFont typeface="Wingdings 2" pitchFamily="18" charset="2"/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pic>
        <p:nvPicPr>
          <p:cNvPr id="3074" name="Picture 2" descr="一對薑餅人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346898">
            <a:off x="1928357" y="5139280"/>
            <a:ext cx="1362566" cy="1362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女孩伸手把電話給人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89035" y="5125972"/>
            <a:ext cx="1553009" cy="155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有音符的五線譜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3680" y="4762978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木屋一景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6611" y="4878975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</a:t>
            </a:r>
            <a:r>
              <a:rPr lang="zh-TW" altLang="en-US" dirty="0"/>
              <a:t>：廣告的</a:t>
            </a:r>
            <a:r>
              <a:rPr lang="en-US" altLang="zh-TW" dirty="0"/>
              <a:t>Key Point</a:t>
            </a:r>
            <a:endParaRPr lang="zh-TW" altLang="en-US" dirty="0" smtClean="0"/>
          </a:p>
        </p:txBody>
      </p:sp>
      <p:sp>
        <p:nvSpPr>
          <p:cNvPr id="4" name="內容版面配置區 5"/>
          <p:cNvSpPr>
            <a:spLocks noGrp="1"/>
          </p:cNvSpPr>
          <p:nvPr>
            <p:ph sz="quarter" idx="1"/>
          </p:nvPr>
        </p:nvSpPr>
        <p:spPr>
          <a:xfrm>
            <a:off x="916136" y="1916832"/>
            <a:ext cx="7304856" cy="3312368"/>
          </a:xfrm>
        </p:spPr>
        <p:txBody>
          <a:bodyPr/>
          <a:lstStyle/>
          <a:p>
            <a:r>
              <a:rPr lang="zh-TW" altLang="en-US" sz="2800" dirty="0">
                <a:latin typeface="+mj-ea"/>
                <a:ea typeface="+mj-ea"/>
              </a:rPr>
              <a:t>想想</a:t>
            </a:r>
            <a:r>
              <a:rPr lang="zh-TW" altLang="en-US" sz="2800" dirty="0" smtClean="0">
                <a:latin typeface="+mj-ea"/>
                <a:ea typeface="+mj-ea"/>
              </a:rPr>
              <a:t>看，我們如何稱呼廣告中出現的主要人物呢</a:t>
            </a:r>
            <a:r>
              <a:rPr lang="zh-TW" altLang="en-US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請</a:t>
            </a:r>
            <a:r>
              <a:rPr lang="zh-TW" altLang="en-US" sz="2800" dirty="0">
                <a:latin typeface="+mj-ea"/>
                <a:ea typeface="+mj-ea"/>
              </a:rPr>
              <a:t>說說</a:t>
            </a:r>
            <a:r>
              <a:rPr lang="zh-TW" altLang="en-US" sz="2800" dirty="0" smtClean="0">
                <a:latin typeface="+mj-ea"/>
                <a:ea typeface="+mj-ea"/>
              </a:rPr>
              <a:t>看，這個人物有什麼重要性</a:t>
            </a:r>
            <a:r>
              <a:rPr lang="zh-TW" altLang="en-US" sz="2800" dirty="0">
                <a:latin typeface="+mj-ea"/>
                <a:ea typeface="+mj-ea"/>
              </a:rPr>
              <a:t>？</a:t>
            </a:r>
            <a:endParaRPr lang="en-US" altLang="zh-TW" sz="2800" dirty="0">
              <a:latin typeface="+mj-ea"/>
              <a:ea typeface="+mj-ea"/>
            </a:endParaRPr>
          </a:p>
          <a:p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pic>
        <p:nvPicPr>
          <p:cNvPr id="4098" name="Picture 2" descr="戴眼鏡男性虛擬人物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079558">
            <a:off x="1863590" y="4657018"/>
            <a:ext cx="1828800" cy="18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戴太陽眼鏡虛擬人物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4386614"/>
            <a:ext cx="1828800" cy="18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黑髮女性虛擬人物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823152">
            <a:off x="6418959" y="4577388"/>
            <a:ext cx="1828800" cy="18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內容版面配置區 5"/>
          <p:cNvSpPr>
            <a:spLocks noGrp="1"/>
          </p:cNvSpPr>
          <p:nvPr>
            <p:ph sz="quarter" idx="1"/>
          </p:nvPr>
        </p:nvSpPr>
        <p:spPr>
          <a:xfrm>
            <a:off x="651520" y="1628800"/>
            <a:ext cx="8492480" cy="1296144"/>
          </a:xfrm>
        </p:spPr>
        <p:txBody>
          <a:bodyPr/>
          <a:lstStyle/>
          <a:p>
            <a:pPr lvl="0"/>
            <a:r>
              <a:rPr lang="zh-TW" altLang="zh-TW" sz="2800" dirty="0">
                <a:latin typeface="+mj-ea"/>
                <a:ea typeface="+mj-ea"/>
              </a:rPr>
              <a:t>閱讀</a:t>
            </a:r>
            <a:r>
              <a:rPr lang="zh-TW" altLang="zh-TW" sz="2800" dirty="0">
                <a:latin typeface="+mj-ea"/>
                <a:ea typeface="+mj-ea"/>
              </a:rPr>
              <a:t>「</a:t>
            </a:r>
            <a:r>
              <a:rPr lang="zh-TW" altLang="en-US" sz="2800" dirty="0">
                <a:latin typeface="+mj-ea"/>
                <a:ea typeface="+mj-ea"/>
              </a:rPr>
              <a:t>廣告發威 長榮航空形象躍升</a:t>
            </a:r>
            <a:r>
              <a:rPr lang="zh-TW" altLang="zh-TW" sz="2800" dirty="0">
                <a:latin typeface="+mj-ea"/>
                <a:ea typeface="+mj-ea"/>
              </a:rPr>
              <a:t>」</a:t>
            </a:r>
            <a:r>
              <a:rPr lang="zh-TW" altLang="zh-TW" sz="2800" dirty="0">
                <a:latin typeface="+mj-ea"/>
                <a:ea typeface="+mj-ea"/>
              </a:rPr>
              <a:t>新聞</a:t>
            </a:r>
            <a:r>
              <a:rPr lang="zh-TW" altLang="zh-TW" sz="2800" dirty="0">
                <a:latin typeface="+mj-ea"/>
                <a:ea typeface="+mj-ea"/>
              </a:rPr>
              <a:t>。</a:t>
            </a:r>
          </a:p>
        </p:txBody>
      </p:sp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活動二：新聞怎麼說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4375036" y="624629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圖片來源</a:t>
            </a:r>
            <a:r>
              <a:rPr lang="en-US" altLang="zh-TW" dirty="0" smtClean="0"/>
              <a:t>:</a:t>
            </a:r>
            <a:r>
              <a:rPr lang="en-US" altLang="zh-TW" sz="800" dirty="0">
                <a:hlinkClick r:id="rId5"/>
              </a:rPr>
              <a:t> </a:t>
            </a:r>
            <a:r>
              <a:rPr lang="en-US" altLang="zh-TW" sz="800" dirty="0">
                <a:hlinkClick r:id="rId6"/>
              </a:rPr>
              <a:t>http://udn.com/NEWS/FINANCE/FIN9/8125375.shtml</a:t>
            </a:r>
            <a:endParaRPr lang="zh-TW" altLang="en-US" sz="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01674" y="2218031"/>
            <a:ext cx="4212612" cy="3819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+mj-ea"/>
              </a:rPr>
              <a:t>活動二</a:t>
            </a:r>
            <a:r>
              <a:rPr lang="zh-TW" altLang="en-US" dirty="0">
                <a:latin typeface="+mj-ea"/>
              </a:rPr>
              <a:t>：新聞怎麼說</a:t>
            </a:r>
            <a:endParaRPr lang="zh-TW" altLang="en-US" dirty="0" smtClean="0">
              <a:latin typeface="+mj-ea"/>
            </a:endParaRPr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772400" cy="1512888"/>
          </a:xfrm>
        </p:spPr>
        <p:txBody>
          <a:bodyPr/>
          <a:lstStyle/>
          <a:p>
            <a:pPr lvl="0">
              <a:buNone/>
            </a:pPr>
            <a:r>
              <a:rPr lang="zh-TW" altLang="en-US" sz="2800" dirty="0" smtClean="0">
                <a:latin typeface="+mj-ea"/>
                <a:ea typeface="+mj-ea"/>
              </a:rPr>
              <a:t>新聞大解析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Who—</a:t>
            </a:r>
            <a:r>
              <a:rPr lang="zh-TW" altLang="zh-TW" sz="2800" dirty="0" smtClean="0">
                <a:latin typeface="+mj-ea"/>
                <a:ea typeface="+mj-ea"/>
              </a:rPr>
              <a:t>這則新聞</a:t>
            </a:r>
            <a:r>
              <a:rPr lang="zh-TW" altLang="zh-TW" sz="2800" dirty="0">
                <a:latin typeface="+mj-ea"/>
                <a:ea typeface="+mj-ea"/>
              </a:rPr>
              <a:t>主角是誰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zh-TW" altLang="zh-TW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What—</a:t>
            </a:r>
            <a:r>
              <a:rPr lang="zh-TW" altLang="en-US" sz="2800" dirty="0">
                <a:latin typeface="+mj-ea"/>
                <a:ea typeface="+mj-ea"/>
              </a:rPr>
              <a:t>發生了</a:t>
            </a:r>
            <a:r>
              <a:rPr lang="zh-TW" altLang="zh-TW" sz="2800" dirty="0" smtClean="0">
                <a:latin typeface="+mj-ea"/>
                <a:ea typeface="+mj-ea"/>
              </a:rPr>
              <a:t>什麼</a:t>
            </a:r>
            <a:r>
              <a:rPr lang="zh-TW" altLang="en-US" sz="2800" dirty="0" smtClean="0">
                <a:latin typeface="+mj-ea"/>
                <a:ea typeface="+mj-ea"/>
              </a:rPr>
              <a:t>事情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When—</a:t>
            </a:r>
            <a:r>
              <a:rPr lang="zh-TW" altLang="zh-TW" sz="2800" dirty="0" smtClean="0">
                <a:latin typeface="+mj-ea"/>
                <a:ea typeface="+mj-ea"/>
              </a:rPr>
              <a:t>新聞什麼時候發生的？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Where—</a:t>
            </a:r>
            <a:r>
              <a:rPr lang="zh-TW" altLang="zh-TW" sz="2800" dirty="0" smtClean="0">
                <a:latin typeface="+mj-ea"/>
                <a:ea typeface="+mj-ea"/>
              </a:rPr>
              <a:t>在哪裡發生的？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Why—</a:t>
            </a:r>
            <a:r>
              <a:rPr lang="zh-TW" altLang="zh-TW" sz="2800" dirty="0" smtClean="0">
                <a:latin typeface="+mj-ea"/>
                <a:ea typeface="+mj-ea"/>
              </a:rPr>
              <a:t>造成事件的原因為何？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How</a:t>
            </a:r>
            <a:r>
              <a:rPr lang="en-US" altLang="zh-TW" sz="2800" dirty="0" smtClean="0">
                <a:latin typeface="+mj-ea"/>
                <a:ea typeface="+mj-ea"/>
              </a:rPr>
              <a:t>—</a:t>
            </a:r>
            <a:r>
              <a:rPr lang="zh-TW" altLang="en-US" sz="2800" dirty="0" smtClean="0">
                <a:latin typeface="+mj-ea"/>
                <a:ea typeface="+mj-ea"/>
              </a:rPr>
              <a:t>產生怎樣的效益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zh-TW" altLang="zh-TW" dirty="0">
              <a:latin typeface="+mj-ea"/>
              <a:ea typeface="+mj-ea"/>
            </a:endParaRPr>
          </a:p>
        </p:txBody>
      </p:sp>
      <p:pic>
        <p:nvPicPr>
          <p:cNvPr id="5122" name="Picture 2" descr="想出解決方案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61048"/>
            <a:ext cx="2404864" cy="240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標題 6"/>
          <p:cNvSpPr>
            <a:spLocks noGrp="1"/>
          </p:cNvSpPr>
          <p:nvPr>
            <p:ph type="title"/>
          </p:nvPr>
        </p:nvSpPr>
        <p:spPr>
          <a:xfrm>
            <a:off x="827584" y="404664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8" name="內容版面配置區 5"/>
          <p:cNvSpPr>
            <a:spLocks noGrp="1"/>
          </p:cNvSpPr>
          <p:nvPr>
            <p:ph sz="quarter" idx="1"/>
          </p:nvPr>
        </p:nvSpPr>
        <p:spPr>
          <a:xfrm>
            <a:off x="651520" y="1643502"/>
            <a:ext cx="8492480" cy="1296144"/>
          </a:xfrm>
        </p:spPr>
        <p:txBody>
          <a:bodyPr/>
          <a:lstStyle/>
          <a:p>
            <a:pPr lvl="0"/>
            <a:r>
              <a:rPr lang="zh-TW" altLang="en-US" sz="2800" dirty="0" smtClean="0">
                <a:latin typeface="+mj-ea"/>
                <a:ea typeface="+mj-ea"/>
              </a:rPr>
              <a:t>欣賞新聞中提到的影片</a:t>
            </a:r>
            <a:r>
              <a:rPr lang="zh-TW" altLang="en-US" sz="2800" dirty="0">
                <a:latin typeface="+mj-ea"/>
                <a:ea typeface="+mj-ea"/>
              </a:rPr>
              <a:t>。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endParaRPr lang="zh-TW" altLang="zh-TW" sz="2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922" y="2325248"/>
            <a:ext cx="6505575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5436096" y="637203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圖片來源</a:t>
            </a:r>
            <a:r>
              <a:rPr lang="en-US" altLang="zh-TW" dirty="0" smtClean="0"/>
              <a:t>:</a:t>
            </a:r>
            <a:r>
              <a:rPr lang="en-US" altLang="zh-TW" sz="800" dirty="0">
                <a:hlinkClick r:id="rId6"/>
              </a:rPr>
              <a:t> </a:t>
            </a:r>
            <a:r>
              <a:rPr lang="en-US" altLang="zh-TW" sz="800" dirty="0">
                <a:hlinkClick r:id="rId7"/>
              </a:rPr>
              <a:t>http://www.youtube.com/watch?v=OmCeWyPWi28</a:t>
            </a:r>
            <a:endParaRPr lang="zh-TW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標題 6"/>
          <p:cNvSpPr>
            <a:spLocks noGrp="1"/>
          </p:cNvSpPr>
          <p:nvPr>
            <p:ph type="title"/>
          </p:nvPr>
        </p:nvSpPr>
        <p:spPr>
          <a:xfrm>
            <a:off x="888550" y="26064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1185585" y="1844824"/>
            <a:ext cx="7848872" cy="3600400"/>
          </a:xfrm>
        </p:spPr>
        <p:txBody>
          <a:bodyPr/>
          <a:lstStyle/>
          <a:p>
            <a:r>
              <a:rPr lang="zh-TW" altLang="zh-TW" sz="2800" dirty="0">
                <a:latin typeface="+mj-ea"/>
                <a:ea typeface="+mj-ea"/>
              </a:rPr>
              <a:t>這則廣告的代言人是誰？</a:t>
            </a:r>
          </a:p>
          <a:p>
            <a:pPr>
              <a:defRPr/>
            </a:pPr>
            <a:endParaRPr lang="en-US" altLang="zh-TW" sz="2800" dirty="0">
              <a:latin typeface="+mj-ea"/>
              <a:ea typeface="+mj-ea"/>
            </a:endParaRPr>
          </a:p>
          <a:p>
            <a:r>
              <a:rPr lang="zh-TW" altLang="zh-TW" sz="2800" dirty="0">
                <a:latin typeface="+mj-ea"/>
                <a:ea typeface="+mj-ea"/>
              </a:rPr>
              <a:t>這則廣告要</a:t>
            </a:r>
            <a:r>
              <a:rPr lang="zh-TW" altLang="zh-TW" sz="2800" dirty="0" smtClean="0">
                <a:latin typeface="+mj-ea"/>
                <a:ea typeface="+mj-ea"/>
              </a:rPr>
              <a:t>主要宣傳</a:t>
            </a:r>
            <a:r>
              <a:rPr lang="zh-TW" altLang="zh-TW" sz="2800" dirty="0">
                <a:latin typeface="+mj-ea"/>
                <a:ea typeface="+mj-ea"/>
              </a:rPr>
              <a:t>的產品</a:t>
            </a:r>
            <a:r>
              <a:rPr lang="en-US" altLang="zh-TW" sz="2800" dirty="0">
                <a:latin typeface="+mj-ea"/>
                <a:ea typeface="+mj-ea"/>
              </a:rPr>
              <a:t>(</a:t>
            </a:r>
            <a:r>
              <a:rPr lang="zh-TW" altLang="zh-TW" sz="2800" dirty="0">
                <a:latin typeface="+mj-ea"/>
                <a:ea typeface="+mj-ea"/>
              </a:rPr>
              <a:t>品牌</a:t>
            </a:r>
            <a:r>
              <a:rPr lang="en-US" altLang="zh-TW" sz="2800" dirty="0">
                <a:latin typeface="+mj-ea"/>
                <a:ea typeface="+mj-ea"/>
              </a:rPr>
              <a:t>)</a:t>
            </a:r>
            <a:r>
              <a:rPr lang="zh-TW" altLang="zh-TW" sz="2800" dirty="0">
                <a:latin typeface="+mj-ea"/>
                <a:ea typeface="+mj-ea"/>
              </a:rPr>
              <a:t>是什麼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zh-TW" sz="2800" dirty="0">
                <a:latin typeface="+mj-ea"/>
                <a:ea typeface="+mj-ea"/>
              </a:rPr>
              <a:t>你</a:t>
            </a:r>
            <a:r>
              <a:rPr lang="zh-TW" altLang="zh-TW" sz="2800" dirty="0">
                <a:latin typeface="+mj-ea"/>
                <a:ea typeface="+mj-ea"/>
              </a:rPr>
              <a:t>覺得這位代言人被選上的理由是什麼？</a:t>
            </a:r>
          </a:p>
          <a:p>
            <a:endParaRPr lang="en-US" altLang="zh-TW" sz="2800" dirty="0">
              <a:latin typeface="+mj-ea"/>
              <a:ea typeface="+mj-ea"/>
            </a:endParaRPr>
          </a:p>
          <a:p>
            <a:endParaRPr lang="zh-TW" altLang="zh-TW" sz="2800" dirty="0">
              <a:latin typeface="+mj-ea"/>
              <a:ea typeface="+mj-ea"/>
            </a:endParaRPr>
          </a:p>
          <a:p>
            <a:pPr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2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240" y="4797152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拿著空白卡片的商人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9861" y="5332523"/>
            <a:ext cx="1324744" cy="13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拿著空白卡片的商人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5659" y="5332523"/>
            <a:ext cx="1322007" cy="1322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拿著空白卡片的商人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10021" y="5313938"/>
            <a:ext cx="1379973" cy="137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1007963" y="1988840"/>
            <a:ext cx="7416105" cy="3240360"/>
          </a:xfrm>
        </p:spPr>
        <p:txBody>
          <a:bodyPr/>
          <a:lstStyle/>
          <a:p>
            <a:r>
              <a:rPr lang="zh-TW" altLang="zh-TW" sz="2800" dirty="0">
                <a:latin typeface="+mj-ea"/>
                <a:ea typeface="+mj-ea"/>
              </a:rPr>
              <a:t>代言人在廣告中做了什麼事情？到了什麼地方？或是做出什麼特別的</a:t>
            </a:r>
            <a:r>
              <a:rPr lang="zh-TW" altLang="zh-TW" sz="2800" dirty="0" smtClean="0">
                <a:latin typeface="+mj-ea"/>
                <a:ea typeface="+mj-ea"/>
              </a:rPr>
              <a:t>動作和</a:t>
            </a:r>
            <a:r>
              <a:rPr lang="zh-TW" altLang="zh-TW" sz="2800" dirty="0">
                <a:latin typeface="+mj-ea"/>
                <a:ea typeface="+mj-ea"/>
              </a:rPr>
              <a:t>表情？</a:t>
            </a:r>
            <a:endParaRPr lang="en-US" altLang="zh-TW" sz="2800" dirty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zh-TW" sz="2800" dirty="0">
                <a:latin typeface="+mj-ea"/>
                <a:ea typeface="+mj-ea"/>
              </a:rPr>
              <a:t>代言人在影片中去了很多地方，這對於宣傳產品</a:t>
            </a:r>
            <a:r>
              <a:rPr lang="en-US" altLang="zh-TW" sz="2800" dirty="0">
                <a:latin typeface="+mj-ea"/>
                <a:ea typeface="+mj-ea"/>
              </a:rPr>
              <a:t>(</a:t>
            </a:r>
            <a:r>
              <a:rPr lang="zh-TW" altLang="zh-TW" sz="2800" dirty="0">
                <a:latin typeface="+mj-ea"/>
                <a:ea typeface="+mj-ea"/>
              </a:rPr>
              <a:t>品牌</a:t>
            </a:r>
            <a:r>
              <a:rPr lang="en-US" altLang="zh-TW" sz="2800" dirty="0">
                <a:latin typeface="+mj-ea"/>
                <a:ea typeface="+mj-ea"/>
              </a:rPr>
              <a:t>)</a:t>
            </a:r>
            <a:r>
              <a:rPr lang="zh-TW" altLang="zh-TW" sz="2800" dirty="0">
                <a:latin typeface="+mj-ea"/>
                <a:ea typeface="+mj-ea"/>
              </a:rPr>
              <a:t>有什麼幫助？</a:t>
            </a:r>
            <a:endParaRPr lang="en-US" altLang="zh-TW" sz="2800" dirty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>
              <a:latin typeface="+mj-ea"/>
              <a:ea typeface="+mj-ea"/>
            </a:endParaRPr>
          </a:p>
          <a:p>
            <a:r>
              <a:rPr lang="zh-TW" altLang="zh-TW" sz="2800" dirty="0">
                <a:latin typeface="+mj-ea"/>
                <a:ea typeface="+mj-ea"/>
              </a:rPr>
              <a:t>你覺得這位代言人是否適合作為這個產品</a:t>
            </a:r>
            <a:r>
              <a:rPr lang="en-US" altLang="zh-TW" sz="2800" dirty="0">
                <a:latin typeface="+mj-ea"/>
                <a:ea typeface="+mj-ea"/>
              </a:rPr>
              <a:t>(</a:t>
            </a:r>
            <a:r>
              <a:rPr lang="zh-TW" altLang="zh-TW" sz="2800" dirty="0">
                <a:latin typeface="+mj-ea"/>
                <a:ea typeface="+mj-ea"/>
              </a:rPr>
              <a:t>品牌</a:t>
            </a:r>
            <a:r>
              <a:rPr lang="en-US" altLang="zh-TW" sz="2800" dirty="0">
                <a:latin typeface="+mj-ea"/>
                <a:ea typeface="+mj-ea"/>
              </a:rPr>
              <a:t>)</a:t>
            </a:r>
            <a:r>
              <a:rPr lang="zh-TW" altLang="zh-TW" sz="2800" dirty="0">
                <a:latin typeface="+mj-ea"/>
                <a:ea typeface="+mj-ea"/>
              </a:rPr>
              <a:t>的代言人，請說說看你的原因。</a:t>
            </a:r>
          </a:p>
          <a:p>
            <a:pPr>
              <a:defRPr/>
            </a:pPr>
            <a:endParaRPr lang="en-US" altLang="zh-TW" sz="2400" dirty="0">
              <a:latin typeface="+mj-ea"/>
              <a:ea typeface="+mj-ea"/>
            </a:endParaRPr>
          </a:p>
          <a:p>
            <a:pPr>
              <a:defRPr/>
            </a:pPr>
            <a:endParaRPr lang="en-US" altLang="zh-TW" sz="2400" dirty="0">
              <a:latin typeface="+mj-ea"/>
              <a:ea typeface="+mj-ea"/>
            </a:endParaRPr>
          </a:p>
          <a:p>
            <a:pPr>
              <a:defRPr/>
            </a:pPr>
            <a:endParaRPr lang="en-US" altLang="zh-TW" sz="24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7174" name="Picture 6" descr="檢視詳細資料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4983" y="5449565"/>
            <a:ext cx="1108720" cy="11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檢視詳細資料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6176" y="5661248"/>
            <a:ext cx="1036712" cy="10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：新聞怎麼說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881856" y="2060848"/>
            <a:ext cx="7416105" cy="1656779"/>
          </a:xfrm>
        </p:spPr>
        <p:txBody>
          <a:bodyPr/>
          <a:lstStyle/>
          <a:p>
            <a:pPr>
              <a:defRPr/>
            </a:pPr>
            <a:r>
              <a:rPr lang="zh-TW" altLang="zh-TW" sz="2800" dirty="0">
                <a:latin typeface="+mj-ea"/>
                <a:ea typeface="+mj-ea"/>
              </a:rPr>
              <a:t>為什麼公司要花費大筆的成本邀請這位代言人出現在廣告中，這對他們的產 品</a:t>
            </a:r>
            <a:r>
              <a:rPr lang="en-US" altLang="zh-TW" sz="2800" dirty="0">
                <a:latin typeface="+mj-ea"/>
                <a:ea typeface="+mj-ea"/>
              </a:rPr>
              <a:t>(</a:t>
            </a:r>
            <a:r>
              <a:rPr lang="zh-TW" altLang="zh-TW" sz="2800" dirty="0">
                <a:latin typeface="+mj-ea"/>
                <a:ea typeface="+mj-ea"/>
              </a:rPr>
              <a:t>品牌</a:t>
            </a:r>
            <a:r>
              <a:rPr lang="en-US" altLang="zh-TW" sz="2800" dirty="0">
                <a:latin typeface="+mj-ea"/>
                <a:ea typeface="+mj-ea"/>
              </a:rPr>
              <a:t>)</a:t>
            </a:r>
            <a:r>
              <a:rPr lang="zh-TW" altLang="zh-TW" sz="2800" dirty="0">
                <a:latin typeface="+mj-ea"/>
                <a:ea typeface="+mj-ea"/>
              </a:rPr>
              <a:t>有什麼</a:t>
            </a:r>
            <a:r>
              <a:rPr lang="zh-TW" altLang="zh-TW" sz="2800" dirty="0" smtClean="0">
                <a:latin typeface="+mj-ea"/>
                <a:ea typeface="+mj-ea"/>
              </a:rPr>
              <a:t>幫助</a:t>
            </a:r>
            <a:r>
              <a:rPr lang="zh-TW" altLang="zh-TW" sz="2800" dirty="0" smtClean="0">
                <a:latin typeface="+mj-ea"/>
                <a:ea typeface="+mj-ea"/>
              </a:rPr>
              <a:t>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zh-TW" sz="2800" dirty="0">
                <a:latin typeface="+mj-ea"/>
                <a:ea typeface="+mj-ea"/>
              </a:rPr>
              <a:t>這位代言人為產品</a:t>
            </a:r>
            <a:r>
              <a:rPr lang="en-US" altLang="zh-TW" sz="2800" dirty="0">
                <a:latin typeface="+mj-ea"/>
                <a:ea typeface="+mj-ea"/>
              </a:rPr>
              <a:t>(</a:t>
            </a:r>
            <a:r>
              <a:rPr lang="zh-TW" altLang="zh-TW" sz="2800" dirty="0">
                <a:latin typeface="+mj-ea"/>
                <a:ea typeface="+mj-ea"/>
              </a:rPr>
              <a:t>品牌</a:t>
            </a:r>
            <a:r>
              <a:rPr lang="en-US" altLang="zh-TW" sz="2800" dirty="0">
                <a:latin typeface="+mj-ea"/>
                <a:ea typeface="+mj-ea"/>
              </a:rPr>
              <a:t>)</a:t>
            </a:r>
            <a:r>
              <a:rPr lang="zh-TW" altLang="zh-TW" sz="2800" dirty="0">
                <a:latin typeface="+mj-ea"/>
                <a:ea typeface="+mj-ea"/>
              </a:rPr>
              <a:t>帶來怎樣的正面效益？</a:t>
            </a:r>
          </a:p>
          <a:p>
            <a:pPr>
              <a:defRPr/>
            </a:pPr>
            <a:endParaRPr lang="en-US" altLang="zh-TW" sz="24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7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579064"/>
            <a:ext cx="2427063" cy="217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55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2704</TotalTime>
  <Words>1001</Words>
  <Application>Microsoft Office PowerPoint</Application>
  <PresentationFormat>如螢幕大小 (4:3)</PresentationFormat>
  <Paragraphs>164</Paragraphs>
  <Slides>13</Slides>
  <Notes>11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公正</vt:lpstr>
      <vt:lpstr>教案名稱： 透視代言人 本教案製作者：毛俞婷 </vt:lpstr>
      <vt:lpstr>活動一：廣告的Key Point</vt:lpstr>
      <vt:lpstr>活動一：廣告的Key Point</vt:lpstr>
      <vt:lpstr>活動二：新聞怎麼說</vt:lpstr>
      <vt:lpstr>活動二：新聞怎麼說</vt:lpstr>
      <vt:lpstr>活動二：新聞怎麼說</vt:lpstr>
      <vt:lpstr>活動二：新聞怎麼說</vt:lpstr>
      <vt:lpstr>活動二：新聞怎麼說</vt:lpstr>
      <vt:lpstr>活動二：新聞怎麼說</vt:lpstr>
      <vt:lpstr>活動二：新聞怎麼說</vt:lpstr>
      <vt:lpstr>活動二：新聞怎麼說</vt:lpstr>
      <vt:lpstr>活動三：尋找代言人</vt:lpstr>
      <vt:lpstr>本教案結束，謝謝 </vt:lpstr>
    </vt:vector>
  </TitlesOfParts>
  <Company>TAIWAN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教案名稱</dc:title>
  <dc:creator>PHD</dc:creator>
  <cp:lastModifiedBy>GraceMao</cp:lastModifiedBy>
  <cp:revision>74</cp:revision>
  <dcterms:created xsi:type="dcterms:W3CDTF">2011-03-28T02:01:01Z</dcterms:created>
  <dcterms:modified xsi:type="dcterms:W3CDTF">2013-09-12T12:02:50Z</dcterms:modified>
</cp:coreProperties>
</file>