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7" r:id="rId4"/>
    <p:sldId id="289" r:id="rId5"/>
    <p:sldId id="274" r:id="rId6"/>
    <p:sldId id="275" r:id="rId7"/>
    <p:sldId id="288" r:id="rId8"/>
    <p:sldId id="277" r:id="rId9"/>
    <p:sldId id="281" r:id="rId10"/>
    <p:sldId id="291" r:id="rId11"/>
    <p:sldId id="292" r:id="rId12"/>
    <p:sldId id="273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EFD"/>
    <a:srgbClr val="C0C0C0"/>
    <a:srgbClr val="FF9999"/>
    <a:srgbClr val="3399FF"/>
    <a:srgbClr val="CCFFCC"/>
    <a:srgbClr val="CCFF99"/>
    <a:srgbClr val="66FFFF"/>
    <a:srgbClr val="FF99FF"/>
    <a:srgbClr val="9999FF"/>
    <a:srgbClr val="BF6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5299" autoAdjust="0"/>
  </p:normalViewPr>
  <p:slideViewPr>
    <p:cSldViewPr>
      <p:cViewPr>
        <p:scale>
          <a:sx n="60" d="100"/>
          <a:sy n="60" d="100"/>
        </p:scale>
        <p:origin x="-16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a.com.tw/News/aSOC/201305220152-1.aspx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na.com.tw/Views/Page/Search/hyDetailws.aspx?qid=201305210381&amp;q=%E4%BE%BF%E7%95%B6%E6%96%87" TargetMode="External"/><Relationship Id="rId4" Type="http://schemas.openxmlformats.org/officeDocument/2006/relationships/hyperlink" Target="http://www.cna.com.tw/News/aSOC/201305220447-1.aspx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目前正處於台菲關係緊張的關鍵時刻，這三人在網路上散布這樣的訊息，除了可能讓自己違法之外，還可能對台灣的形象造成怎樣的傷害</a:t>
            </a:r>
            <a:r>
              <a:rPr lang="zh-TW" altLang="en-US" sz="1200" dirty="0" smtClean="0">
                <a:latin typeface="新細明體"/>
                <a:ea typeface="+mn-ea"/>
              </a:rPr>
              <a:t>？</a:t>
            </a:r>
            <a:endParaRPr lang="en-US" altLang="zh-TW" sz="1200" dirty="0" smtClean="0">
              <a:latin typeface="新細明體"/>
              <a:ea typeface="+mn-ea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請學生說說看，有沒有曾在網路上遇過類似的可疑訊息或新聞，請與全班同學分享訊息或新聞的內容，以及後續所做出的處理或是反應方式。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強調，網路言論的可信度需要發文者和閱聽人共同把關，前者應有謹慎的態度，後者應有查證的觀念，否則，網路謠言的威力輕則造成誤解，重則造成恐慌或是觸法；再者，無論「廣大興漁船事件」誰是誰非，在台灣生活的菲律賓籍移工、外籍配偶以及新住民都不應該成為我們宣洩情緒的對象，我們應學習在為人處事上不遷怒無辜的成熟心胸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j-ea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10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針對今天課程中的新聞事件，請學生想想看，作為網路發文者和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網路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閱聽人，有沒有什麼守則是要注意的，才能避免自己遭受到像三位新聞主角的下場；請各組針對網路發文者和閱聽人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dirty="0" smtClean="0"/>
              <a:t>分別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提出三項需要遵守的守則。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請各組以討論出來的守則，繪製一張海報，提醒並教導大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家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查證網路訊息或在網路上謹言慎行的重要性。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請各組解釋自己的創作概念，並請全班一起票選哪一組所繪製的內容最為貼切，該組同學可獲得獎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品獎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勵。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11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對於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作為訊息集散地的觀感，並請問學生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若看到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上出現的資訊，是否會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全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盤相信？並請說明原因。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請問學生是否聽過近日發生的「便當文」事件，請聽過的同學說說看事情的來龍去脈。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請知道該新聞的學生說說看，自己對於「便當文」事件的出現和發展有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什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麼想法？若自己是網友，看到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上出現這樣的訊息，會有什麼反應？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請學生分別閱讀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「貼文扮假 鄭姓記者：感到後悔」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dirty="0" smtClean="0">
                <a:hlinkClick r:id="rId3"/>
              </a:rPr>
              <a:t>http://www.cna.com.tw/News/aSOC/201305220152-1.aspx#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「拒菲勞便當文 潘男：聽來的」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dirty="0" smtClean="0">
                <a:hlinkClick r:id="rId4"/>
              </a:rPr>
              <a:t>http://www.cna.com.tw/News/aSOC/201305220447-1.aspx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、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「警：便當文貼文者涉違社維法」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dirty="0" smtClean="0">
                <a:hlinkClick r:id="rId5"/>
              </a:rPr>
              <a:t>http://www.cna.com.tw/Views/Page/Search/hyDetailws.aspx?qid=201305210381&amp;q=%E4%BE%BF%E7%95%B6%E6%96%87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三則新聞。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新聞閱畢，請學生回答第一則新聞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「貼文扮假 鄭姓記者：感到後悔」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中的問題，以提高對新聞的理解：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①鄭姓男子是在哪一個平台發表「拒賣菲勞便當文」？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②該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篇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文章在網路上造成怎樣的效應？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③當鄭姓男子的主管要求進一步查證，鄭姓男子如何反應？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④鄭姓男子的消息來源是什麼？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⑤鄭姓男子的身分是什麼？會因為他的身分，而讓你覺得他寫在臉書上的訊息可信度會比較高嗎？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請學生回答請學生回答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則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新聞中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「拒菲勞便當文 潘男：聽來的」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的問題，以提高對新聞的理解：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①這則新聞的主角是誰？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②潘姓男子的消息來源是什麼？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③潘姓男子是在哪一個平台發表「拒賣菲勞便當文」？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④潘姓男子最後遭到怎樣的下場？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請學生回答請學生回答第三則新聞中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「警：便當文貼文者涉違社維法」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的問題，以提高對新聞的理解：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董姓女子是在哪一個平台發表「拒賣菲勞便當文」？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②董姓女子的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文中，如何描述事件內容的？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③董姓女子的消息來源是什麼？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請學生想想看下列問題：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①這三個人的偽造訊息手法和訊息來源有什麼共同性？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②為什麼這樣的訊息會在網路上造成很大的旋風，還引起網友轉載和媒體報導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③如果是你，你有可能相信這三個人的訊息嗎？請說明原因。</a:t>
            </a: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請學生想想看下列問題：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①若你懷疑訊息的可信度，你會使用甚麼方法查證？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②三人偽造訊息的行為，最後可能讓自己遭受到怎樣的後果？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如果你是這三個人，當你聽到疑似有老闆拒賣便當給菲勞的消息時，你會怎麼做</a:t>
            </a:r>
            <a:r>
              <a:rPr lang="zh-TW" altLang="zh-TW" sz="1200" dirty="0" smtClean="0">
                <a:latin typeface="+mj-ea"/>
              </a:rPr>
              <a:t>？</a:t>
            </a:r>
            <a:endParaRPr lang="en-US" altLang="zh-TW" sz="1200" dirty="0" smtClean="0">
              <a:latin typeface="+mj-ea"/>
            </a:endParaRPr>
          </a:p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2013/5/28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facebook.com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cna.com.tw/News/aSOC/201305220447-1.aspx" TargetMode="External"/><Relationship Id="rId10" Type="http://schemas.openxmlformats.org/officeDocument/2006/relationships/hyperlink" Target="http://www.cna.com.tw/News/aSOC/201305220152-1.aspx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cna.com.tw/Views/Page/Search/hyDetailws.aspx?qid=201305210381&amp;q=%E4%BE%BF%E7%95%B6%E6%96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feja.org.t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zh-TW" alt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「</a:t>
            </a:r>
            <a:r>
              <a:rPr lang="zh-TW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便當文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」</a:t>
            </a:r>
            <a:r>
              <a:rPr lang="zh-TW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zh-TW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省</a:t>
            </a:r>
            <a:r>
              <a:rPr lang="zh-TW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</a:t>
            </a:r>
            <a:r>
              <a:rPr lang="zh-TW" altLang="en-US" dirty="0"/>
              <a:t>二</a:t>
            </a:r>
            <a:r>
              <a:rPr lang="zh-TW" altLang="en-US" dirty="0" smtClean="0"/>
              <a:t>：</a:t>
            </a:r>
            <a:r>
              <a:rPr lang="zh-TW" altLang="en-US" dirty="0"/>
              <a:t>事情是這樣的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187624" y="1988840"/>
            <a:ext cx="7218536" cy="3620616"/>
          </a:xfrm>
        </p:spPr>
        <p:txBody>
          <a:bodyPr/>
          <a:lstStyle/>
          <a:p>
            <a:pPr lvl="0"/>
            <a:r>
              <a:rPr lang="zh-TW" altLang="zh-TW" sz="2400" dirty="0" smtClean="0">
                <a:latin typeface="+mj-ea"/>
                <a:ea typeface="+mj-ea"/>
              </a:rPr>
              <a:t>這三</a:t>
            </a:r>
            <a:r>
              <a:rPr lang="zh-TW" altLang="zh-TW" sz="2400" dirty="0">
                <a:latin typeface="+mj-ea"/>
                <a:ea typeface="+mj-ea"/>
              </a:rPr>
              <a:t>人在網路上散布這樣的訊息，除了可能讓自己違法之外，還可能對台灣的形象造成怎樣的</a:t>
            </a:r>
            <a:r>
              <a:rPr lang="zh-TW" altLang="zh-TW" sz="2400" dirty="0" smtClean="0">
                <a:latin typeface="+mj-ea"/>
                <a:ea typeface="+mj-ea"/>
              </a:rPr>
              <a:t>傷害</a:t>
            </a:r>
            <a:r>
              <a:rPr lang="zh-TW" altLang="en-US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你</a:t>
            </a:r>
            <a:r>
              <a:rPr lang="zh-TW" altLang="zh-TW" sz="2400" dirty="0" smtClean="0">
                <a:latin typeface="+mj-ea"/>
                <a:ea typeface="+mj-ea"/>
              </a:rPr>
              <a:t>有</a:t>
            </a:r>
            <a:r>
              <a:rPr lang="zh-TW" altLang="zh-TW" sz="2400" dirty="0">
                <a:latin typeface="+mj-ea"/>
                <a:ea typeface="+mj-ea"/>
              </a:rPr>
              <a:t>沒有曾在網路上遇過類似的可疑訊息或</a:t>
            </a:r>
            <a:r>
              <a:rPr lang="zh-TW" altLang="zh-TW" sz="2400" dirty="0" smtClean="0">
                <a:latin typeface="+mj-ea"/>
                <a:ea typeface="+mj-ea"/>
              </a:rPr>
              <a:t>新聞</a:t>
            </a:r>
            <a:r>
              <a:rPr lang="zh-TW" altLang="en-US" sz="2400" dirty="0" smtClean="0">
                <a:latin typeface="+mj-ea"/>
                <a:ea typeface="+mj-ea"/>
              </a:rPr>
              <a:t>？</a:t>
            </a:r>
            <a:r>
              <a:rPr lang="zh-TW" altLang="zh-TW" sz="2400" dirty="0" smtClean="0">
                <a:latin typeface="+mj-ea"/>
                <a:ea typeface="+mj-ea"/>
              </a:rPr>
              <a:t>，</a:t>
            </a:r>
            <a:r>
              <a:rPr lang="zh-TW" altLang="zh-TW" sz="2400" dirty="0">
                <a:latin typeface="+mj-ea"/>
                <a:ea typeface="+mj-ea"/>
              </a:rPr>
              <a:t>請與全班同學分享訊息或新聞的內容，以及</a:t>
            </a:r>
            <a:r>
              <a:rPr lang="zh-TW" altLang="zh-TW" sz="2400" dirty="0" smtClean="0">
                <a:latin typeface="+mj-ea"/>
                <a:ea typeface="+mj-ea"/>
              </a:rPr>
              <a:t>後續</a:t>
            </a:r>
            <a:r>
              <a:rPr lang="zh-TW" altLang="en-US" sz="2400" dirty="0" smtClean="0">
                <a:latin typeface="+mj-ea"/>
                <a:ea typeface="+mj-ea"/>
              </a:rPr>
              <a:t>你</a:t>
            </a:r>
            <a:r>
              <a:rPr lang="zh-TW" altLang="zh-TW" sz="2400" dirty="0" smtClean="0">
                <a:latin typeface="+mj-ea"/>
                <a:ea typeface="+mj-ea"/>
              </a:rPr>
              <a:t>所</a:t>
            </a:r>
            <a:r>
              <a:rPr lang="zh-TW" altLang="zh-TW" sz="2400" dirty="0">
                <a:latin typeface="+mj-ea"/>
                <a:ea typeface="+mj-ea"/>
              </a:rPr>
              <a:t>做出的</a:t>
            </a:r>
            <a:r>
              <a:rPr lang="zh-TW" altLang="zh-TW" sz="2400" dirty="0" smtClean="0">
                <a:latin typeface="+mj-ea"/>
                <a:ea typeface="+mj-ea"/>
              </a:rPr>
              <a:t>處</a:t>
            </a:r>
            <a:r>
              <a:rPr lang="zh-TW" altLang="en-US" sz="2400" dirty="0" smtClean="0">
                <a:latin typeface="+mj-ea"/>
                <a:ea typeface="+mj-ea"/>
              </a:rPr>
              <a:t>理</a:t>
            </a:r>
            <a:r>
              <a:rPr lang="zh-TW" altLang="zh-TW" sz="2400" dirty="0" smtClean="0">
                <a:latin typeface="+mj-ea"/>
                <a:ea typeface="+mj-ea"/>
              </a:rPr>
              <a:t>或是</a:t>
            </a:r>
            <a:r>
              <a:rPr lang="zh-TW" altLang="zh-TW" sz="2400" dirty="0">
                <a:latin typeface="+mj-ea"/>
                <a:ea typeface="+mj-ea"/>
              </a:rPr>
              <a:t>反應方式。</a:t>
            </a:r>
          </a:p>
          <a:p>
            <a:pPr marL="0" indent="0">
              <a:buNone/>
            </a:pPr>
            <a:endParaRPr lang="zh-TW" altLang="zh-TW" sz="2400" dirty="0">
              <a:latin typeface="+mj-ea"/>
              <a:ea typeface="+mj-ea"/>
            </a:endParaRPr>
          </a:p>
          <a:p>
            <a:pPr lvl="0"/>
            <a:r>
              <a:rPr lang="zh-TW" altLang="en-US" sz="2400" dirty="0">
                <a:latin typeface="+mj-ea"/>
                <a:ea typeface="+mj-ea"/>
              </a:rPr>
              <a:t>觀念</a:t>
            </a:r>
            <a:r>
              <a:rPr lang="zh-TW" altLang="en-US" sz="2400" dirty="0" smtClean="0">
                <a:latin typeface="+mj-ea"/>
                <a:ea typeface="+mj-ea"/>
              </a:rPr>
              <a:t>建立：聽老師說。</a:t>
            </a:r>
            <a:endParaRPr lang="zh-TW" altLang="zh-TW" sz="2400" dirty="0">
              <a:latin typeface="+mj-ea"/>
              <a:ea typeface="+mj-ea"/>
            </a:endParaRPr>
          </a:p>
        </p:txBody>
      </p:sp>
      <p:pic>
        <p:nvPicPr>
          <p:cNvPr id="9218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9479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活動三：動動腦 也動動手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187624" y="1916832"/>
            <a:ext cx="6984776" cy="3044552"/>
          </a:xfrm>
        </p:spPr>
        <p:txBody>
          <a:bodyPr/>
          <a:lstStyle/>
          <a:p>
            <a:pPr lvl="0"/>
            <a:r>
              <a:rPr lang="zh-TW" altLang="zh-TW" sz="2400" dirty="0">
                <a:latin typeface="+mj-ea"/>
                <a:ea typeface="+mj-ea"/>
              </a:rPr>
              <a:t>請各</a:t>
            </a:r>
            <a:r>
              <a:rPr lang="zh-TW" altLang="zh-TW" sz="2400" dirty="0" smtClean="0">
                <a:latin typeface="+mj-ea"/>
                <a:ea typeface="+mj-ea"/>
              </a:rPr>
              <a:t>組</a:t>
            </a:r>
            <a:r>
              <a:rPr lang="zh-TW" altLang="zh-TW" sz="2400" dirty="0">
                <a:latin typeface="+mj-ea"/>
                <a:ea typeface="+mj-ea"/>
              </a:rPr>
              <a:t>針對網路發文者</a:t>
            </a:r>
            <a:r>
              <a:rPr lang="zh-TW" altLang="zh-TW" sz="2400" dirty="0" smtClean="0">
                <a:latin typeface="+mj-ea"/>
                <a:ea typeface="+mj-ea"/>
              </a:rPr>
              <a:t>和</a:t>
            </a:r>
            <a:r>
              <a:rPr lang="zh-TW" altLang="en-US" sz="2400" dirty="0">
                <a:latin typeface="+mj-ea"/>
                <a:ea typeface="+mj-ea"/>
              </a:rPr>
              <a:t>網路</a:t>
            </a:r>
            <a:r>
              <a:rPr lang="zh-TW" altLang="zh-TW" sz="2400" dirty="0" smtClean="0">
                <a:latin typeface="+mj-ea"/>
                <a:ea typeface="+mj-ea"/>
              </a:rPr>
              <a:t>閱</a:t>
            </a:r>
            <a:r>
              <a:rPr lang="zh-TW" altLang="zh-TW" sz="2400" dirty="0">
                <a:latin typeface="+mj-ea"/>
                <a:ea typeface="+mj-ea"/>
              </a:rPr>
              <a:t>聽</a:t>
            </a:r>
            <a:r>
              <a:rPr lang="zh-TW" altLang="zh-TW" sz="2400" dirty="0" smtClean="0">
                <a:latin typeface="+mj-ea"/>
                <a:ea typeface="+mj-ea"/>
              </a:rPr>
              <a:t>人</a:t>
            </a:r>
            <a:r>
              <a:rPr lang="zh-TW" altLang="en-US" sz="2400" dirty="0" smtClean="0">
                <a:latin typeface="+mj-ea"/>
                <a:ea typeface="+mj-ea"/>
              </a:rPr>
              <a:t>，分別</a:t>
            </a:r>
            <a:r>
              <a:rPr lang="zh-TW" altLang="zh-TW" sz="2400" dirty="0" smtClean="0">
                <a:latin typeface="+mj-ea"/>
                <a:ea typeface="+mj-ea"/>
              </a:rPr>
              <a:t>提出</a:t>
            </a:r>
            <a:r>
              <a:rPr lang="zh-TW" altLang="zh-TW" sz="2400" dirty="0">
                <a:latin typeface="+mj-ea"/>
                <a:ea typeface="+mj-ea"/>
              </a:rPr>
              <a:t>三項需要遵守的</a:t>
            </a:r>
            <a:r>
              <a:rPr lang="zh-TW" altLang="zh-TW" sz="2400" dirty="0" smtClean="0">
                <a:latin typeface="+mj-ea"/>
                <a:ea typeface="+mj-ea"/>
              </a:rPr>
              <a:t>守則。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繪製宣導海報，並說明你們的創作理念</a:t>
            </a:r>
            <a:r>
              <a:rPr lang="zh-TW" altLang="zh-TW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作品票選。</a:t>
            </a:r>
            <a:endParaRPr lang="zh-TW" altLang="en-US" sz="2400" dirty="0">
              <a:latin typeface="+mj-ea"/>
              <a:ea typeface="+mj-ea"/>
            </a:endParaRPr>
          </a:p>
        </p:txBody>
      </p:sp>
      <p:pic>
        <p:nvPicPr>
          <p:cNvPr id="10242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9224" y="491638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9606" y="491638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檢視詳細資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026098"/>
            <a:ext cx="2404864" cy="24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5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/>
              <a:t>：議題停看聽</a:t>
            </a:r>
            <a:endParaRPr lang="zh-TW" altLang="en-US" dirty="0" smtClean="0"/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1115616" y="1556792"/>
            <a:ext cx="7155180" cy="504056"/>
          </a:xfrm>
        </p:spPr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你覺得</a:t>
            </a:r>
            <a:r>
              <a:rPr lang="en-US" altLang="zh-TW" sz="2400" dirty="0" smtClean="0">
                <a:latin typeface="+mj-ea"/>
                <a:ea typeface="+mj-ea"/>
              </a:rPr>
              <a:t>Facebook</a:t>
            </a:r>
            <a:r>
              <a:rPr lang="zh-TW" altLang="en-US" sz="2400" dirty="0" smtClean="0">
                <a:latin typeface="+mj-ea"/>
                <a:ea typeface="+mj-ea"/>
              </a:rPr>
              <a:t>是一個可以讓你得到很多資訊的地方嗎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你</a:t>
            </a:r>
            <a:r>
              <a:rPr lang="zh-TW" altLang="en-US" sz="2400" dirty="0">
                <a:latin typeface="+mj-ea"/>
                <a:ea typeface="+mj-ea"/>
              </a:rPr>
              <a:t>會對</a:t>
            </a:r>
            <a:r>
              <a:rPr lang="en-US" altLang="zh-TW" sz="2400" dirty="0" smtClean="0">
                <a:latin typeface="+mj-ea"/>
                <a:ea typeface="+mj-ea"/>
              </a:rPr>
              <a:t>Facebook</a:t>
            </a:r>
            <a:r>
              <a:rPr lang="zh-TW" altLang="zh-TW" sz="2400" dirty="0">
                <a:latin typeface="+mj-ea"/>
                <a:ea typeface="+mj-ea"/>
              </a:rPr>
              <a:t>上出現的</a:t>
            </a:r>
            <a:r>
              <a:rPr lang="zh-TW" altLang="zh-TW" sz="2400" dirty="0" smtClean="0">
                <a:latin typeface="+mj-ea"/>
                <a:ea typeface="+mj-ea"/>
              </a:rPr>
              <a:t>資訊</a:t>
            </a:r>
            <a:r>
              <a:rPr lang="zh-TW" altLang="en-US" sz="2400" dirty="0" smtClean="0">
                <a:latin typeface="+mj-ea"/>
                <a:ea typeface="+mj-ea"/>
              </a:rPr>
              <a:t>全</a:t>
            </a:r>
            <a:r>
              <a:rPr lang="zh-TW" altLang="zh-TW" sz="2400" dirty="0" smtClean="0">
                <a:latin typeface="+mj-ea"/>
                <a:ea typeface="+mj-ea"/>
              </a:rPr>
              <a:t>盤相信</a:t>
            </a:r>
            <a:r>
              <a:rPr lang="zh-TW" altLang="en-US" sz="2400" dirty="0">
                <a:latin typeface="+mj-ea"/>
                <a:ea typeface="+mj-ea"/>
              </a:rPr>
              <a:t>嗎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r>
              <a:rPr lang="zh-TW" altLang="en-US" sz="2400" dirty="0" smtClean="0">
                <a:latin typeface="+mj-ea"/>
                <a:ea typeface="+mj-ea"/>
              </a:rPr>
              <a:t>請說明你的原因和理由。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860032" y="609240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https://www.facebook.com/</a:t>
            </a:r>
            <a:endParaRPr lang="en-US" altLang="zh-TW" sz="800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660517"/>
            <a:ext cx="3212641" cy="234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檢視詳細資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5403" y="407707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活動一：議題停看聽</a:t>
            </a:r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904441" y="2060848"/>
            <a:ext cx="7560840" cy="504056"/>
          </a:xfrm>
        </p:spPr>
        <p:txBody>
          <a:bodyPr/>
          <a:lstStyle/>
          <a:p>
            <a:pPr lvl="0"/>
            <a:r>
              <a:rPr lang="zh-TW" altLang="en-US" sz="2400" dirty="0" smtClean="0">
                <a:latin typeface="+mj-ea"/>
                <a:ea typeface="+mj-ea"/>
              </a:rPr>
              <a:t>你聽過</a:t>
            </a:r>
            <a:r>
              <a:rPr lang="zh-TW" altLang="zh-TW" sz="2400" dirty="0" smtClean="0">
                <a:latin typeface="+mj-ea"/>
                <a:ea typeface="+mj-ea"/>
              </a:rPr>
              <a:t>「</a:t>
            </a:r>
            <a:r>
              <a:rPr lang="zh-TW" altLang="zh-TW" sz="2400" dirty="0">
                <a:latin typeface="+mj-ea"/>
                <a:ea typeface="+mj-ea"/>
              </a:rPr>
              <a:t>便當文」</a:t>
            </a:r>
            <a:r>
              <a:rPr lang="zh-TW" altLang="zh-TW" sz="2400" dirty="0" smtClean="0">
                <a:latin typeface="+mj-ea"/>
                <a:ea typeface="+mj-ea"/>
              </a:rPr>
              <a:t>事件</a:t>
            </a:r>
            <a:r>
              <a:rPr lang="zh-TW" altLang="en-US" sz="2400" dirty="0">
                <a:latin typeface="+mj-ea"/>
                <a:ea typeface="+mj-ea"/>
              </a:rPr>
              <a:t>嗎</a:t>
            </a:r>
            <a:r>
              <a:rPr lang="zh-TW" altLang="en-US" sz="2400" dirty="0" smtClean="0">
                <a:latin typeface="+mj-ea"/>
                <a:ea typeface="+mj-ea"/>
              </a:rPr>
              <a:t>？</a:t>
            </a:r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en-US" sz="2400" dirty="0" smtClean="0">
                <a:latin typeface="+mj-ea"/>
                <a:ea typeface="+mj-ea"/>
              </a:rPr>
              <a:t>請試著描述事件發展的過程。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en-US" sz="2400" dirty="0" smtClean="0">
                <a:latin typeface="+mj-ea"/>
                <a:ea typeface="+mj-ea"/>
              </a:rPr>
              <a:t>你</a:t>
            </a:r>
            <a:r>
              <a:rPr lang="zh-TW" altLang="zh-TW" sz="2400" dirty="0" smtClean="0">
                <a:latin typeface="+mj-ea"/>
                <a:ea typeface="+mj-ea"/>
              </a:rPr>
              <a:t>對於</a:t>
            </a:r>
            <a:r>
              <a:rPr lang="zh-TW" altLang="zh-TW" sz="2400" dirty="0">
                <a:latin typeface="+mj-ea"/>
                <a:ea typeface="+mj-ea"/>
              </a:rPr>
              <a:t>「便當文」事件的出現和發展</a:t>
            </a:r>
            <a:r>
              <a:rPr lang="zh-TW" altLang="zh-TW" sz="2400" dirty="0" smtClean="0">
                <a:latin typeface="+mj-ea"/>
                <a:ea typeface="+mj-ea"/>
              </a:rPr>
              <a:t>有</a:t>
            </a:r>
            <a:r>
              <a:rPr lang="zh-TW" altLang="en-US" sz="2400" dirty="0" smtClean="0">
                <a:latin typeface="+mj-ea"/>
                <a:ea typeface="+mj-ea"/>
              </a:rPr>
              <a:t>什</a:t>
            </a:r>
            <a:r>
              <a:rPr lang="zh-TW" altLang="zh-TW" sz="2400" dirty="0" smtClean="0">
                <a:latin typeface="+mj-ea"/>
                <a:ea typeface="+mj-ea"/>
              </a:rPr>
              <a:t>麼</a:t>
            </a:r>
            <a:r>
              <a:rPr lang="zh-TW" altLang="zh-TW" sz="2400" dirty="0">
                <a:latin typeface="+mj-ea"/>
                <a:ea typeface="+mj-ea"/>
              </a:rPr>
              <a:t>想法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若</a:t>
            </a:r>
            <a:r>
              <a:rPr lang="zh-TW" altLang="en-US" sz="2400" dirty="0" smtClean="0">
                <a:latin typeface="+mj-ea"/>
                <a:ea typeface="+mj-ea"/>
              </a:rPr>
              <a:t>你</a:t>
            </a:r>
            <a:r>
              <a:rPr lang="zh-TW" altLang="zh-TW" sz="2400" dirty="0">
                <a:latin typeface="+mj-ea"/>
                <a:ea typeface="+mj-ea"/>
              </a:rPr>
              <a:t>看到</a:t>
            </a:r>
            <a:r>
              <a:rPr lang="en-US" altLang="zh-TW" sz="2400" dirty="0" smtClean="0">
                <a:latin typeface="+mj-ea"/>
                <a:ea typeface="+mj-ea"/>
              </a:rPr>
              <a:t>Facebook</a:t>
            </a:r>
            <a:r>
              <a:rPr lang="zh-TW" altLang="zh-TW" sz="2400" dirty="0">
                <a:latin typeface="+mj-ea"/>
                <a:ea typeface="+mj-ea"/>
              </a:rPr>
              <a:t>上出現這樣的訊息，會有什麼反應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4098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460216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5883" y="4249699"/>
            <a:ext cx="2116832" cy="21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</a:t>
            </a:r>
            <a:r>
              <a:rPr lang="zh-TW" altLang="en-US" dirty="0"/>
              <a:t>事情是這樣</a:t>
            </a:r>
            <a:r>
              <a:rPr lang="zh-TW" altLang="en-US" dirty="0" smtClean="0"/>
              <a:t>的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024930" y="6443990"/>
            <a:ext cx="3730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http://www.cna.com.tw/News/aSOC/201305220447-1.aspx</a:t>
            </a:r>
            <a:endParaRPr lang="en-US" altLang="zh-TW" sz="8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975" y="1412776"/>
            <a:ext cx="3312368" cy="4447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5557" y="1412776"/>
            <a:ext cx="3764941" cy="3517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9403" y="2692226"/>
            <a:ext cx="4021974" cy="3738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7253828" y="5025370"/>
            <a:ext cx="1854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9"/>
              </a:rPr>
              <a:t>http://www.cna.com.tw/Views/Page/Search/hyDetailws.aspx?qid=201305210381&amp;q=%E4%BE%BF%E7%95%B6%E6%96%87</a:t>
            </a:r>
            <a:endParaRPr lang="en-US" altLang="zh-TW" sz="8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539552" y="5859909"/>
            <a:ext cx="2092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10"/>
              </a:rPr>
              <a:t>http://www.cna.com.tw/News/aSOC/201305220152-1.aspx#</a:t>
            </a:r>
            <a:endParaRPr lang="en-US" altLang="zh-TW" sz="800" dirty="0" smtClean="0"/>
          </a:p>
        </p:txBody>
      </p:sp>
    </p:spTree>
    <p:extLst>
      <p:ext uri="{BB962C8B-B14F-4D97-AF65-F5344CB8AC3E}">
        <p14:creationId xmlns:p14="http://schemas.microsoft.com/office/powerpoint/2010/main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547664" y="1772816"/>
            <a:ext cx="6120680" cy="720602"/>
          </a:xfrm>
        </p:spPr>
        <p:txBody>
          <a:bodyPr/>
          <a:lstStyle/>
          <a:p>
            <a:r>
              <a:rPr lang="zh-TW" altLang="zh-TW" sz="2400" dirty="0" smtClean="0">
                <a:latin typeface="+mj-ea"/>
                <a:ea typeface="+mj-ea"/>
              </a:rPr>
              <a:t>鄭</a:t>
            </a:r>
            <a:r>
              <a:rPr lang="zh-TW" altLang="zh-TW" sz="2400" dirty="0">
                <a:latin typeface="+mj-ea"/>
                <a:ea typeface="+mj-ea"/>
              </a:rPr>
              <a:t>姓男子是在哪一個平台發表「拒賣菲勞便當文」？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該</a:t>
            </a:r>
            <a:r>
              <a:rPr lang="zh-TW" altLang="en-US" sz="2400" dirty="0" smtClean="0">
                <a:latin typeface="+mj-ea"/>
                <a:ea typeface="+mj-ea"/>
              </a:rPr>
              <a:t>篇</a:t>
            </a:r>
            <a:r>
              <a:rPr lang="zh-TW" altLang="zh-TW" sz="2400" dirty="0" smtClean="0">
                <a:latin typeface="+mj-ea"/>
                <a:ea typeface="+mj-ea"/>
              </a:rPr>
              <a:t>文章</a:t>
            </a:r>
            <a:r>
              <a:rPr lang="zh-TW" altLang="zh-TW" sz="2400" dirty="0">
                <a:latin typeface="+mj-ea"/>
                <a:ea typeface="+mj-ea"/>
              </a:rPr>
              <a:t>在網路上造成怎樣的效應？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當</a:t>
            </a:r>
            <a:r>
              <a:rPr lang="zh-TW" altLang="zh-TW" sz="2400" dirty="0">
                <a:latin typeface="+mj-ea"/>
                <a:ea typeface="+mj-ea"/>
              </a:rPr>
              <a:t>鄭姓男子的主管要求進一步查證，鄭姓男子如何反應？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鄭</a:t>
            </a:r>
            <a:r>
              <a:rPr lang="zh-TW" altLang="zh-TW" sz="2400" dirty="0">
                <a:latin typeface="+mj-ea"/>
                <a:ea typeface="+mj-ea"/>
              </a:rPr>
              <a:t>姓男子</a:t>
            </a:r>
            <a:r>
              <a:rPr lang="zh-TW" altLang="zh-TW" sz="2400" dirty="0" smtClean="0">
                <a:latin typeface="+mj-ea"/>
                <a:ea typeface="+mj-ea"/>
              </a:rPr>
              <a:t>的消息</a:t>
            </a:r>
            <a:r>
              <a:rPr lang="zh-TW" altLang="zh-TW" sz="2400" dirty="0">
                <a:latin typeface="+mj-ea"/>
                <a:ea typeface="+mj-ea"/>
              </a:rPr>
              <a:t>來源是什麼？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鄭</a:t>
            </a:r>
            <a:r>
              <a:rPr lang="zh-TW" altLang="zh-TW" sz="2400" dirty="0">
                <a:latin typeface="+mj-ea"/>
                <a:ea typeface="+mj-ea"/>
              </a:rPr>
              <a:t>姓男子的身分是什麼？會因為他的身分，而讓你覺得他寫在臉書上的訊息可信度會比較高嗎？</a:t>
            </a: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：事情是這樣的</a:t>
            </a:r>
            <a:endParaRPr lang="zh-TW" altLang="en-US" dirty="0" smtClean="0"/>
          </a:p>
        </p:txBody>
      </p:sp>
      <p:pic>
        <p:nvPicPr>
          <p:cNvPr id="3074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85184"/>
            <a:ext cx="1612776" cy="16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活動二：事情是這樣的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791872" y="2204864"/>
            <a:ext cx="6336704" cy="2520280"/>
          </a:xfrm>
        </p:spPr>
        <p:txBody>
          <a:bodyPr/>
          <a:lstStyle/>
          <a:p>
            <a:r>
              <a:rPr lang="zh-TW" altLang="zh-TW" sz="2400" dirty="0" smtClean="0">
                <a:latin typeface="+mj-ea"/>
                <a:ea typeface="+mj-ea"/>
              </a:rPr>
              <a:t>這</a:t>
            </a:r>
            <a:r>
              <a:rPr lang="zh-TW" altLang="zh-TW" sz="2400" dirty="0">
                <a:latin typeface="+mj-ea"/>
                <a:ea typeface="+mj-ea"/>
              </a:rPr>
              <a:t>則新聞的主角是誰？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潘</a:t>
            </a:r>
            <a:r>
              <a:rPr lang="zh-TW" altLang="zh-TW" sz="2400" dirty="0">
                <a:latin typeface="+mj-ea"/>
                <a:ea typeface="+mj-ea"/>
              </a:rPr>
              <a:t>姓男子的消息來源是什麼？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潘</a:t>
            </a:r>
            <a:r>
              <a:rPr lang="zh-TW" altLang="zh-TW" sz="2400" dirty="0">
                <a:latin typeface="+mj-ea"/>
                <a:ea typeface="+mj-ea"/>
              </a:rPr>
              <a:t>姓男子是在哪一個平台發表「拒賣菲勞便當文」？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潘</a:t>
            </a:r>
            <a:r>
              <a:rPr lang="zh-TW" altLang="zh-TW" sz="2400" dirty="0">
                <a:latin typeface="+mj-ea"/>
                <a:ea typeface="+mj-ea"/>
              </a:rPr>
              <a:t>姓男子最後遭到怎樣的下場？</a:t>
            </a:r>
          </a:p>
          <a:p>
            <a:pPr marL="0" indent="0">
              <a:buNone/>
            </a:pPr>
            <a:endParaRPr lang="zh-TW" altLang="zh-TW" sz="2400" dirty="0"/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5122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60216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7193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活動二：事情是這樣的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547664" y="2132856"/>
            <a:ext cx="6628159" cy="2808312"/>
          </a:xfrm>
        </p:spPr>
        <p:txBody>
          <a:bodyPr/>
          <a:lstStyle/>
          <a:p>
            <a:r>
              <a:rPr lang="zh-TW" altLang="zh-TW" sz="2400" dirty="0" smtClean="0">
                <a:latin typeface="+mj-ea"/>
                <a:ea typeface="+mj-ea"/>
              </a:rPr>
              <a:t>董</a:t>
            </a:r>
            <a:r>
              <a:rPr lang="zh-TW" altLang="zh-TW" sz="2400" dirty="0">
                <a:latin typeface="+mj-ea"/>
                <a:ea typeface="+mj-ea"/>
              </a:rPr>
              <a:t>姓女子是在哪一個平台發表「拒賣菲勞便當文」？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董</a:t>
            </a:r>
            <a:r>
              <a:rPr lang="zh-TW" altLang="zh-TW" sz="2400" dirty="0">
                <a:latin typeface="+mj-ea"/>
                <a:ea typeface="+mj-ea"/>
              </a:rPr>
              <a:t>姓女子的</a:t>
            </a:r>
            <a:r>
              <a:rPr lang="en-US" altLang="zh-TW" sz="2400" dirty="0">
                <a:latin typeface="+mj-ea"/>
                <a:ea typeface="+mj-ea"/>
              </a:rPr>
              <a:t>PO</a:t>
            </a:r>
            <a:r>
              <a:rPr lang="zh-TW" altLang="zh-TW" sz="2400" dirty="0">
                <a:latin typeface="+mj-ea"/>
                <a:ea typeface="+mj-ea"/>
              </a:rPr>
              <a:t>文中，如何描述事件內容的？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董</a:t>
            </a:r>
            <a:r>
              <a:rPr lang="zh-TW" altLang="zh-TW" sz="2400" dirty="0">
                <a:latin typeface="+mj-ea"/>
                <a:ea typeface="+mj-ea"/>
              </a:rPr>
              <a:t>姓女子的消息來源是什麼？</a:t>
            </a: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2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35479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講秘密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27" y="4206626"/>
            <a:ext cx="2255609" cy="225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881856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：事情是這樣的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633972" y="1412776"/>
            <a:ext cx="6192688" cy="1512888"/>
          </a:xfrm>
        </p:spPr>
        <p:txBody>
          <a:bodyPr/>
          <a:lstStyle/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這三</a:t>
            </a:r>
            <a:r>
              <a:rPr lang="zh-TW" altLang="zh-TW" sz="2400" dirty="0">
                <a:latin typeface="+mj-ea"/>
                <a:ea typeface="+mj-ea"/>
              </a:rPr>
              <a:t>個人的偽造訊息手法和訊息來源有什麼共同性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zh-TW" altLang="zh-TW" sz="2400" dirty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為什麼</a:t>
            </a:r>
            <a:r>
              <a:rPr lang="zh-TW" altLang="zh-TW" sz="2400" dirty="0">
                <a:latin typeface="+mj-ea"/>
                <a:ea typeface="+mj-ea"/>
              </a:rPr>
              <a:t>這樣的訊息會在網路上造成很大的旋風，還引起網友轉載和媒體</a:t>
            </a:r>
            <a:r>
              <a:rPr lang="zh-TW" altLang="zh-TW" sz="2400" dirty="0" smtClean="0">
                <a:latin typeface="+mj-ea"/>
                <a:ea typeface="+mj-ea"/>
              </a:rPr>
              <a:t>報導</a:t>
            </a:r>
            <a:r>
              <a:rPr lang="zh-TW" altLang="zh-TW" sz="2400" dirty="0" smtClean="0">
                <a:latin typeface="+mj-ea"/>
              </a:rPr>
              <a:t>？</a:t>
            </a:r>
            <a:endParaRPr lang="en-US" altLang="zh-TW" sz="2400" dirty="0" smtClean="0">
              <a:latin typeface="+mj-ea"/>
            </a:endParaRPr>
          </a:p>
          <a:p>
            <a:endParaRPr lang="zh-TW" altLang="zh-TW" sz="2400" dirty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你</a:t>
            </a:r>
            <a:r>
              <a:rPr lang="zh-TW" altLang="zh-TW" sz="2400" dirty="0">
                <a:latin typeface="+mj-ea"/>
                <a:ea typeface="+mj-ea"/>
              </a:rPr>
              <a:t>有可能相信這三個人的訊息嗎？請說明原因</a:t>
            </a:r>
            <a:r>
              <a:rPr lang="zh-TW" altLang="zh-TW" sz="2400" dirty="0" smtClean="0">
                <a:latin typeface="+mj-ea"/>
                <a:ea typeface="+mj-ea"/>
              </a:rPr>
              <a:t>。</a:t>
            </a:r>
            <a:endParaRPr lang="zh-TW" altLang="zh-TW" sz="2400" dirty="0">
              <a:latin typeface="+mj-ea"/>
              <a:ea typeface="+mj-ea"/>
            </a:endParaRPr>
          </a:p>
        </p:txBody>
      </p:sp>
      <p:pic>
        <p:nvPicPr>
          <p:cNvPr id="7172" name="Picture 4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13176"/>
            <a:ext cx="1612776" cy="16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散布謠言的小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916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4" descr="http://www.feja.org.tw/themes/liger/images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：事情是這樣的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763713" y="1848148"/>
            <a:ext cx="6210424" cy="4572000"/>
          </a:xfrm>
        </p:spPr>
        <p:txBody>
          <a:bodyPr/>
          <a:lstStyle/>
          <a:p>
            <a:r>
              <a:rPr lang="zh-TW" altLang="zh-TW" sz="2400" dirty="0">
                <a:latin typeface="+mj-ea"/>
                <a:ea typeface="+mj-ea"/>
              </a:rPr>
              <a:t>若你懷疑訊息的可信度，你會</a:t>
            </a:r>
            <a:r>
              <a:rPr lang="zh-TW" altLang="zh-TW" sz="2400" dirty="0" smtClean="0">
                <a:latin typeface="+mj-ea"/>
                <a:ea typeface="+mj-ea"/>
              </a:rPr>
              <a:t>使用</a:t>
            </a:r>
            <a:r>
              <a:rPr lang="zh-TW" altLang="en-US" sz="2400" dirty="0" smtClean="0">
                <a:latin typeface="+mj-ea"/>
                <a:ea typeface="+mj-ea"/>
              </a:rPr>
              <a:t>什</a:t>
            </a:r>
            <a:r>
              <a:rPr lang="zh-TW" altLang="zh-TW" sz="2400" dirty="0" smtClean="0">
                <a:latin typeface="+mj-ea"/>
                <a:ea typeface="+mj-ea"/>
              </a:rPr>
              <a:t>麼</a:t>
            </a:r>
            <a:r>
              <a:rPr lang="zh-TW" altLang="zh-TW" sz="2400" dirty="0">
                <a:latin typeface="+mj-ea"/>
                <a:ea typeface="+mj-ea"/>
              </a:rPr>
              <a:t>方法查證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zh-TW" altLang="zh-TW" sz="2400" dirty="0">
              <a:latin typeface="+mj-ea"/>
              <a:ea typeface="+mj-ea"/>
            </a:endParaRPr>
          </a:p>
          <a:p>
            <a:r>
              <a:rPr lang="zh-TW" altLang="zh-TW" sz="2400" dirty="0">
                <a:latin typeface="+mj-ea"/>
                <a:ea typeface="+mj-ea"/>
              </a:rPr>
              <a:t>三人偽造訊息的行為，最後可能讓自己遭受到怎樣的後果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2400" dirty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如果你是這三個人，當你聽到疑似有老闆拒賣便當給菲勞的消息時，你會怎麼做</a:t>
            </a:r>
            <a:r>
              <a:rPr lang="zh-TW" altLang="zh-TW" sz="2400" dirty="0">
                <a:latin typeface="+mj-ea"/>
              </a:rPr>
              <a:t>？</a:t>
            </a:r>
            <a:endParaRPr lang="en-US" altLang="zh-TW" sz="2400" dirty="0">
              <a:latin typeface="+mj-ea"/>
            </a:endParaRPr>
          </a:p>
          <a:p>
            <a:endParaRPr lang="zh-TW" altLang="zh-TW" sz="2400" dirty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2800" dirty="0" smtClean="0"/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2848</TotalTime>
  <Words>1519</Words>
  <Application>Microsoft Office PowerPoint</Application>
  <PresentationFormat>如螢幕大小 (4:3)</PresentationFormat>
  <Paragraphs>128</Paragraphs>
  <Slides>12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公正</vt:lpstr>
      <vt:lpstr>教案名稱：「便當文」的省思 本教案製作者：毛俞婷 </vt:lpstr>
      <vt:lpstr>活動一：議題停看聽</vt:lpstr>
      <vt:lpstr>活動一：議題停看聽</vt:lpstr>
      <vt:lpstr>活動二：事情是這樣的</vt:lpstr>
      <vt:lpstr>活動二：事情是這樣的</vt:lpstr>
      <vt:lpstr>活動二：事情是這樣的</vt:lpstr>
      <vt:lpstr>活動二：事情是這樣的</vt:lpstr>
      <vt:lpstr>活動二：事情是這樣的</vt:lpstr>
      <vt:lpstr>活動二：事情是這樣的</vt:lpstr>
      <vt:lpstr>活動二：事情是這樣的</vt:lpstr>
      <vt:lpstr>活動三：動動腦 也動動手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99</cp:revision>
  <dcterms:created xsi:type="dcterms:W3CDTF">2011-03-28T02:01:01Z</dcterms:created>
  <dcterms:modified xsi:type="dcterms:W3CDTF">2013-05-28T14:40:49Z</dcterms:modified>
</cp:coreProperties>
</file>