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7" r:id="rId4"/>
    <p:sldId id="289" r:id="rId5"/>
    <p:sldId id="274" r:id="rId6"/>
    <p:sldId id="275" r:id="rId7"/>
    <p:sldId id="288" r:id="rId8"/>
    <p:sldId id="277" r:id="rId9"/>
    <p:sldId id="281" r:id="rId10"/>
    <p:sldId id="291" r:id="rId11"/>
    <p:sldId id="292" r:id="rId12"/>
    <p:sldId id="273" r:id="rId1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EFD"/>
    <a:srgbClr val="C0C0C0"/>
    <a:srgbClr val="FF9999"/>
    <a:srgbClr val="3399FF"/>
    <a:srgbClr val="CCFFCC"/>
    <a:srgbClr val="CCFF99"/>
    <a:srgbClr val="66FFFF"/>
    <a:srgbClr val="FF99FF"/>
    <a:srgbClr val="9999FF"/>
    <a:srgbClr val="BF6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5299" autoAdjust="0"/>
  </p:normalViewPr>
  <p:slideViewPr>
    <p:cSldViewPr>
      <p:cViewPr>
        <p:scale>
          <a:sx n="60" d="100"/>
          <a:sy n="60" d="100"/>
        </p:scale>
        <p:origin x="-16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D627322-A6D1-4C48-9CCB-308FD455A0D1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870E46B-DBD9-4EAA-82B1-C6E139B15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47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17EB5753-075B-4D3A-B418-B4C1EAB81D02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F937F28-9629-4CE9-ACAA-84FD739B3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407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1OxuyxVTS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youtube.com/watch?v=Qxrg6-TjjUI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BjZJwvCZtQ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youtube.com/watch?v=qT2EvyIBRpU&amp;feature=player_embedded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cOyAgqN30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37F28-9629-4CE9-ACAA-84FD739B34FA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請學生說說看，是否還有看過其他的形象廣告，請與其他同學分享廣告內容。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看了這幾則的形象廣告後，請各組學生討論看看，找出形象廣告跟一般直接推銷商品的廣告不同的三個差異點。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例如：廣告的故事性較高、以宣揚企業的服務或社會責任為主，而不是直接推銷某商品、要將整體的廣告看完，才會知道這則廣告的目的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各組提出討論結論後，教師可藉由學生發表的要項進行形象廣告的特點總結，並說明為何企業形象廣告在今日愈來愈重要。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590A-0DB7-44AB-81BB-6D80B4242F5B}" type="slidenum">
              <a:rPr lang="zh-TW" altLang="en-US" smtClean="0">
                <a:ea typeface="新細明體" pitchFamily="18" charset="-120"/>
              </a:rPr>
              <a:pPr/>
              <a:t>10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請各組構思一則兩分鐘內的班級形象廣告，利用數位相機進行拍攝，在拍攝前，教師可講解拍攝時和運鏡時應該注意的事項。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利用投影設備，請各組介紹拍攝的成品，並請全班投票選出最適合代表本班的形象廣告。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590A-0DB7-44AB-81BB-6D80B4242F5B}" type="slidenum">
              <a:rPr lang="zh-TW" altLang="en-US" smtClean="0">
                <a:ea typeface="新細明體" pitchFamily="18" charset="-120"/>
              </a:rPr>
              <a:pPr/>
              <a:t>11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請學生觀賞以下廣告，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請學生分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別說明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這些廣告要販賣的商品為何？</a:t>
            </a:r>
          </a:p>
          <a:p>
            <a:pPr lvl="1"/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桂冠湯圓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http://www.youtube.com/watch?v=u1OxuyxVTSo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國泰金融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天使之翼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http://www.youtube.com/watch?v=Qxrg6-TjjUI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上述廣告有一則很容易就可以找出要販賣的商品，另一則就不易看出，請學生試著分類看？並說明原因？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請學生說說看自己比較喜歡哪一類的廣告，為什麼？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請學生詳讀「社群網站有益慢熟男童交誼」之新聞。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新聞閱畢，請學生運用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5W1H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解析新聞。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這則新聞主角是誰？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兩大房仲業者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新聞的主題是什麼？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國內兩大</a:t>
            </a:r>
            <a:r>
              <a:rPr lang="zh-TW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房仲</a:t>
            </a:r>
            <a:r>
              <a:rPr lang="zh-TW" altLang="zh-TW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龍頭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，近來拍攝廣告時，不約而同的都大打溫情牌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新聞什麼時候發生的？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新聞發布日近期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在哪裡發生的？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電視廣告上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⑤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造成事件的原因為何？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為了塑造</a:t>
            </a:r>
            <a:r>
              <a:rPr lang="zh-TW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房仲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貼心有熱忱的一面，並希望能增加觀眾的好感度，在競爭的房市裡，刺激買氣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如何解決？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房仲業者以情感出發推出的廣告，不論對於銷售有沒有實質幫助，對形象的提升都有加分作用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0162B-8934-43A9-AD01-4150F240A886}" type="slidenum">
              <a:rPr lang="zh-TW" altLang="en-US" smtClean="0">
                <a:ea typeface="新細明體" pitchFamily="18" charset="-120"/>
              </a:rPr>
              <a:pPr/>
              <a:t>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請學生觀看新聞中提到的廣告：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①信義房屋形象廣告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李熒芝篇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http://www.youtube.com/watch?v=fBjZJwvCZtQ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②永慶房屋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奶奶的秘密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http://www.youtube.com/watch?v=qT2EvyIBRpU&amp;feature=player_embedded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請學生想想看：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①李熒芝篇的廣告，為什麼要強調「她跟妳一樣，是父母的掌上明珠，卻在大庭廣眾下，名片被丟在地上；她不敢哭，只是鞠躬道歉」？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強調業務員的任勞任怨和謙卑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②奶奶的秘密廣告，為什麼要強調「小張反倒是每天跑到醫院想找奶奶聊天」以及「小張把奶奶的家一模一樣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地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搬過來」？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強調業務員並非只是想著做生意，而是著重與顧客建立感情，並針對顧客所需，提供貼心的客製化的服務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③這兩則廣告分別要販售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行銷的物品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或概念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是什麼？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傳達業務員的體貼熱忱和任勞任怨，藉此建立大家對於該房仲品牌的好感，進而找他們購買房子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請學生想想，像這樣不直接推銷特定商品，而主打整體企業形象的廣告，與直接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推銷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特定商品的廣告比起來，有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麼樣的差別呢？是否真的比較能夠打動人心呢？這樣的廣告又被稱為什麼？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說說看，如果今天房仲業者的廣告變成了直接介紹某間待銷售的房子，比起剛剛看到的兩個房仲形象廣告，學生比較喜歡哪一個？如果今天學生是企業主，會選擇拍攝哪一種廣告？如果今天學生是想要買房子的人，會比較容易被前者還是後者打動？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74A9B-1D09-45DC-8439-B70A01167029}" type="slidenum">
              <a:rPr lang="zh-TW" altLang="en-US" smtClean="0">
                <a:ea typeface="新細明體" pitchFamily="18" charset="-120"/>
              </a:rPr>
              <a:pPr/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教師再撥放另一企業形象廣告：國泰金融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幸福是…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http://www.youtube.com/watch?v=3cOyAgqN30k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，並請學生猜猜看，這個廣告要販售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行銷的物品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或概念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是什麼？要傳達的企業形象是什麼？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590A-0DB7-44AB-81BB-6D80B4242F5B}" type="slidenum">
              <a:rPr lang="zh-TW" altLang="en-US" smtClean="0">
                <a:ea typeface="新細明體" pitchFamily="18" charset="-120"/>
              </a:rPr>
              <a:pPr/>
              <a:t>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215D-D90D-4439-89D2-A7512F25A2ED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F4927D-CF67-4E93-87A6-57F71C23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0A8-3E66-449D-A576-F77B6B957C7E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F72-EE28-41DE-8D05-892F298302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104D-C71E-4B1F-889C-AC4613B4406A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704B-4F19-46AD-AED8-5A6E04BE4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14D-7A96-49F1-A54F-A2FBE3FCE9AD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23CD-32FA-4118-8592-A3710B85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BEE-369F-4F6C-885C-5B59C164F90F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CE19-ACE6-413C-B8D0-7DE7D534A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FD63-1E8B-4D76-B1CB-0557810A2670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F2A-488E-4DEF-8363-1EE667BED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C01-326E-43D2-98FB-E250C68304F8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83C2-17D3-4A2F-961E-3614C9502E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72A-E4E4-4D37-BE49-7A7790FCA952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5B3F-FAF4-4184-9AE1-023B8DF11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DF2-82FA-4050-A9A0-4FC8136C97E8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AD3-1DC3-4CAF-AACC-4F9D6729F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82E-B000-40B2-AEC2-1F314CB9C479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497-D55B-4C09-B3D0-CBB5421F5D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666C-9F3C-4201-B677-C47393857B2D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A19D-65A0-41B9-B0E3-70588B5A6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48D62D5-E55F-450E-A5AC-D39F6741C759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D5097F-3B26-4234-B211-ADA6CB0085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17" r:id="rId7"/>
    <p:sldLayoutId id="2147483922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u1OxuyxVTSo" TargetMode="External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youtube.com/watch?v=Qxrg6-TjjUI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tvbs.com.tw/news/news_list.asp?no=betty0045520120514191949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qT2EvyIBRpU&amp;feature=player_embedded" TargetMode="External"/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://www.youtube.com/watch?v=fBjZJwvCZt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://www.youtube.com/watch?v=3cOyAgqN30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zh-TW" b="1" dirty="0">
                <a:latin typeface="+mj-ea"/>
              </a:rPr>
              <a:t>廣告裡賣什麼「藥」</a:t>
            </a:r>
            <a:r>
              <a:rPr lang="en-US" altLang="zh-TW" b="1" dirty="0" smtClean="0">
                <a:latin typeface="+mj-ea"/>
              </a:rPr>
              <a:t/>
            </a:r>
            <a:br>
              <a:rPr lang="en-US" altLang="zh-TW" b="1" dirty="0" smtClean="0">
                <a:latin typeface="+mj-ea"/>
              </a:rPr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本教案製作者：</a:t>
            </a:r>
            <a:r>
              <a:rPr lang="zh-TW" altLang="en-US" sz="3100" b="1" dirty="0" smtClean="0">
                <a:solidFill>
                  <a:schemeClr val="bg1"/>
                </a:solidFill>
                <a:latin typeface="+mn-ea"/>
              </a:rPr>
              <a:t>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</a:t>
            </a:r>
            <a:r>
              <a:rPr lang="zh-TW" altLang="en-US" dirty="0"/>
              <a:t>二</a:t>
            </a:r>
            <a:r>
              <a:rPr lang="zh-TW" altLang="en-US" dirty="0" smtClean="0"/>
              <a:t>：</a:t>
            </a:r>
            <a:r>
              <a:rPr lang="zh-TW" altLang="en-US" dirty="0"/>
              <a:t>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881856" y="2040632"/>
            <a:ext cx="7772400" cy="3598912"/>
          </a:xfrm>
        </p:spPr>
        <p:txBody>
          <a:bodyPr/>
          <a:lstStyle/>
          <a:p>
            <a:r>
              <a:rPr lang="zh-TW" altLang="en-US" sz="2400" dirty="0" smtClean="0">
                <a:latin typeface="+mj-ea"/>
                <a:ea typeface="+mj-ea"/>
              </a:rPr>
              <a:t>你</a:t>
            </a:r>
            <a:r>
              <a:rPr lang="zh-TW" altLang="zh-TW" sz="2400" dirty="0" smtClean="0">
                <a:latin typeface="+mj-ea"/>
                <a:ea typeface="+mj-ea"/>
              </a:rPr>
              <a:t>是否</a:t>
            </a:r>
            <a:r>
              <a:rPr lang="zh-TW" altLang="zh-TW" sz="2400" dirty="0">
                <a:latin typeface="+mj-ea"/>
                <a:ea typeface="+mj-ea"/>
              </a:rPr>
              <a:t>還有看過其他的形象廣告，請與其他同學</a:t>
            </a:r>
            <a:r>
              <a:rPr lang="zh-TW" altLang="zh-TW" sz="2400" dirty="0" smtClean="0">
                <a:latin typeface="+mj-ea"/>
                <a:ea typeface="+mj-ea"/>
              </a:rPr>
              <a:t>分享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zh-TW" sz="2400" dirty="0">
                <a:latin typeface="+mj-ea"/>
                <a:ea typeface="+mj-ea"/>
              </a:rPr>
              <a:t>請各</a:t>
            </a:r>
            <a:r>
              <a:rPr lang="zh-TW" altLang="zh-TW" sz="2400" dirty="0" smtClean="0">
                <a:latin typeface="+mj-ea"/>
                <a:ea typeface="+mj-ea"/>
              </a:rPr>
              <a:t>組討論</a:t>
            </a:r>
            <a:r>
              <a:rPr lang="zh-TW" altLang="zh-TW" sz="2400" dirty="0">
                <a:latin typeface="+mj-ea"/>
                <a:ea typeface="+mj-ea"/>
              </a:rPr>
              <a:t>看看，找出形象廣告跟一般直接推銷商品的廣告不同的三個差異點</a:t>
            </a:r>
            <a:r>
              <a:rPr lang="zh-TW" altLang="zh-TW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聽老師</a:t>
            </a:r>
            <a:r>
              <a:rPr lang="zh-TW" altLang="en-US" sz="2400" dirty="0" smtClean="0">
                <a:latin typeface="+mj-ea"/>
                <a:ea typeface="+mj-ea"/>
              </a:rPr>
              <a:t>補充。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9220" name="Picture 4" descr="開會的人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</a:t>
            </a:r>
            <a:r>
              <a:rPr lang="zh-TW" altLang="en-US" dirty="0" smtClean="0"/>
              <a:t>三</a:t>
            </a:r>
            <a:r>
              <a:rPr lang="zh-TW" altLang="en-US" dirty="0" smtClean="0"/>
              <a:t>：拍出我們的形象</a:t>
            </a:r>
            <a:endParaRPr lang="zh-TW" altLang="en-US" dirty="0" smtClean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683568" y="2040632"/>
            <a:ext cx="8208912" cy="3598912"/>
          </a:xfrm>
        </p:spPr>
        <p:txBody>
          <a:bodyPr/>
          <a:lstStyle/>
          <a:p>
            <a:r>
              <a:rPr lang="zh-TW" altLang="zh-TW" sz="2400" dirty="0">
                <a:latin typeface="+mj-ea"/>
                <a:ea typeface="+mj-ea"/>
              </a:rPr>
              <a:t>請各組構思一則兩分鐘內的班級形象廣告</a:t>
            </a:r>
            <a:r>
              <a:rPr lang="zh-TW" altLang="zh-TW" sz="2400" dirty="0" smtClean="0">
                <a:latin typeface="+mj-ea"/>
                <a:ea typeface="+mj-ea"/>
              </a:rPr>
              <a:t>，</a:t>
            </a:r>
            <a:r>
              <a:rPr lang="zh-TW" altLang="en-US" sz="2400" dirty="0" smtClean="0">
                <a:latin typeface="+mj-ea"/>
                <a:ea typeface="+mj-ea"/>
              </a:rPr>
              <a:t>並</a:t>
            </a:r>
            <a:r>
              <a:rPr lang="zh-TW" altLang="zh-TW" sz="2400" dirty="0" smtClean="0">
                <a:latin typeface="+mj-ea"/>
                <a:ea typeface="+mj-ea"/>
              </a:rPr>
              <a:t>進行拍攝。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zh-TW" sz="2400" dirty="0">
                <a:latin typeface="+mj-ea"/>
                <a:ea typeface="+mj-ea"/>
              </a:rPr>
              <a:t>請各組介紹拍攝的成品</a:t>
            </a:r>
            <a:r>
              <a:rPr lang="zh-TW" altLang="zh-TW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>
                <a:latin typeface="+mj-ea"/>
                <a:ea typeface="+mj-ea"/>
              </a:rPr>
              <a:t>票</a:t>
            </a:r>
            <a:r>
              <a:rPr lang="zh-TW" altLang="en-US" sz="2400" smtClean="0">
                <a:latin typeface="+mj-ea"/>
                <a:ea typeface="+mj-ea"/>
              </a:rPr>
              <a:t>選出</a:t>
            </a:r>
            <a:r>
              <a:rPr lang="zh-TW" altLang="en-US" sz="2400" dirty="0" smtClean="0">
                <a:latin typeface="+mj-ea"/>
                <a:ea typeface="+mj-ea"/>
              </a:rPr>
              <a:t>最能代表我們班的作品。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7170" name="Picture 2" descr="檢視詳細資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31" y="3030315"/>
            <a:ext cx="1262779" cy="126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檢視詳細資料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610" y="46635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檢視詳細資料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66580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檢視詳細資料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66818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 smtClean="0"/>
              <a:t>：動動腦 想一想</a:t>
            </a:r>
            <a:endParaRPr lang="zh-TW" altLang="en-US" dirty="0" smtClean="0"/>
          </a:p>
        </p:txBody>
      </p:sp>
      <p:sp>
        <p:nvSpPr>
          <p:cNvPr id="23" name="文字方塊 22"/>
          <p:cNvSpPr txBox="1"/>
          <p:nvPr/>
        </p:nvSpPr>
        <p:spPr>
          <a:xfrm>
            <a:off x="4425406" y="583052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5"/>
              </a:rPr>
              <a:t>http://www.youtube.com/watch?v=Qxrg6-TjjUI</a:t>
            </a:r>
            <a:endParaRPr lang="en-US" altLang="zh-TW" sz="800" dirty="0" smtClean="0"/>
          </a:p>
        </p:txBody>
      </p:sp>
      <p:sp>
        <p:nvSpPr>
          <p:cNvPr id="14" name="內容版面配置區 5"/>
          <p:cNvSpPr>
            <a:spLocks noGrp="1"/>
          </p:cNvSpPr>
          <p:nvPr>
            <p:ph sz="quarter" idx="1"/>
          </p:nvPr>
        </p:nvSpPr>
        <p:spPr>
          <a:xfrm>
            <a:off x="873204" y="1772816"/>
            <a:ext cx="7560840" cy="504056"/>
          </a:xfrm>
        </p:spPr>
        <p:txBody>
          <a:bodyPr/>
          <a:lstStyle/>
          <a:p>
            <a:r>
              <a:rPr lang="zh-TW" altLang="zh-TW" sz="2400" dirty="0">
                <a:latin typeface="+mj-ea"/>
                <a:ea typeface="+mj-ea"/>
              </a:rPr>
              <a:t>請觀賞</a:t>
            </a:r>
            <a:r>
              <a:rPr lang="zh-TW" altLang="zh-TW" sz="2400" dirty="0" smtClean="0">
                <a:latin typeface="+mj-ea"/>
                <a:ea typeface="+mj-ea"/>
              </a:rPr>
              <a:t>以下</a:t>
            </a:r>
            <a:r>
              <a:rPr lang="zh-TW" altLang="en-US" sz="2400" dirty="0" smtClean="0">
                <a:latin typeface="+mj-ea"/>
                <a:ea typeface="+mj-ea"/>
              </a:rPr>
              <a:t>兩則</a:t>
            </a:r>
            <a:r>
              <a:rPr lang="zh-TW" altLang="zh-TW" sz="2400" dirty="0" smtClean="0">
                <a:latin typeface="+mj-ea"/>
                <a:ea typeface="+mj-ea"/>
              </a:rPr>
              <a:t>廣告</a:t>
            </a:r>
            <a:r>
              <a:rPr lang="zh-TW" altLang="en-US" sz="2400" dirty="0">
                <a:latin typeface="+mj-ea"/>
                <a:ea typeface="+mj-ea"/>
              </a:rPr>
              <a:t>。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觀賞完畢</a:t>
            </a:r>
            <a:r>
              <a:rPr lang="zh-TW" altLang="en-US" sz="2400" dirty="0" smtClean="0">
                <a:latin typeface="+mj-ea"/>
                <a:ea typeface="+mj-ea"/>
              </a:rPr>
              <a:t>後，請說說看，這兩個廣告要販賣的商品分別是什麼</a:t>
            </a:r>
            <a:r>
              <a:rPr lang="zh-TW" altLang="zh-TW" sz="2400" dirty="0" smtClean="0">
                <a:latin typeface="+mj-ea"/>
                <a:ea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lvl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328431"/>
            <a:ext cx="3392139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816" y="3897410"/>
            <a:ext cx="3055508" cy="1763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255595" y="522920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8"/>
              </a:rPr>
              <a:t>http://www.youtube.com/watch?v=u1OxuyxVTSo</a:t>
            </a:r>
            <a:endParaRPr lang="en-US" altLang="zh-TW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/>
              <a:t>：動動腦 想一想</a:t>
            </a:r>
            <a:endParaRPr lang="zh-TW" altLang="en-US" dirty="0" smtClean="0"/>
          </a:p>
        </p:txBody>
      </p:sp>
      <p:sp>
        <p:nvSpPr>
          <p:cNvPr id="14" name="內容版面配置區 5"/>
          <p:cNvSpPr>
            <a:spLocks noGrp="1"/>
          </p:cNvSpPr>
          <p:nvPr>
            <p:ph sz="quarter" idx="1"/>
          </p:nvPr>
        </p:nvSpPr>
        <p:spPr>
          <a:xfrm>
            <a:off x="881856" y="2420888"/>
            <a:ext cx="7560840" cy="504056"/>
          </a:xfrm>
        </p:spPr>
        <p:txBody>
          <a:bodyPr/>
          <a:lstStyle/>
          <a:p>
            <a:pPr lvl="0"/>
            <a:r>
              <a:rPr lang="zh-TW" altLang="en-US" sz="2400" dirty="0" smtClean="0">
                <a:latin typeface="+mj-ea"/>
                <a:ea typeface="+mj-ea"/>
              </a:rPr>
              <a:t>剛剛兩則廣告有一則很容易就可以找出想要販賣的商品；另一則就比較難判斷，你知道分別是哪則嗎</a:t>
            </a:r>
            <a:r>
              <a:rPr lang="zh-TW" altLang="en-US" sz="2400" dirty="0" smtClean="0">
                <a:latin typeface="新細明體"/>
                <a:ea typeface="新細明體"/>
              </a:rPr>
              <a:t>？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zh-TW" altLang="en-US" sz="2400" dirty="0">
                <a:latin typeface="+mj-ea"/>
                <a:ea typeface="+mj-ea"/>
              </a:rPr>
              <a:t>這兩種形式的</a:t>
            </a:r>
            <a:r>
              <a:rPr lang="zh-TW" altLang="en-US" sz="2400" dirty="0" smtClean="0">
                <a:latin typeface="+mj-ea"/>
                <a:ea typeface="+mj-ea"/>
              </a:rPr>
              <a:t>廣告，你比較喜歡哪一種呢</a:t>
            </a:r>
            <a:r>
              <a:rPr lang="zh-TW" altLang="en-US" sz="2400" dirty="0" smtClean="0">
                <a:latin typeface="新細明體"/>
                <a:ea typeface="新細明體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5122" name="Picture 2" descr="在電視上推銷的人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822191"/>
            <a:ext cx="1468760" cy="14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檢視詳細資料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648584"/>
            <a:ext cx="1612776" cy="16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81856" y="33441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活動二：新聞</a:t>
            </a:r>
            <a:r>
              <a:rPr lang="zh-TW" altLang="en-US" dirty="0"/>
              <a:t>怎麼說</a:t>
            </a:r>
            <a:r>
              <a:rPr lang="zh-TW" altLang="en-US" dirty="0" smtClean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7596336" y="6003925"/>
            <a:ext cx="126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5"/>
              </a:rPr>
              <a:t>http://www.tvbs.com.tw/news/news_list.asp?no=betty0045520120514191949</a:t>
            </a:r>
            <a:endParaRPr lang="en-US" altLang="zh-TW" sz="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29" y="1484784"/>
            <a:ext cx="4968552" cy="5248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內容版面配置區 5"/>
          <p:cNvSpPr>
            <a:spLocks noGrp="1"/>
          </p:cNvSpPr>
          <p:nvPr>
            <p:ph sz="quarter" idx="1"/>
          </p:nvPr>
        </p:nvSpPr>
        <p:spPr>
          <a:xfrm>
            <a:off x="1763713" y="1916832"/>
            <a:ext cx="6120680" cy="720602"/>
          </a:xfrm>
        </p:spPr>
        <p:txBody>
          <a:bodyPr/>
          <a:lstStyle/>
          <a:p>
            <a:pPr lvl="0"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新聞大解析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en-US" altLang="zh-TW" sz="2400" dirty="0" smtClean="0">
                <a:latin typeface="+mj-ea"/>
                <a:ea typeface="+mj-ea"/>
              </a:rPr>
              <a:t>Who—</a:t>
            </a:r>
            <a:r>
              <a:rPr lang="zh-TW" altLang="zh-TW" sz="2400" dirty="0" smtClean="0">
                <a:latin typeface="+mj-ea"/>
                <a:ea typeface="+mj-ea"/>
              </a:rPr>
              <a:t>這則新聞</a:t>
            </a:r>
            <a:r>
              <a:rPr lang="zh-TW" altLang="zh-TW" sz="2400" dirty="0" smtClean="0">
                <a:solidFill>
                  <a:srgbClr val="0070C0"/>
                </a:solidFill>
                <a:latin typeface="+mj-ea"/>
                <a:ea typeface="+mj-ea"/>
              </a:rPr>
              <a:t>主角</a:t>
            </a:r>
            <a:r>
              <a:rPr lang="zh-TW" altLang="zh-TW" sz="2400" dirty="0" smtClean="0">
                <a:latin typeface="+mj-ea"/>
                <a:ea typeface="+mj-ea"/>
              </a:rPr>
              <a:t>是誰？</a:t>
            </a:r>
          </a:p>
          <a:p>
            <a:pPr lvl="0"/>
            <a:r>
              <a:rPr lang="en-US" altLang="zh-TW" sz="2400" dirty="0" smtClean="0">
                <a:latin typeface="+mj-ea"/>
                <a:ea typeface="+mj-ea"/>
              </a:rPr>
              <a:t>What—</a:t>
            </a:r>
            <a:r>
              <a:rPr lang="zh-TW" altLang="zh-TW" sz="2400" dirty="0" smtClean="0">
                <a:latin typeface="+mj-ea"/>
                <a:ea typeface="+mj-ea"/>
              </a:rPr>
              <a:t>新聞的</a:t>
            </a:r>
            <a:r>
              <a:rPr lang="zh-TW" altLang="zh-TW" sz="2400" dirty="0">
                <a:solidFill>
                  <a:srgbClr val="0070C0"/>
                </a:solidFill>
                <a:latin typeface="+mj-ea"/>
                <a:ea typeface="+mj-ea"/>
              </a:rPr>
              <a:t>主題</a:t>
            </a:r>
            <a:r>
              <a:rPr lang="zh-TW" altLang="zh-TW" sz="2400" dirty="0" smtClean="0">
                <a:latin typeface="+mj-ea"/>
                <a:ea typeface="+mj-ea"/>
              </a:rPr>
              <a:t>是什麼？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en-US" altLang="zh-TW" sz="2400" dirty="0" smtClean="0">
                <a:latin typeface="+mj-ea"/>
                <a:ea typeface="+mj-ea"/>
              </a:rPr>
              <a:t>When—</a:t>
            </a:r>
            <a:r>
              <a:rPr lang="zh-TW" altLang="zh-TW" sz="2400" dirty="0" smtClean="0">
                <a:latin typeface="+mj-ea"/>
                <a:ea typeface="+mj-ea"/>
              </a:rPr>
              <a:t>新聞</a:t>
            </a:r>
            <a:r>
              <a:rPr lang="zh-TW" altLang="zh-TW" sz="2400" dirty="0">
                <a:solidFill>
                  <a:srgbClr val="0070C0"/>
                </a:solidFill>
                <a:latin typeface="+mj-ea"/>
                <a:ea typeface="+mj-ea"/>
              </a:rPr>
              <a:t>什麼時候</a:t>
            </a:r>
            <a:r>
              <a:rPr lang="zh-TW" altLang="zh-TW" sz="2400" dirty="0" smtClean="0">
                <a:latin typeface="+mj-ea"/>
                <a:ea typeface="+mj-ea"/>
              </a:rPr>
              <a:t>發生的？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en-US" altLang="zh-TW" sz="2400" dirty="0" smtClean="0">
                <a:latin typeface="+mj-ea"/>
                <a:ea typeface="+mj-ea"/>
              </a:rPr>
              <a:t>Where—</a:t>
            </a:r>
            <a:r>
              <a:rPr lang="zh-TW" altLang="en-US" sz="2400" dirty="0" smtClean="0">
                <a:latin typeface="+mj-ea"/>
                <a:ea typeface="+mj-ea"/>
              </a:rPr>
              <a:t>新聞</a:t>
            </a:r>
            <a:r>
              <a:rPr lang="zh-TW" altLang="zh-TW" sz="2400" dirty="0" smtClean="0">
                <a:latin typeface="+mj-ea"/>
                <a:ea typeface="+mj-ea"/>
              </a:rPr>
              <a:t>發生</a:t>
            </a:r>
            <a:r>
              <a:rPr lang="zh-TW" altLang="zh-TW" sz="2400" dirty="0">
                <a:latin typeface="+mj-ea"/>
                <a:ea typeface="+mj-ea"/>
              </a:rPr>
              <a:t>在</a:t>
            </a:r>
            <a:r>
              <a:rPr lang="zh-TW" altLang="zh-TW" sz="2400" dirty="0">
                <a:solidFill>
                  <a:srgbClr val="0070C0"/>
                </a:solidFill>
                <a:latin typeface="+mj-ea"/>
                <a:ea typeface="+mj-ea"/>
              </a:rPr>
              <a:t>哪裡</a:t>
            </a:r>
            <a:r>
              <a:rPr lang="zh-TW" altLang="zh-TW" sz="2400" dirty="0" smtClean="0">
                <a:latin typeface="+mj-ea"/>
                <a:ea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en-US" altLang="zh-TW" sz="2400" dirty="0" smtClean="0">
                <a:latin typeface="+mj-ea"/>
                <a:ea typeface="+mj-ea"/>
              </a:rPr>
              <a:t>Why—</a:t>
            </a:r>
            <a:r>
              <a:rPr lang="zh-TW" altLang="zh-TW" sz="2400" dirty="0" smtClean="0">
                <a:latin typeface="+mj-ea"/>
                <a:ea typeface="+mj-ea"/>
              </a:rPr>
              <a:t>造成事件的</a:t>
            </a:r>
            <a:r>
              <a:rPr lang="zh-TW" altLang="zh-TW" sz="2400" dirty="0">
                <a:solidFill>
                  <a:srgbClr val="0070C0"/>
                </a:solidFill>
                <a:latin typeface="+mj-ea"/>
                <a:ea typeface="+mj-ea"/>
              </a:rPr>
              <a:t>原因</a:t>
            </a:r>
            <a:r>
              <a:rPr lang="zh-TW" altLang="zh-TW" sz="2400" dirty="0" smtClean="0">
                <a:latin typeface="+mj-ea"/>
                <a:ea typeface="+mj-ea"/>
              </a:rPr>
              <a:t>為何？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en-US" altLang="zh-TW" sz="2400" dirty="0" smtClean="0">
                <a:latin typeface="+mj-ea"/>
                <a:ea typeface="+mj-ea"/>
              </a:rPr>
              <a:t>How</a:t>
            </a:r>
            <a:r>
              <a:rPr lang="en-US" altLang="zh-TW" sz="2400" dirty="0" smtClean="0">
                <a:latin typeface="+mj-ea"/>
                <a:ea typeface="+mj-ea"/>
              </a:rPr>
              <a:t>—</a:t>
            </a:r>
            <a:r>
              <a:rPr lang="zh-TW" altLang="en-US" sz="2400" dirty="0" smtClean="0">
                <a:latin typeface="+mj-ea"/>
                <a:ea typeface="+mj-ea"/>
              </a:rPr>
              <a:t>有</a:t>
            </a:r>
            <a:r>
              <a:rPr lang="zh-TW" altLang="en-US" sz="2400" dirty="0">
                <a:solidFill>
                  <a:srgbClr val="0070C0"/>
                </a:solidFill>
                <a:latin typeface="+mj-ea"/>
                <a:ea typeface="+mj-ea"/>
              </a:rPr>
              <a:t>怎樣的影響</a:t>
            </a:r>
            <a:r>
              <a:rPr lang="zh-TW" altLang="zh-TW" sz="2400" dirty="0" smtClean="0">
                <a:latin typeface="+mj-ea"/>
                <a:ea typeface="+mj-ea"/>
              </a:rPr>
              <a:t>？</a:t>
            </a:r>
            <a:endParaRPr lang="zh-TW" altLang="zh-TW" sz="2400" dirty="0">
              <a:latin typeface="+mj-ea"/>
              <a:ea typeface="+mj-ea"/>
            </a:endParaRPr>
          </a:p>
        </p:txBody>
      </p:sp>
      <p:sp>
        <p:nvSpPr>
          <p:cNvPr id="8196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pic>
        <p:nvPicPr>
          <p:cNvPr id="10242" name="Picture 2" descr="人和箱子與問號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0216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683568" y="2060848"/>
            <a:ext cx="7776864" cy="2520280"/>
          </a:xfrm>
        </p:spPr>
        <p:txBody>
          <a:bodyPr/>
          <a:lstStyle/>
          <a:p>
            <a:r>
              <a:rPr lang="zh-TW" altLang="en-US" sz="2400" dirty="0" smtClean="0">
                <a:latin typeface="+mj-ea"/>
                <a:ea typeface="+mj-ea"/>
              </a:rPr>
              <a:t>來看看剛剛新聞中提到的廣告。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zh-TW" sz="2400" dirty="0"/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026319"/>
            <a:ext cx="3644554" cy="1977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140967"/>
            <a:ext cx="3072185" cy="191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609115" y="51571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7"/>
              </a:rPr>
              <a:t>http://www.youtube.com/watch?v=fBjZJwvCZtQ</a:t>
            </a:r>
            <a:endParaRPr lang="en-US" altLang="zh-TW" sz="800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4252756" y="6200129"/>
            <a:ext cx="240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8"/>
              </a:rPr>
              <a:t>http://www.youtube.com/watch?v=qT2EvyIBRpU&amp;feature=player_embedded</a:t>
            </a:r>
            <a:endParaRPr lang="en-US" altLang="zh-TW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1187624" y="1988840"/>
            <a:ext cx="6786488" cy="1512888"/>
          </a:xfrm>
        </p:spPr>
        <p:txBody>
          <a:bodyPr/>
          <a:lstStyle/>
          <a:p>
            <a:pPr lvl="0"/>
            <a:r>
              <a:rPr lang="zh-TW" altLang="zh-TW" sz="2400" dirty="0">
                <a:latin typeface="+mj-ea"/>
                <a:ea typeface="+mj-ea"/>
              </a:rPr>
              <a:t>李熒芝篇的廣告，為什麼要強調「她跟妳一樣，是父母的掌上明珠，卻在大庭廣眾下，名片被丟在地上；她不敢哭，只是鞠躬道歉」</a:t>
            </a:r>
            <a:r>
              <a:rPr lang="zh-TW" altLang="zh-TW" sz="2400" dirty="0" smtClean="0">
                <a:latin typeface="+mj-ea"/>
                <a:ea typeface="+mj-ea"/>
              </a:rPr>
              <a:t>？</a:t>
            </a:r>
            <a:endParaRPr lang="en-US" altLang="zh-TW" sz="2400" dirty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zh-TW" altLang="zh-TW" sz="2400" dirty="0">
                <a:latin typeface="+mj-ea"/>
                <a:ea typeface="+mj-ea"/>
              </a:rPr>
              <a:t>奶奶的秘密廣告，為什麼要強調「小張反倒是每天跑到醫院想找奶奶聊天」以及「小張把奶奶的家</a:t>
            </a:r>
            <a:r>
              <a:rPr lang="zh-TW" altLang="zh-TW" sz="2400" dirty="0" smtClean="0">
                <a:latin typeface="+mj-ea"/>
                <a:ea typeface="+mj-ea"/>
              </a:rPr>
              <a:t>一模一樣</a:t>
            </a:r>
            <a:r>
              <a:rPr lang="zh-TW" altLang="en-US" sz="2400" dirty="0" smtClean="0">
                <a:latin typeface="+mj-ea"/>
                <a:ea typeface="+mj-ea"/>
              </a:rPr>
              <a:t>地</a:t>
            </a:r>
            <a:r>
              <a:rPr lang="zh-TW" altLang="zh-TW" sz="2400" dirty="0" smtClean="0">
                <a:latin typeface="+mj-ea"/>
                <a:ea typeface="+mj-ea"/>
              </a:rPr>
              <a:t>搬</a:t>
            </a:r>
            <a:r>
              <a:rPr lang="zh-TW" altLang="zh-TW" sz="2400" dirty="0">
                <a:latin typeface="+mj-ea"/>
                <a:ea typeface="+mj-ea"/>
              </a:rPr>
              <a:t>過來</a:t>
            </a:r>
            <a:r>
              <a:rPr lang="zh-TW" altLang="zh-TW" sz="2400" dirty="0" smtClean="0">
                <a:latin typeface="+mj-ea"/>
                <a:ea typeface="+mj-ea"/>
              </a:rPr>
              <a:t>」？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zh-TW" altLang="en-US" sz="2400" dirty="0" smtClean="0">
                <a:latin typeface="+mj-ea"/>
                <a:ea typeface="+mj-ea"/>
              </a:rPr>
              <a:t>你覺得，</a:t>
            </a:r>
            <a:r>
              <a:rPr lang="zh-TW" altLang="zh-TW" sz="2400" dirty="0" smtClean="0">
                <a:latin typeface="+mj-ea"/>
                <a:ea typeface="+mj-ea"/>
              </a:rPr>
              <a:t>這兩</a:t>
            </a:r>
            <a:r>
              <a:rPr lang="zh-TW" altLang="zh-TW" sz="2400" dirty="0">
                <a:latin typeface="+mj-ea"/>
                <a:ea typeface="+mj-ea"/>
              </a:rPr>
              <a:t>則廣告分別要販售</a:t>
            </a:r>
            <a:r>
              <a:rPr lang="en-US" altLang="zh-TW" sz="2400" dirty="0">
                <a:latin typeface="+mj-ea"/>
                <a:ea typeface="+mj-ea"/>
              </a:rPr>
              <a:t>/</a:t>
            </a:r>
            <a:r>
              <a:rPr lang="zh-TW" altLang="zh-TW" sz="2400" dirty="0">
                <a:latin typeface="+mj-ea"/>
                <a:ea typeface="+mj-ea"/>
              </a:rPr>
              <a:t>行銷的</a:t>
            </a:r>
            <a:r>
              <a:rPr lang="zh-TW" altLang="zh-TW" sz="2400" dirty="0" smtClean="0">
                <a:latin typeface="+mj-ea"/>
                <a:ea typeface="+mj-ea"/>
              </a:rPr>
              <a:t>物品</a:t>
            </a:r>
            <a:r>
              <a:rPr lang="zh-TW" altLang="en-US" sz="2400" dirty="0" smtClean="0">
                <a:latin typeface="+mj-ea"/>
                <a:ea typeface="+mj-ea"/>
              </a:rPr>
              <a:t>或概念</a:t>
            </a:r>
            <a:r>
              <a:rPr lang="zh-TW" altLang="zh-TW" sz="2400" dirty="0" smtClean="0">
                <a:latin typeface="+mj-ea"/>
                <a:ea typeface="+mj-ea"/>
              </a:rPr>
              <a:t>是什麼</a:t>
            </a:r>
            <a:r>
              <a:rPr lang="zh-TW" altLang="zh-TW" sz="2400" dirty="0" smtClean="0">
                <a:latin typeface="+mj-ea"/>
                <a:ea typeface="+mj-ea"/>
              </a:rPr>
              <a:t>？</a:t>
            </a:r>
            <a:endParaRPr lang="en-US" altLang="zh-TW" sz="2400" dirty="0">
              <a:latin typeface="+mj-ea"/>
              <a:ea typeface="+mj-ea"/>
            </a:endParaRPr>
          </a:p>
          <a:p>
            <a:pPr lvl="0"/>
            <a:endParaRPr lang="en-US" altLang="zh-TW" sz="2400" dirty="0">
              <a:latin typeface="+mj-ea"/>
              <a:ea typeface="+mj-ea"/>
            </a:endParaRPr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pic>
        <p:nvPicPr>
          <p:cNvPr id="6146" name="Picture 2" descr="檢視詳細資料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3" y="3933056"/>
            <a:ext cx="1329621" cy="13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檢視詳細資料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94" y="2420888"/>
            <a:ext cx="1108720" cy="11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521816" y="1772816"/>
            <a:ext cx="7650584" cy="1512888"/>
          </a:xfrm>
        </p:spPr>
        <p:txBody>
          <a:bodyPr/>
          <a:lstStyle/>
          <a:p>
            <a:pPr lvl="0"/>
            <a:endParaRPr lang="en-US" altLang="zh-TW" sz="2400" dirty="0">
              <a:latin typeface="+mj-ea"/>
              <a:ea typeface="+mj-ea"/>
            </a:endParaRPr>
          </a:p>
          <a:p>
            <a:pPr lvl="0"/>
            <a:r>
              <a:rPr lang="zh-TW" altLang="en-US" dirty="0">
                <a:latin typeface="+mj-ea"/>
                <a:ea typeface="+mj-ea"/>
              </a:rPr>
              <a:t>剛剛看的兩則廣告，</a:t>
            </a:r>
            <a:r>
              <a:rPr lang="zh-TW" altLang="zh-TW" dirty="0">
                <a:latin typeface="+mj-ea"/>
                <a:ea typeface="+mj-ea"/>
              </a:rPr>
              <a:t>與</a:t>
            </a:r>
            <a:r>
              <a:rPr lang="zh-TW" altLang="zh-TW" dirty="0" smtClean="0">
                <a:latin typeface="+mj-ea"/>
                <a:ea typeface="+mj-ea"/>
              </a:rPr>
              <a:t>直接</a:t>
            </a:r>
            <a:r>
              <a:rPr lang="zh-TW" altLang="en-US" dirty="0" smtClean="0">
                <a:latin typeface="+mj-ea"/>
                <a:ea typeface="+mj-ea"/>
              </a:rPr>
              <a:t>推銷</a:t>
            </a:r>
            <a:r>
              <a:rPr lang="zh-TW" altLang="zh-TW" dirty="0" smtClean="0">
                <a:latin typeface="+mj-ea"/>
                <a:ea typeface="+mj-ea"/>
              </a:rPr>
              <a:t>特定</a:t>
            </a:r>
            <a:r>
              <a:rPr lang="zh-TW" altLang="zh-TW" dirty="0">
                <a:latin typeface="+mj-ea"/>
                <a:ea typeface="+mj-ea"/>
              </a:rPr>
              <a:t>商品的廣告比起來，</a:t>
            </a:r>
            <a:r>
              <a:rPr lang="zh-TW" altLang="zh-TW" dirty="0">
                <a:latin typeface="+mj-ea"/>
                <a:ea typeface="+mj-ea"/>
              </a:rPr>
              <a:t>有</a:t>
            </a:r>
            <a:r>
              <a:rPr lang="zh-TW" altLang="en-US" dirty="0">
                <a:latin typeface="+mj-ea"/>
                <a:ea typeface="+mj-ea"/>
              </a:rPr>
              <a:t>什</a:t>
            </a:r>
            <a:r>
              <a:rPr lang="zh-TW" altLang="zh-TW" dirty="0">
                <a:latin typeface="+mj-ea"/>
                <a:ea typeface="+mj-ea"/>
              </a:rPr>
              <a:t>麼</a:t>
            </a:r>
            <a:r>
              <a:rPr lang="zh-TW" altLang="zh-TW" dirty="0">
                <a:latin typeface="+mj-ea"/>
                <a:ea typeface="+mj-ea"/>
              </a:rPr>
              <a:t>樣的差別呢</a:t>
            </a:r>
            <a:r>
              <a:rPr lang="zh-TW" altLang="zh-TW" dirty="0">
                <a:latin typeface="+mj-ea"/>
                <a:ea typeface="+mj-ea"/>
              </a:rPr>
              <a:t>？</a:t>
            </a:r>
            <a:r>
              <a:rPr lang="zh-TW" altLang="zh-TW" dirty="0">
                <a:latin typeface="+mj-ea"/>
                <a:ea typeface="+mj-ea"/>
              </a:rPr>
              <a:t>是否真的比較能夠打動人心呢？這樣的廣告又被稱為什麼</a:t>
            </a:r>
            <a:r>
              <a:rPr lang="zh-TW" altLang="zh-TW" dirty="0" smtClean="0">
                <a:latin typeface="+mj-ea"/>
                <a:ea typeface="+mj-ea"/>
              </a:rPr>
              <a:t>？</a:t>
            </a:r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你比較喜歡哪一種</a:t>
            </a:r>
            <a:r>
              <a:rPr lang="zh-TW" altLang="en-US" dirty="0" smtClean="0">
                <a:latin typeface="+mj-ea"/>
                <a:ea typeface="+mj-ea"/>
              </a:rPr>
              <a:t>廣告</a:t>
            </a:r>
            <a:r>
              <a:rPr lang="zh-TW" altLang="zh-TW" dirty="0">
                <a:latin typeface="+mj-ea"/>
              </a:rPr>
              <a:t>？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如果你是</a:t>
            </a:r>
            <a:r>
              <a:rPr lang="zh-TW" altLang="en-US" dirty="0" smtClean="0">
                <a:latin typeface="+mj-ea"/>
                <a:ea typeface="+mj-ea"/>
              </a:rPr>
              <a:t>老闆，你希望拍出哪一種廣告</a:t>
            </a:r>
            <a:r>
              <a:rPr lang="zh-TW" altLang="zh-TW" dirty="0">
                <a:latin typeface="+mj-ea"/>
              </a:rPr>
              <a:t>？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如果你</a:t>
            </a:r>
            <a:r>
              <a:rPr lang="zh-TW" altLang="en-US" dirty="0" smtClean="0">
                <a:latin typeface="+mj-ea"/>
                <a:ea typeface="+mj-ea"/>
              </a:rPr>
              <a:t>是消費者，那一種廣告比較能夠打動你</a:t>
            </a:r>
            <a:r>
              <a:rPr lang="zh-TW" altLang="zh-TW" dirty="0">
                <a:latin typeface="+mj-ea"/>
              </a:rPr>
              <a:t>？</a:t>
            </a:r>
            <a:endParaRPr lang="zh-TW" altLang="zh-TW" dirty="0">
              <a:latin typeface="+mj-ea"/>
              <a:ea typeface="+mj-ea"/>
            </a:endParaRPr>
          </a:p>
        </p:txBody>
      </p:sp>
      <p:pic>
        <p:nvPicPr>
          <p:cNvPr id="8194" name="Picture 2" descr="檢視詳細資料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068960"/>
            <a:ext cx="1468760" cy="14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女模特兒正在替手上的食物和飲料打廣告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13" y="5280783"/>
            <a:ext cx="154076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 smtClean="0"/>
              <a:t>：</a:t>
            </a:r>
            <a:r>
              <a:rPr lang="zh-TW" altLang="en-US" dirty="0"/>
              <a:t>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881856" y="1556792"/>
            <a:ext cx="7772400" cy="4572000"/>
          </a:xfrm>
        </p:spPr>
        <p:txBody>
          <a:bodyPr/>
          <a:lstStyle/>
          <a:p>
            <a:r>
              <a:rPr lang="zh-TW" altLang="en-US" sz="2400" dirty="0" smtClean="0">
                <a:latin typeface="+mj-ea"/>
                <a:ea typeface="+mj-ea"/>
              </a:rPr>
              <a:t>再來看看另一則廣告。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zh-TW" sz="2400" dirty="0" smtClean="0">
                <a:latin typeface="+mj-ea"/>
                <a:ea typeface="+mj-ea"/>
              </a:rPr>
              <a:t>這個</a:t>
            </a:r>
            <a:r>
              <a:rPr lang="zh-TW" altLang="zh-TW" sz="2400" dirty="0">
                <a:latin typeface="+mj-ea"/>
                <a:ea typeface="+mj-ea"/>
              </a:rPr>
              <a:t>廣告要販售</a:t>
            </a:r>
            <a:r>
              <a:rPr lang="en-US" altLang="zh-TW" sz="2400" dirty="0">
                <a:latin typeface="+mj-ea"/>
                <a:ea typeface="+mj-ea"/>
              </a:rPr>
              <a:t>/</a:t>
            </a:r>
            <a:r>
              <a:rPr lang="zh-TW" altLang="zh-TW" sz="2400" dirty="0">
                <a:latin typeface="+mj-ea"/>
                <a:ea typeface="+mj-ea"/>
              </a:rPr>
              <a:t>行銷的</a:t>
            </a:r>
            <a:r>
              <a:rPr lang="zh-TW" altLang="zh-TW" sz="2400" dirty="0" smtClean="0">
                <a:latin typeface="+mj-ea"/>
                <a:ea typeface="+mj-ea"/>
              </a:rPr>
              <a:t>物品</a:t>
            </a:r>
            <a:r>
              <a:rPr lang="zh-TW" altLang="en-US" sz="2400" dirty="0" smtClean="0">
                <a:latin typeface="+mj-ea"/>
                <a:ea typeface="+mj-ea"/>
              </a:rPr>
              <a:t>或概念</a:t>
            </a:r>
            <a:r>
              <a:rPr lang="zh-TW" altLang="zh-TW" sz="2400" dirty="0" smtClean="0">
                <a:latin typeface="+mj-ea"/>
                <a:ea typeface="+mj-ea"/>
              </a:rPr>
              <a:t>是什麼</a:t>
            </a:r>
            <a:r>
              <a:rPr lang="zh-TW" altLang="zh-TW" sz="2400" dirty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zh-TW" altLang="en-US" sz="2400" dirty="0" smtClean="0">
                <a:latin typeface="+mj-ea"/>
                <a:ea typeface="+mj-ea"/>
              </a:rPr>
              <a:t>廣告</a:t>
            </a:r>
            <a:r>
              <a:rPr lang="zh-TW" altLang="zh-TW" sz="2400" dirty="0" smtClean="0">
                <a:latin typeface="+mj-ea"/>
                <a:ea typeface="+mj-ea"/>
              </a:rPr>
              <a:t>要</a:t>
            </a:r>
            <a:r>
              <a:rPr lang="zh-TW" altLang="zh-TW" sz="2400" dirty="0">
                <a:latin typeface="+mj-ea"/>
                <a:ea typeface="+mj-ea"/>
              </a:rPr>
              <a:t>傳達的企業形象是什麼？</a:t>
            </a:r>
          </a:p>
          <a:p>
            <a:endParaRPr lang="en-US" altLang="zh-TW" sz="2800" dirty="0" smtClean="0"/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3358397" cy="2158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3142738" cy="2199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326436" y="441297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u="sng" dirty="0">
                <a:hlinkClick r:id="rId7"/>
              </a:rPr>
              <a:t>http://www.youtube.com/watch?v=3cOyAgqN30k</a:t>
            </a:r>
            <a:endParaRPr lang="en-US" altLang="zh-TW" sz="800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4427984" y="489205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u="sng" dirty="0">
                <a:hlinkClick r:id="rId7"/>
              </a:rPr>
              <a:t>http://www.youtube.com/watch?v=3cOyAgqN30k</a:t>
            </a:r>
            <a:endParaRPr lang="en-US" altLang="zh-TW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2777</TotalTime>
  <Words>1242</Words>
  <Application>Microsoft Office PowerPoint</Application>
  <PresentationFormat>如螢幕大小 (4:3)</PresentationFormat>
  <Paragraphs>120</Paragraphs>
  <Slides>12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公正</vt:lpstr>
      <vt:lpstr>教案名稱： 廣告裡賣什麼「藥」 本教案製作者：毛俞婷 </vt:lpstr>
      <vt:lpstr>活動一：動動腦 想一想</vt:lpstr>
      <vt:lpstr>活動一：動動腦 想一想</vt:lpstr>
      <vt:lpstr>活動二：新聞怎麼說？</vt:lpstr>
      <vt:lpstr>活動二：新聞怎麼說？</vt:lpstr>
      <vt:lpstr>活動二：新聞怎麼說？</vt:lpstr>
      <vt:lpstr>活動二：新聞怎麼說？</vt:lpstr>
      <vt:lpstr>活動二：新聞怎麼說？</vt:lpstr>
      <vt:lpstr>活動二：新聞怎麼說？</vt:lpstr>
      <vt:lpstr>活動二：新聞怎麼說？</vt:lpstr>
      <vt:lpstr>活動三：拍出我們的形象</vt:lpstr>
      <vt:lpstr>本教案結束，謝謝 </vt:lpstr>
    </vt:vector>
  </TitlesOfParts>
  <Company>TAIWAN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GraceMao</cp:lastModifiedBy>
  <cp:revision>88</cp:revision>
  <dcterms:created xsi:type="dcterms:W3CDTF">2011-03-28T02:01:01Z</dcterms:created>
  <dcterms:modified xsi:type="dcterms:W3CDTF">2013-04-24T15:47:00Z</dcterms:modified>
</cp:coreProperties>
</file>