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87" r:id="rId4"/>
    <p:sldId id="284" r:id="rId5"/>
    <p:sldId id="274" r:id="rId6"/>
    <p:sldId id="275" r:id="rId7"/>
    <p:sldId id="288" r:id="rId8"/>
    <p:sldId id="277" r:id="rId9"/>
    <p:sldId id="281" r:id="rId10"/>
    <p:sldId id="273" r:id="rId11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FF9999"/>
    <a:srgbClr val="3399FF"/>
    <a:srgbClr val="CCFFCC"/>
    <a:srgbClr val="CCFF99"/>
    <a:srgbClr val="66FFFF"/>
    <a:srgbClr val="FF99FF"/>
    <a:srgbClr val="9999FF"/>
    <a:srgbClr val="BF62F8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77273" autoAdjust="0"/>
  </p:normalViewPr>
  <p:slideViewPr>
    <p:cSldViewPr>
      <p:cViewPr>
        <p:scale>
          <a:sx n="90" d="100"/>
          <a:sy n="90" d="100"/>
        </p:scale>
        <p:origin x="-224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2" d="100"/>
          <a:sy n="32" d="100"/>
        </p:scale>
        <p:origin x="-232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6D627322-A6D1-4C48-9CCB-308FD455A0D1}" type="datetimeFigureOut">
              <a:rPr lang="zh-TW" altLang="en-US"/>
              <a:pPr>
                <a:defRPr/>
              </a:pPr>
              <a:t>2013/1/3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D870E46B-DBD9-4EAA-82B1-C6E139B1568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7478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17EB5753-075B-4D3A-B418-B4C1EAB81D02}" type="datetimeFigureOut">
              <a:rPr lang="zh-TW" altLang="en-US"/>
              <a:pPr>
                <a:defRPr/>
              </a:pPr>
              <a:t>2013/1/3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 smtClean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3F937F28-9629-4CE9-ACAA-84FD739B34F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04075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937F28-9629-4CE9-ACAA-84FD739B34FA}" type="slidenum">
              <a:rPr lang="zh-TW" altLang="en-US" smtClean="0"/>
              <a:pPr>
                <a:defRPr/>
              </a:pPr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教師請問學生，透過那些平台或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管道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可以取得新聞訊息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例如：電視、報紙、網路、廣播、雜誌、人際傳播等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？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zh-TW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zh-TW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endParaRPr lang="zh-TW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889C053-9325-419F-8375-E2B50227FAD6}" type="slidenum">
              <a:rPr lang="zh-TW" altLang="en-US" smtClean="0">
                <a:ea typeface="新細明體" pitchFamily="18" charset="-120"/>
              </a:rPr>
              <a:pPr/>
              <a:t>2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教師將上述學生說出的新聞平台記錄在黑板上，請學生以舉手的方式表達自己最常用以獲取新聞資訊的平台，並請教師記錄人數。</a:t>
            </a:r>
          </a:p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請慣用不同類別新聞平台的學生發表自己選擇該媒體的原因？</a:t>
            </a:r>
          </a:p>
          <a:p>
            <a:pPr lvl="0"/>
            <a:endParaRPr lang="zh-TW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zh-TW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endParaRPr lang="zh-TW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889C053-9325-419F-8375-E2B50227FAD6}" type="slidenum">
              <a:rPr lang="zh-TW" altLang="en-US" smtClean="0">
                <a:ea typeface="新細明體" pitchFamily="18" charset="-120"/>
              </a:rPr>
              <a:pPr/>
              <a:t>3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請學生詳讀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「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j-ea"/>
                <a:ea typeface="+mn-ea"/>
                <a:cs typeface="+mn-cs"/>
              </a:rPr>
              <a:t>難敵數位浪潮　老牌雜誌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j-ea"/>
                <a:ea typeface="+mn-ea"/>
                <a:cs typeface="+mn-cs"/>
              </a:rPr>
              <a:t>Newsweek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j-ea"/>
                <a:ea typeface="+mn-ea"/>
                <a:cs typeface="+mn-cs"/>
              </a:rPr>
              <a:t>年底停刊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」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之新聞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。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en-US" altLang="zh-TW" sz="1200" dirty="0" smtClean="0"/>
              <a:t>http://marketing.chinatimes.com/portal.php?mod=view&amp;aid=632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endParaRPr lang="en-US" altLang="zh-TW" dirty="0" smtClean="0"/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889C053-9325-419F-8375-E2B50227FAD6}" type="slidenum">
              <a:rPr lang="zh-TW" altLang="en-US" smtClean="0">
                <a:ea typeface="新細明體" pitchFamily="18" charset="-120"/>
              </a:rPr>
              <a:pPr/>
              <a:t>4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新聞閱畢，請學生運用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5W1H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解析新聞。</a:t>
            </a: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①WHO-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新聞主角是誰？（《新聞周刊》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(Newsweek)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②WHAT—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發生了什麼事？（《新聞周刊》將於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2013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年完全轉型數位化，並改名為《全球新聞周刊》）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③WHEN—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什麼時候發生的？（自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2013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年起）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④WHERE—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發生在哪裡？（《新聞周刊》身上）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⑤WHY—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造成事件的原因為何？（因為各家平面媒體紛紛轉型數位，使得《新聞周刊》不再具有過去的重要地位。更必須面對廣告衰退與發行量減少的困境，因而積極轉向數位市場）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⑥HOW—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如何解決這個問題？（《新聞周刊》將於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2013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轉型為數位化的付費媒體）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946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160162B-8934-43A9-AD01-4150F240A886}" type="slidenum">
              <a:rPr lang="zh-TW" altLang="en-US" smtClean="0">
                <a:ea typeface="新細明體" pitchFamily="18" charset="-120"/>
              </a:rPr>
              <a:pPr/>
              <a:t>5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教師可介紹《新聞周刊》的背景，令學生了解其昔日在新聞界的地位和重要性。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參考網頁：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http://zh.wikipedia.org/wiki/%E6%96%B0%E8%81%9E%E9%80%B1%E5%88%8A)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請學生想想看，何以《新聞周刊》會發生廣告衰退和發行量減少的狀況？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例如：網路媒體、閱讀習慣的改變、對資訊的期望更加地及時化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zh-TW" altLang="zh-TW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48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DAC61E-12D3-44ED-968F-AF5C28BA6851}" type="slidenum">
              <a:rPr lang="zh-TW" altLang="en-US" smtClean="0">
                <a:ea typeface="新細明體" pitchFamily="18" charset="-120"/>
              </a:rPr>
              <a:pPr/>
              <a:t>6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請學生猜測看看，《新聞周刊》的轉型，是否能挽救其廣告和發行市場？如果今天學生本身是消費者，是否會願意付費訂閱數位化的《全球新聞周刊》（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Newsweek Global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），並請說明原因。</a:t>
            </a:r>
          </a:p>
          <a:p>
            <a:pPr lvl="0"/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zh-TW" altLang="zh-TW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048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DAC61E-12D3-44ED-968F-AF5C28BA6851}" type="slidenum">
              <a:rPr lang="zh-TW" altLang="en-US" smtClean="0">
                <a:ea typeface="新細明體" pitchFamily="18" charset="-120"/>
              </a:rPr>
              <a:pPr/>
              <a:t>7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請學生回想看看，在台灣，是否也有類似平面媒體停刊或轉換成數位化的情況發生？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例如：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2005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年停刊的《中時晚報》、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2006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年停刊的《民生報》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而這樣的情況，對於身為閱聽人的我們來說，有什麼影響？對於台灣整體的媒體市場又會產生怎樣的衝擊？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請學生分組想想看，平面報業面對印刷媒體的寒冬，除了停刊或轉型數位化之外，還有沒有其他可以因應的方式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例如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多角化經營策略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253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D74A9B-1D09-45DC-8439-B70A01167029}" type="slidenum">
              <a:rPr lang="zh-TW" altLang="en-US" smtClean="0">
                <a:ea typeface="新細明體" pitchFamily="18" charset="-120"/>
              </a:rPr>
              <a:pPr/>
              <a:t>8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請各組同學拿出預先準備的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當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日報紙，並尋找對應的該報電子報網站。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聯合報→聯合新聞網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(http://udn.com/NEWS/mainpage.shtml)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自由時報→自由時報電子報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(http://www.libertytimes.com.tw/)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中國時報→中時電子報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(http://news.chinatimes.com/)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蘋果日報→蘋果日報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(http://www.appledaily.com.tw/#)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請各組在閱讀印刷和網路新聞後，舉出此兩類媒體的優點和缺點各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項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「例如：「新聞豐富度」、「新聞分析深度」、「報導即時性」、「版面配置」、「媒體取得便利度」、「新聞報導和照片呈現方式」等等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；並請學生說說看，比較過後，在印刷平面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網路數位這兩個新聞平台中，會選擇哪一種來取得新聞訊息。</a:t>
            </a:r>
          </a:p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教師補充說明，無論是傳統的印刷媒體或是新興的數位媒體皆有其優劣之處，媒體數位化雖然漸漸形成主流，但是印刷媒體仍會有其不可取代之處，身為閱聽人的我們在獲取訊息時，可透過不同媒體訊息的取得，截長補短，以獲取希望得到的完整訊息。</a:t>
            </a:r>
          </a:p>
          <a:p>
            <a:pPr lvl="0"/>
            <a:endParaRPr lang="zh-TW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zh-TW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560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456590A-0DB7-44AB-81BB-6D80B4242F5B}" type="slidenum">
              <a:rPr lang="zh-TW" altLang="en-US" smtClean="0">
                <a:ea typeface="新細明體" pitchFamily="18" charset="-120"/>
              </a:rPr>
              <a:pPr/>
              <a:t>9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5" name="圓角矩形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1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F215D-D90D-4439-89D2-A7512F25A2ED}" type="datetimeFigureOut">
              <a:rPr lang="zh-TW" altLang="en-US"/>
              <a:pPr>
                <a:defRPr/>
              </a:pPr>
              <a:t>2013/1/3</a:t>
            </a:fld>
            <a:endParaRPr lang="zh-TW" altLang="en-US"/>
          </a:p>
        </p:txBody>
      </p:sp>
      <p:sp>
        <p:nvSpPr>
          <p:cNvPr id="12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3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7F4927D-CF67-4E93-87A6-57F71C23A52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610A8-3E66-449D-A576-F77B6B957C7E}" type="datetimeFigureOut">
              <a:rPr lang="zh-TW" altLang="en-US"/>
              <a:pPr>
                <a:defRPr/>
              </a:pPr>
              <a:t>2013/1/3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EFF72-EE28-41DE-8D05-892F2983025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6104D-C71E-4B1F-889C-AC4613B4406A}" type="datetimeFigureOut">
              <a:rPr lang="zh-TW" altLang="en-US"/>
              <a:pPr>
                <a:defRPr/>
              </a:pPr>
              <a:t>2013/1/3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D704B-4F19-46AD-AED8-5A6E04BE41C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F514D-7A96-49F1-A54F-A2FBE3FCE9AD}" type="datetimeFigureOut">
              <a:rPr lang="zh-TW" altLang="en-US"/>
              <a:pPr>
                <a:defRPr/>
              </a:pPr>
              <a:t>2013/1/3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423CD-32FA-4118-8592-A3710B85328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5" name="圓角矩形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9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44BEE-369F-4F6C-885C-5B59C164F90F}" type="datetimeFigureOut">
              <a:rPr lang="zh-TW" altLang="en-US"/>
              <a:pPr>
                <a:defRPr/>
              </a:pPr>
              <a:t>2013/1/3</a:t>
            </a:fld>
            <a:endParaRPr lang="zh-TW" altLang="en-US"/>
          </a:p>
        </p:txBody>
      </p:sp>
      <p:sp>
        <p:nvSpPr>
          <p:cNvPr id="10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CE19-ACE6-413C-B8D0-7DE7D534ACF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BFD63-1E8B-4D76-B1CB-0557810A2670}" type="datetimeFigureOut">
              <a:rPr lang="zh-TW" altLang="en-US"/>
              <a:pPr>
                <a:defRPr/>
              </a:pPr>
              <a:t>2013/1/3</a:t>
            </a:fld>
            <a:endParaRPr lang="zh-TW" altLang="en-US"/>
          </a:p>
        </p:txBody>
      </p:sp>
      <p:sp>
        <p:nvSpPr>
          <p:cNvPr id="6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42F2A-488E-4DEF-8363-1EE667BED12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D7C01-326E-43D2-98FB-E250C68304F8}" type="datetimeFigureOut">
              <a:rPr lang="zh-TW" altLang="en-US"/>
              <a:pPr>
                <a:defRPr/>
              </a:pPr>
              <a:t>2013/1/3</a:t>
            </a:fld>
            <a:endParaRPr lang="zh-TW" altLang="en-US"/>
          </a:p>
        </p:txBody>
      </p:sp>
      <p:sp>
        <p:nvSpPr>
          <p:cNvPr id="8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C2-17D3-4A2F-961E-3614C9502EB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2F72A-E4E4-4D37-BE49-7A7790FCA952}" type="datetimeFigureOut">
              <a:rPr lang="zh-TW" altLang="en-US"/>
              <a:pPr>
                <a:defRPr/>
              </a:pPr>
              <a:t>2013/1/3</a:t>
            </a:fld>
            <a:endParaRPr lang="zh-TW" altLang="en-US"/>
          </a:p>
        </p:txBody>
      </p:sp>
      <p:sp>
        <p:nvSpPr>
          <p:cNvPr id="4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95B3F-FAF4-4184-9AE1-023B8DF11B4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8DDF2-82FA-4050-A9A0-4FC8136C97E8}" type="datetimeFigureOut">
              <a:rPr lang="zh-TW" altLang="en-US"/>
              <a:pPr>
                <a:defRPr/>
              </a:pPr>
              <a:t>2013/1/3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C7AD3-1DC3-4CAF-AACC-4F9D6729FBA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6" name="圓角矩形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0782E-B000-40B2-AEC2-1F314CB9C479}" type="datetimeFigureOut">
              <a:rPr lang="zh-TW" altLang="en-US"/>
              <a:pPr>
                <a:defRPr/>
              </a:pPr>
              <a:t>2013/1/3</a:t>
            </a:fld>
            <a:endParaRPr lang="zh-TW" altLang="en-US"/>
          </a:p>
        </p:txBody>
      </p:sp>
      <p:sp>
        <p:nvSpPr>
          <p:cNvPr id="8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ED497-D55B-4C09-B3D0-CBB5421F5DA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8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9666C-9F3C-4201-B677-C47393857B2D}" type="datetimeFigureOut">
              <a:rPr lang="zh-TW" altLang="en-US"/>
              <a:pPr>
                <a:defRPr/>
              </a:pPr>
              <a:t>2013/1/3</a:t>
            </a:fld>
            <a:endParaRPr lang="zh-TW" altLang="en-US"/>
          </a:p>
        </p:txBody>
      </p:sp>
      <p:sp>
        <p:nvSpPr>
          <p:cNvPr id="9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6A19D-65A0-41B9-B0E3-70588B5A626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8" name="圓角矩形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1028" name="標題版面配置區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smtClean="0"/>
          </a:p>
        </p:txBody>
      </p:sp>
      <p:sp>
        <p:nvSpPr>
          <p:cNvPr id="1029" name="文字版面配置區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A48D62D5-E55F-450E-A5AC-D39F6741C759}" type="datetimeFigureOut">
              <a:rPr lang="zh-TW" altLang="en-US"/>
              <a:pPr>
                <a:defRPr/>
              </a:pPr>
              <a:t>2013/1/3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7ED5097F-3B26-4234-B211-ADA6CB00857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13" r:id="rId2"/>
    <p:sldLayoutId id="2147483921" r:id="rId3"/>
    <p:sldLayoutId id="2147483914" r:id="rId4"/>
    <p:sldLayoutId id="2147483915" r:id="rId5"/>
    <p:sldLayoutId id="2147483916" r:id="rId6"/>
    <p:sldLayoutId id="2147483917" r:id="rId7"/>
    <p:sldLayoutId id="2147483922" r:id="rId8"/>
    <p:sldLayoutId id="2147483923" r:id="rId9"/>
    <p:sldLayoutId id="2147483918" r:id="rId10"/>
    <p:sldLayoutId id="21474839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feja.org.tw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hyperlink" Target="http://www.feja.org.tw/" TargetMode="External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hyperlink" Target="http://iservice.libertytimes.com.tw/liveNews/news.php?no=676276&amp;type=%E5%9C%8B%E9%9A%9B" TargetMode="Externa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thewhitenetwork.com/2012/06/26/the-litany-of-white-sins/newsweek-sept-14-2009-is-your-baby-racist/" TargetMode="External"/><Relationship Id="rId3" Type="http://schemas.openxmlformats.org/officeDocument/2006/relationships/hyperlink" Target="http://www.feja.org.tw/" TargetMode="External"/><Relationship Id="rId7" Type="http://schemas.openxmlformats.org/officeDocument/2006/relationships/hyperlink" Target="http://www.businessinsider.com/newsweek-cover-obama-must-go-2012-8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service.libertytimes.com.tw/liveNews/news.php?no=676276&amp;type=%E5%9C%8B%E9%9A%9B" TargetMode="External"/><Relationship Id="rId11" Type="http://schemas.openxmlformats.org/officeDocument/2006/relationships/image" Target="../media/image15.jpeg"/><Relationship Id="rId5" Type="http://schemas.openxmlformats.org/officeDocument/2006/relationships/image" Target="../media/image13.jpeg"/><Relationship Id="rId10" Type="http://schemas.openxmlformats.org/officeDocument/2006/relationships/image" Target="../media/image14.jpeg"/><Relationship Id="rId4" Type="http://schemas.openxmlformats.org/officeDocument/2006/relationships/image" Target="../media/image2.png"/><Relationship Id="rId9" Type="http://schemas.openxmlformats.org/officeDocument/2006/relationships/hyperlink" Target="http://www.slashgear.com/newsweek-to-halt-print-edition-go-all-digital-18252617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emf"/><Relationship Id="rId5" Type="http://schemas.openxmlformats.org/officeDocument/2006/relationships/image" Target="../media/image16.emf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emf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ppledaily.com.tw/" TargetMode="External"/><Relationship Id="rId3" Type="http://schemas.openxmlformats.org/officeDocument/2006/relationships/hyperlink" Target="http://www.feja.org.tw/" TargetMode="External"/><Relationship Id="rId7" Type="http://schemas.openxmlformats.org/officeDocument/2006/relationships/hyperlink" Target="http://news.chinatimes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libertytimes.com.tw/" TargetMode="External"/><Relationship Id="rId5" Type="http://schemas.openxmlformats.org/officeDocument/2006/relationships/hyperlink" Target="http://udn.com/NEWS/mainpage.shtml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kumimoji="0" lang="zh-TW" altLang="zh-TW">
              <a:latin typeface="Trebuchet MS" pitchFamily="34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3350" y="3213100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3600" b="1" dirty="0" smtClean="0">
                <a:solidFill>
                  <a:schemeClr val="bg1"/>
                </a:solidFill>
                <a:latin typeface="+mj-ea"/>
                <a:ea typeface="+mj-ea"/>
              </a:rPr>
              <a:t>授課老師：（</a:t>
            </a:r>
            <a:r>
              <a:rPr lang="zh-TW" altLang="en-US" sz="3600" b="1" dirty="0" smtClean="0">
                <a:solidFill>
                  <a:schemeClr val="bg1"/>
                </a:solidFill>
                <a:latin typeface="+mj-ea"/>
                <a:ea typeface="+mj-ea"/>
                <a:sym typeface="Wingdings" pitchFamily="2" charset="2"/>
              </a:rPr>
              <a:t>空白</a:t>
            </a:r>
            <a:r>
              <a:rPr lang="zh-TW" altLang="en-US" sz="3600" b="1" dirty="0" smtClean="0">
                <a:solidFill>
                  <a:schemeClr val="bg1"/>
                </a:solidFill>
                <a:latin typeface="+mj-ea"/>
                <a:ea typeface="+mj-ea"/>
              </a:rPr>
              <a:t>）</a:t>
            </a: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7772400" cy="15827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900" b="1" dirty="0" smtClean="0"/>
              <a:t>教案名稱：</a:t>
            </a:r>
            <a:r>
              <a:rPr lang="en-US" altLang="zh-TW" sz="4900" b="1" dirty="0" smtClean="0"/>
              <a:t/>
            </a:r>
            <a:br>
              <a:rPr lang="en-US" altLang="zh-TW" sz="4900" b="1" dirty="0" smtClean="0"/>
            </a:br>
            <a:r>
              <a:rPr lang="zh-TW" altLang="zh-TW" b="1" dirty="0"/>
              <a:t>平面和</a:t>
            </a:r>
            <a:r>
              <a:rPr lang="zh-TW" altLang="zh-TW" b="1" dirty="0" smtClean="0"/>
              <a:t>數位</a:t>
            </a:r>
            <a:r>
              <a:rPr lang="zh-TW" altLang="en-US" b="1" dirty="0"/>
              <a:t>的戰爭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3600" b="1" dirty="0" smtClean="0">
                <a:solidFill>
                  <a:schemeClr val="bg1"/>
                </a:solidFill>
                <a:latin typeface="+mn-ea"/>
              </a:rPr>
              <a:t>本</a:t>
            </a:r>
            <a:r>
              <a:rPr lang="zh-TW" altLang="en-US" sz="3600" b="1" dirty="0" smtClean="0">
                <a:solidFill>
                  <a:schemeClr val="bg1"/>
                </a:solidFill>
                <a:latin typeface="+mn-ea"/>
              </a:rPr>
              <a:t>教案製作者：</a:t>
            </a:r>
            <a:r>
              <a:rPr lang="zh-TW" altLang="en-US" sz="3100" b="1" dirty="0" smtClean="0">
                <a:solidFill>
                  <a:schemeClr val="bg1"/>
                </a:solidFill>
                <a:latin typeface="+mn-ea"/>
              </a:rPr>
              <a:t>毛俞婷</a:t>
            </a:r>
            <a:r>
              <a:rPr altLang="zh-TW" b="1" dirty="0" smtClean="0">
                <a:solidFill>
                  <a:schemeClr val="bg1"/>
                </a:solidFill>
                <a:latin typeface="+mn-ea"/>
              </a:rPr>
              <a:t/>
            </a:r>
            <a:br>
              <a:rPr altLang="zh-TW" b="1" dirty="0" smtClean="0">
                <a:solidFill>
                  <a:schemeClr val="bg1"/>
                </a:solidFill>
                <a:latin typeface="+mn-ea"/>
              </a:rPr>
            </a:br>
            <a:endParaRPr lang="zh-TW" altLang="en-US" b="1" dirty="0" smtClean="0"/>
          </a:p>
        </p:txBody>
      </p:sp>
      <p:pic>
        <p:nvPicPr>
          <p:cNvPr id="6149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761038"/>
            <a:ext cx="2268538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標題 1"/>
          <p:cNvSpPr>
            <a:spLocks noGrp="1"/>
          </p:cNvSpPr>
          <p:nvPr>
            <p:ph type="title"/>
          </p:nvPr>
        </p:nvSpPr>
        <p:spPr>
          <a:xfrm>
            <a:off x="611188" y="549275"/>
            <a:ext cx="7772400" cy="1362075"/>
          </a:xfrm>
        </p:spPr>
        <p:txBody>
          <a:bodyPr/>
          <a:lstStyle/>
          <a:p>
            <a:pPr algn="ctr" eaLnBrk="1" hangingPunct="1"/>
            <a:r>
              <a:rPr lang="zh-TW" altLang="en-US" smtClean="0"/>
              <a:t>本教案結束，謝謝</a:t>
            </a:r>
            <a:r>
              <a:rPr lang="en-US" altLang="zh-TW" smtClean="0"/>
              <a:t/>
            </a:r>
            <a:br>
              <a:rPr lang="en-US" altLang="zh-TW" smtClean="0"/>
            </a:br>
            <a:r>
              <a:rPr lang="en-US" altLang="zh-TW" smtClean="0">
                <a:sym typeface="Wingdings" pitchFamily="2" charset="2"/>
              </a:rPr>
              <a:t></a:t>
            </a:r>
            <a:endParaRPr lang="zh-TW" altLang="en-US" smtClean="0"/>
          </a:p>
        </p:txBody>
      </p:sp>
      <p:pic>
        <p:nvPicPr>
          <p:cNvPr id="16388" name="Picture 4" descr="http://www.feja.org.tw/themes/liger/images/logo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2600" y="4983163"/>
            <a:ext cx="2808288" cy="135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標題 6"/>
          <p:cNvSpPr>
            <a:spLocks noGrp="1"/>
          </p:cNvSpPr>
          <p:nvPr>
            <p:ph type="title"/>
          </p:nvPr>
        </p:nvSpPr>
        <p:spPr>
          <a:xfrm>
            <a:off x="899592" y="260648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活動一</a:t>
            </a:r>
            <a:r>
              <a:rPr lang="zh-TW" altLang="en-US" dirty="0" smtClean="0"/>
              <a:t>：</a:t>
            </a:r>
            <a:r>
              <a:rPr lang="zh-TW" altLang="en-US" dirty="0"/>
              <a:t>新聞哪裡</a:t>
            </a:r>
            <a:r>
              <a:rPr lang="zh-TW" altLang="en-US" dirty="0" smtClean="0"/>
              <a:t>來</a:t>
            </a:r>
            <a:r>
              <a:rPr lang="zh-TW" altLang="en-US" dirty="0" smtClean="0">
                <a:latin typeface="新細明體"/>
                <a:ea typeface="新細明體"/>
              </a:rPr>
              <a:t>？</a:t>
            </a:r>
            <a:endParaRPr lang="zh-TW" altLang="en-US" dirty="0" smtClean="0"/>
          </a:p>
        </p:txBody>
      </p:sp>
      <p:sp>
        <p:nvSpPr>
          <p:cNvPr id="23" name="文字方塊 22"/>
          <p:cNvSpPr txBox="1"/>
          <p:nvPr/>
        </p:nvSpPr>
        <p:spPr>
          <a:xfrm>
            <a:off x="1835696" y="6237312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" dirty="0" smtClean="0"/>
              <a:t>圖片來源：</a:t>
            </a:r>
            <a:r>
              <a:rPr lang="en-US" altLang="zh-TW" sz="800" dirty="0" smtClean="0"/>
              <a:t> https://www.feib.com.tw/UpFiles/creditcard/event/991220/FEDirect-webpage-c.html</a:t>
            </a:r>
          </a:p>
        </p:txBody>
      </p:sp>
      <p:sp>
        <p:nvSpPr>
          <p:cNvPr id="14" name="內容版面配置區 5"/>
          <p:cNvSpPr>
            <a:spLocks noGrp="1"/>
          </p:cNvSpPr>
          <p:nvPr>
            <p:ph sz="quarter" idx="1"/>
          </p:nvPr>
        </p:nvSpPr>
        <p:spPr>
          <a:xfrm>
            <a:off x="881856" y="3068960"/>
            <a:ext cx="7560840" cy="504056"/>
          </a:xfrm>
        </p:spPr>
        <p:txBody>
          <a:bodyPr/>
          <a:lstStyle/>
          <a:p>
            <a:r>
              <a:rPr lang="zh-TW" altLang="en-US" sz="2400" dirty="0" smtClean="0">
                <a:latin typeface="+mj-ea"/>
                <a:ea typeface="+mj-ea"/>
              </a:rPr>
              <a:t>想一想</a:t>
            </a:r>
            <a:r>
              <a:rPr lang="zh-TW" altLang="en-US" sz="2400" dirty="0" smtClean="0">
                <a:latin typeface="+mj-ea"/>
                <a:ea typeface="+mj-ea"/>
              </a:rPr>
              <a:t>，</a:t>
            </a:r>
            <a:r>
              <a:rPr lang="zh-TW" altLang="zh-TW" sz="2400" dirty="0">
                <a:latin typeface="+mj-ea"/>
                <a:ea typeface="+mj-ea"/>
              </a:rPr>
              <a:t>透過那些平台</a:t>
            </a:r>
            <a:r>
              <a:rPr lang="zh-TW" altLang="zh-TW" sz="2400" dirty="0" smtClean="0">
                <a:latin typeface="+mj-ea"/>
                <a:ea typeface="+mj-ea"/>
              </a:rPr>
              <a:t>或</a:t>
            </a:r>
            <a:r>
              <a:rPr lang="zh-TW" altLang="en-US" sz="2400" dirty="0">
                <a:latin typeface="+mj-ea"/>
                <a:ea typeface="+mj-ea"/>
              </a:rPr>
              <a:t>管道</a:t>
            </a:r>
            <a:r>
              <a:rPr lang="zh-TW" altLang="zh-TW" sz="2400" dirty="0" smtClean="0">
                <a:latin typeface="+mj-ea"/>
                <a:ea typeface="+mj-ea"/>
              </a:rPr>
              <a:t>可以</a:t>
            </a:r>
            <a:r>
              <a:rPr lang="zh-TW" altLang="zh-TW" sz="2400" dirty="0">
                <a:latin typeface="+mj-ea"/>
                <a:ea typeface="+mj-ea"/>
              </a:rPr>
              <a:t>取得新聞</a:t>
            </a:r>
            <a:r>
              <a:rPr lang="zh-TW" altLang="zh-TW" sz="2400" dirty="0">
                <a:latin typeface="+mj-ea"/>
                <a:ea typeface="+mj-ea"/>
              </a:rPr>
              <a:t>訊息</a:t>
            </a:r>
            <a:r>
              <a:rPr lang="zh-TW" altLang="en-US" sz="2400" dirty="0">
                <a:latin typeface="+mj-ea"/>
                <a:ea typeface="+mj-ea"/>
              </a:rPr>
              <a:t>？</a:t>
            </a:r>
            <a:endParaRPr lang="en-US" altLang="zh-TW" sz="2400" dirty="0">
              <a:latin typeface="+mj-ea"/>
              <a:ea typeface="+mj-ea"/>
            </a:endParaRPr>
          </a:p>
          <a:p>
            <a:pPr lvl="0"/>
            <a:endParaRPr lang="en-US" altLang="zh-TW" sz="2400" dirty="0" smtClean="0">
              <a:latin typeface="+mj-ea"/>
              <a:ea typeface="+mj-ea"/>
            </a:endParaRPr>
          </a:p>
          <a:p>
            <a:pPr lvl="0"/>
            <a:endParaRPr lang="en-US" altLang="zh-TW" sz="2400" dirty="0" smtClean="0">
              <a:latin typeface="+mj-ea"/>
              <a:ea typeface="+mj-ea"/>
            </a:endParaRPr>
          </a:p>
          <a:p>
            <a:pPr lvl="0"/>
            <a:endParaRPr lang="en-US" altLang="zh-TW" sz="2400" dirty="0" smtClean="0">
              <a:latin typeface="+mj-ea"/>
              <a:ea typeface="+mj-ea"/>
            </a:endParaRPr>
          </a:p>
          <a:p>
            <a:pPr lvl="0"/>
            <a:endParaRPr lang="en-US" altLang="zh-TW" sz="2400" dirty="0" smtClean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zh-TW" sz="3200" dirty="0">
              <a:latin typeface="+mj-ea"/>
            </a:endParaRPr>
          </a:p>
          <a:p>
            <a:pPr lvl="0"/>
            <a:endParaRPr lang="en-US" altLang="zh-TW" dirty="0" smtClean="0">
              <a:latin typeface="+mj-ea"/>
              <a:ea typeface="+mj-ea"/>
            </a:endParaRPr>
          </a:p>
          <a:p>
            <a:pPr lvl="0">
              <a:buNone/>
            </a:pPr>
            <a:endParaRPr lang="en-US" altLang="zh-TW" dirty="0" smtClean="0">
              <a:latin typeface="+mj-ea"/>
              <a:ea typeface="+mj-ea"/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1547664" y="1573107"/>
            <a:ext cx="6119887" cy="4471523"/>
            <a:chOff x="1547664" y="1573107"/>
            <a:chExt cx="6119887" cy="4471523"/>
          </a:xfrm>
        </p:grpSpPr>
        <p:pic>
          <p:nvPicPr>
            <p:cNvPr id="1026" name="Picture 2" descr="播放,改變,瀏覽頻道,頻道,控制,娛樂,配備,Fotolia,閒暇,媒體,多媒體,照片,遙控器,科技,電視,視野,看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5696" y="3717032"/>
              <a:ext cx="1655465" cy="16554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9912" y="3996940"/>
              <a:ext cx="1953511" cy="10956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84168" y="3845456"/>
              <a:ext cx="1583383" cy="2199174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7664" y="1628800"/>
              <a:ext cx="1553156" cy="12067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0" name="Picture 6" descr="C:\Users\GraceMao\AppData\Local\Microsoft\Windows\Temporary Internet Files\Low\Content.IE5\K9TF9IMR\MC900433925[1].PNG"/>
            <p:cNvPicPr>
              <a:picLocks noChangeAspect="1" noChangeArrowheads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9069" y="1610191"/>
              <a:ext cx="1473965" cy="14739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" name="Picture 7" descr="C:\Users\GraceMao\AppData\Local\Microsoft\Windows\Temporary Internet Files\Low\Content.IE5\K9TF9IMR\MC900441332[1].PNG"/>
            <p:cNvPicPr>
              <a:picLocks noChangeAspect="1" noChangeArrowheads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40152" y="1573107"/>
              <a:ext cx="1408492" cy="14084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活動一</a:t>
            </a:r>
            <a:r>
              <a:rPr lang="zh-TW" altLang="en-US" dirty="0"/>
              <a:t>：新聞哪裡來</a:t>
            </a:r>
            <a:r>
              <a:rPr lang="zh-TW" altLang="en-US" dirty="0">
                <a:latin typeface="新細明體"/>
                <a:ea typeface="新細明體"/>
              </a:rPr>
              <a:t>？</a:t>
            </a:r>
            <a:endParaRPr lang="zh-TW" altLang="en-US" dirty="0" smtClean="0"/>
          </a:p>
        </p:txBody>
      </p:sp>
      <p:sp>
        <p:nvSpPr>
          <p:cNvPr id="14" name="內容版面配置區 5"/>
          <p:cNvSpPr>
            <a:spLocks noGrp="1"/>
          </p:cNvSpPr>
          <p:nvPr>
            <p:ph sz="quarter" idx="1"/>
          </p:nvPr>
        </p:nvSpPr>
        <p:spPr>
          <a:xfrm>
            <a:off x="881856" y="2420888"/>
            <a:ext cx="7560840" cy="504056"/>
          </a:xfrm>
        </p:spPr>
        <p:txBody>
          <a:bodyPr/>
          <a:lstStyle/>
          <a:p>
            <a:pPr lvl="0"/>
            <a:r>
              <a:rPr lang="zh-TW" altLang="en-US" sz="2400" dirty="0">
                <a:latin typeface="+mj-ea"/>
                <a:ea typeface="+mj-ea"/>
              </a:rPr>
              <a:t>你</a:t>
            </a:r>
            <a:r>
              <a:rPr lang="zh-TW" altLang="zh-TW" sz="2400" dirty="0">
                <a:latin typeface="+mj-ea"/>
                <a:ea typeface="+mj-ea"/>
              </a:rPr>
              <a:t>最常獲取</a:t>
            </a:r>
            <a:r>
              <a:rPr lang="zh-TW" altLang="zh-TW" sz="2400" dirty="0">
                <a:latin typeface="+mj-ea"/>
                <a:ea typeface="+mj-ea"/>
              </a:rPr>
              <a:t>新聞資訊的</a:t>
            </a:r>
            <a:r>
              <a:rPr lang="zh-TW" altLang="zh-TW" sz="2400" dirty="0">
                <a:latin typeface="+mj-ea"/>
                <a:ea typeface="+mj-ea"/>
              </a:rPr>
              <a:t>平台</a:t>
            </a:r>
            <a:r>
              <a:rPr lang="zh-TW" altLang="en-US" sz="2400" dirty="0">
                <a:latin typeface="+mj-ea"/>
                <a:ea typeface="+mj-ea"/>
              </a:rPr>
              <a:t>是哪一個</a:t>
            </a:r>
            <a:r>
              <a:rPr lang="zh-TW" altLang="en-US" sz="2400" dirty="0" smtClean="0">
                <a:latin typeface="+mj-ea"/>
                <a:ea typeface="+mj-ea"/>
              </a:rPr>
              <a:t>？</a:t>
            </a:r>
            <a:endParaRPr lang="en-US" altLang="zh-TW" sz="2400" dirty="0" smtClean="0">
              <a:latin typeface="+mj-ea"/>
              <a:ea typeface="+mj-ea"/>
            </a:endParaRPr>
          </a:p>
          <a:p>
            <a:pPr lvl="0"/>
            <a:r>
              <a:rPr lang="zh-TW" altLang="en-US" sz="2400" dirty="0">
                <a:latin typeface="+mj-ea"/>
                <a:ea typeface="+mj-ea"/>
              </a:rPr>
              <a:t>請說說</a:t>
            </a:r>
            <a:r>
              <a:rPr lang="zh-TW" altLang="en-US" sz="2400" dirty="0" smtClean="0">
                <a:latin typeface="+mj-ea"/>
                <a:ea typeface="+mj-ea"/>
              </a:rPr>
              <a:t>看讓你這樣選擇的原因。</a:t>
            </a:r>
            <a:endParaRPr lang="en-US" altLang="zh-TW" sz="2400" dirty="0">
              <a:latin typeface="+mj-ea"/>
              <a:ea typeface="+mj-ea"/>
            </a:endParaRPr>
          </a:p>
          <a:p>
            <a:pPr lvl="0"/>
            <a:endParaRPr lang="en-US" altLang="zh-TW" sz="2400" dirty="0" smtClean="0">
              <a:latin typeface="+mj-ea"/>
              <a:ea typeface="+mj-ea"/>
            </a:endParaRPr>
          </a:p>
          <a:p>
            <a:pPr lvl="0"/>
            <a:endParaRPr lang="en-US" altLang="zh-TW" sz="2400" dirty="0" smtClean="0">
              <a:latin typeface="+mj-ea"/>
              <a:ea typeface="+mj-ea"/>
            </a:endParaRPr>
          </a:p>
          <a:p>
            <a:pPr lvl="0"/>
            <a:endParaRPr lang="en-US" altLang="zh-TW" sz="2400" dirty="0" smtClean="0">
              <a:latin typeface="+mj-ea"/>
              <a:ea typeface="+mj-ea"/>
            </a:endParaRPr>
          </a:p>
          <a:p>
            <a:pPr lvl="0"/>
            <a:endParaRPr lang="en-US" altLang="zh-TW" sz="2400" dirty="0" smtClean="0">
              <a:latin typeface="+mj-ea"/>
              <a:ea typeface="+mj-ea"/>
            </a:endParaRPr>
          </a:p>
          <a:p>
            <a:pPr lvl="0"/>
            <a:endParaRPr lang="en-US" altLang="zh-TW" sz="2400" dirty="0" smtClean="0">
              <a:latin typeface="+mj-ea"/>
              <a:ea typeface="+mj-ea"/>
            </a:endParaRPr>
          </a:p>
          <a:p>
            <a:pPr lvl="0"/>
            <a:endParaRPr lang="en-US" altLang="zh-TW" dirty="0" smtClean="0">
              <a:latin typeface="+mj-ea"/>
              <a:ea typeface="+mj-ea"/>
            </a:endParaRPr>
          </a:p>
          <a:p>
            <a:pPr lvl="0">
              <a:buNone/>
            </a:pPr>
            <a:endParaRPr lang="en-US" altLang="zh-TW" dirty="0" smtClean="0">
              <a:latin typeface="+mj-ea"/>
              <a:ea typeface="+mj-ea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86294" y="4293096"/>
            <a:ext cx="3163489" cy="1992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41570" y="3356992"/>
            <a:ext cx="2730942" cy="1536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活動二：新聞這樣說</a:t>
            </a:r>
          </a:p>
        </p:txBody>
      </p:sp>
      <p:sp>
        <p:nvSpPr>
          <p:cNvPr id="21" name="內容版面配置區 5"/>
          <p:cNvSpPr>
            <a:spLocks noGrp="1"/>
          </p:cNvSpPr>
          <p:nvPr>
            <p:ph sz="quarter" idx="1"/>
          </p:nvPr>
        </p:nvSpPr>
        <p:spPr>
          <a:xfrm>
            <a:off x="971600" y="1628800"/>
            <a:ext cx="7560840" cy="1512168"/>
          </a:xfrm>
        </p:spPr>
        <p:txBody>
          <a:bodyPr/>
          <a:lstStyle/>
          <a:p>
            <a:r>
              <a:rPr lang="zh-TW" altLang="zh-TW" sz="2400" dirty="0" smtClean="0">
                <a:latin typeface="+mj-ea"/>
                <a:ea typeface="+mj-ea"/>
              </a:rPr>
              <a:t>詳</a:t>
            </a:r>
            <a:r>
              <a:rPr lang="zh-TW" altLang="zh-TW" sz="2400" dirty="0" smtClean="0">
                <a:latin typeface="+mj-ea"/>
                <a:ea typeface="+mj-ea"/>
              </a:rPr>
              <a:t>讀</a:t>
            </a:r>
            <a:r>
              <a:rPr lang="zh-TW" altLang="zh-TW" sz="2400" dirty="0">
                <a:latin typeface="+mj-ea"/>
                <a:ea typeface="+mj-ea"/>
              </a:rPr>
              <a:t>「</a:t>
            </a:r>
            <a:r>
              <a:rPr lang="zh-TW" altLang="zh-TW" sz="2400" dirty="0">
                <a:latin typeface="+mj-ea"/>
                <a:ea typeface="+mj-ea"/>
              </a:rPr>
              <a:t>難敵數位浪潮　老牌雜誌</a:t>
            </a:r>
            <a:r>
              <a:rPr lang="en-US" altLang="zh-TW" sz="2400" dirty="0">
                <a:latin typeface="+mj-ea"/>
                <a:ea typeface="+mj-ea"/>
              </a:rPr>
              <a:t>Newsweek</a:t>
            </a:r>
            <a:r>
              <a:rPr lang="zh-TW" altLang="zh-TW" sz="2400" dirty="0">
                <a:latin typeface="+mj-ea"/>
                <a:ea typeface="+mj-ea"/>
              </a:rPr>
              <a:t>年底停刊</a:t>
            </a:r>
            <a:r>
              <a:rPr lang="zh-TW" altLang="zh-TW" sz="2400" dirty="0">
                <a:latin typeface="+mj-ea"/>
                <a:ea typeface="+mj-ea"/>
              </a:rPr>
              <a:t>」</a:t>
            </a:r>
            <a:r>
              <a:rPr lang="zh-TW" altLang="zh-TW" sz="2400" dirty="0" smtClean="0">
                <a:latin typeface="+mj-ea"/>
                <a:ea typeface="+mj-ea"/>
              </a:rPr>
              <a:t>之新聞</a:t>
            </a:r>
            <a:r>
              <a:rPr lang="zh-TW" altLang="en-US" sz="2400" dirty="0" smtClean="0">
                <a:latin typeface="+mj-ea"/>
                <a:ea typeface="+mj-ea"/>
              </a:rPr>
              <a:t>。</a:t>
            </a:r>
            <a:endParaRPr lang="en-US" altLang="zh-TW" sz="2400" dirty="0" smtClean="0">
              <a:latin typeface="+mj-ea"/>
              <a:ea typeface="+mj-ea"/>
            </a:endParaRPr>
          </a:p>
          <a:p>
            <a:pPr lvl="0">
              <a:buNone/>
            </a:pPr>
            <a:endParaRPr lang="en-US" altLang="zh-TW" dirty="0" smtClean="0">
              <a:latin typeface="+mj-ea"/>
              <a:ea typeface="+mj-ea"/>
            </a:endParaRPr>
          </a:p>
          <a:p>
            <a:pPr lvl="0"/>
            <a:endParaRPr lang="en-US" altLang="zh-TW" dirty="0" smtClean="0">
              <a:latin typeface="+mj-ea"/>
              <a:ea typeface="+mj-ea"/>
            </a:endParaRPr>
          </a:p>
          <a:p>
            <a:pPr lvl="0"/>
            <a:endParaRPr lang="en-US" altLang="zh-TW" dirty="0" smtClean="0">
              <a:latin typeface="+mj-ea"/>
              <a:ea typeface="+mj-ea"/>
            </a:endParaRPr>
          </a:p>
        </p:txBody>
      </p:sp>
      <p:sp>
        <p:nvSpPr>
          <p:cNvPr id="22530" name="AutoShape 2" descr="data:image/jpeg;base64,/9j/4AAQSkZJRgABAQAAAQABAAD/2wCEAAkGBhQSERUUERQVFRUWGRkaGBgXGB8cHhohHR0hGRogHSEdIiYeHSAjGRocKy8gLyoqLCwsGB80NTAqNScsLCkBCQoKDgwOGA8PGjEkHyQyMTAvNCwqLiw0LCo1LC8tKSwpKSksLSksLS8vLCw1LiksLCwvLCwsLTEvLCw0KSwpLP/AABEIAHgAeAMBIgACEQEDEQH/xAAcAAACAwEBAQEAAAAAAAAAAAAFBwAEBgMBAgj/xABIEAABAwIDAwYICQsEAwAAAAABAgMRAAQSITEFBkEHEyJRYXEUJDKBkaHR8BUjQlNjdJKTsTM0Q1JUYnOys8HxF3KC4RY1ov/EABoBAAIDAQEAAAAAAAAAAAAAAAMEAQIFBgD/xAAxEQABBAAEAgkDBAMAAAAAAAABAAIDEQQSIUExUQUTImFxgZGhsTLB4RTR8PEjksL/2gAMAwEAAhEDEQA/AGdu5sRhds2tbDRUoSoqbSSTJkkxqaJDd22/Z2fu0+yuO6f5mzp5PDvPvPGh7vKNZpuCwpwgpJSVx0ARlE94PZVS4DiixxPkvILrkiw3dtv2dn7tPsoRvOLOzYLq7ZlWeFKebQMROgkjIdZ7K9d5SbBJjnwrtSkkemKxfKPvXb3bbKWHMWFZJBBGogHMUKSVoaaItOYXBSPlaJGHLvoUW3E2wxeLW29aW6XEjECltMEDLiNRl3jqjPaDd22/Z2fu0+ylBye7datLlTj6sKS0QCJVMkEaDTI9/mpmMcotioxz4H+4ED8KrDKC3tHVG6QwTmTHqWHL3AlExu7bfs7PD9Gn2UJVsG38NSjmGcPMOHDzaY/KIziK0VvdoWkKQpKknRSSCD3EZGhjh8fR9XXx+kRTKydd13/8dtv2dn7tPsqDd22/Z2fu0+ys1yh71vWSWgwEAuYukqVRhjIDTjrxrAWt9e3ylBV1CRBWpx3m0CeECAT2AUB8wa7KBZWnh+jnyx9aXANTbudnWLQlxFsjTNSWx+NDl7R2SkEk2cdiUHXuE1iLPdawSJudoIUcsmzl6SCTPcKze3mrdD6k2qy40MOFROcxnqM86E6dzdaHqm4ei4pHZczvHLQ904WHtluQU+BmYgENgz3HOaJN7BtTmGGD3No9lJPb7toeb8DSodEFwrWTmfkgHgIOfGR1Z8dgbxO2jqVtLgdHEmSQscQRoSRx4R2V79TrRHorHobMzNGSDyI/ZOXbew7dNu8pLDQIaWQQ2nIhJgjLWpV3bi5s3iNCysjP9w15Ti59fG6v5mzr5I1z40jNpsnwl1AzUXVACdSVkAec+mnnupHgbOnk8O8+88aXSdmpXvAUCIDvOEE9SSs5d9K4lubKO9bXREwjMhPK/RVWuSu9OvNp01c9g94qhvRuiuwQ0XHEqU5iBSmYATHEjOcXUKbu096rW3MPPISr9XFJ9Ak+2llyjb0sXimfB1FXN45kEeVhiJ/2mhSxRsaa4p3B4vFzytzjsm9u7mVU3I3PF+pzE4pCUYZKQCSVTxOUgDqNGN+Nw2LO151tbpONCSFkQQe4f5qlyf77NWSHEOpWQtSSCiDwjOSDrXm/G+yb8NNtJUhCVYjjKRKjknQmIBPp7KoOrEfeju/VnF79WPikV5Hn1FT6SpRThQQJkSSZy0mB6BW5UfH0fV1/1EV87rbtN2bIQjNRAxr/AFjGvd1CvpZ8fR9XXx+kRT0TS1gBXOY2Zs07ns4LJcsI6Ftr5a/5RWZ3s3BNm0h3nAUHAlSTkcRGYTlCkzPb1zWl5X8m7Y5QFq49g9+2ifKPsZVzaNllKlqQsKCUmZBBBPbANLSMDi8+C1sJiHQxwC6aS6/VLTZ7dmlKF3Dj7iyc2mkgR3rVr5q+NtXdooI8EbcbPysawoKmIjMxEHvojY7XubJnCbVCZOTjrRxZ/JkgSMtDXzsZi3UzcPXbrZcWlXNoxdPHrigaSfNr1UtVivstbMWkyGyL0o3fkNNO9FmH7exasH0IC1PpIexHFKcgsgHIKCj2SAaCX9ii42mppkjA48EpwRAHGIyjU+ahmz2F3LrDQVJJShEq8kEyY6hqe2K0W6tqhvbIbR0kIccSkk59FKhJ6zlVwc1CtLCG5nUB77t2Unyux6cE1tu/mj8T+Sc/lNSpvAfFX/4S+P7pqVpri1z3WJ8DZmZw/wBzS25Q9kvsXarlBWELwnGlUYTGEpMaTHnmmRuoPE2dPJ4d59540TcaCgQoAg6g5/jQ5Iw8Um8JijhpMwFg6HwX5/2PsG5u1fEoWvrX8kEiTKjlNWt5t03LENc44lSnASQknowRxIzBxdQ0p7obgAAADqGlLHlj8u27l8e1NKSQBjCd1uYXpOTEYhrAKbr8IXu1yfeG2vPIfKVYlDCUyBHWRxjvAkUX2LyRqCwbp0FAI6Lc9KOskCAezM9Yo5yUtFOz0k/KWtXmmP7VsqLHCwtBISWK6RxDJZIw7SyOC+UCBQlZ8fR9XX/URRig7h8fR9XXx+kRTSxUK5SdjrfsyUeU0oOdsAEKjtg+ql/vBvA825FvfuPMqAKSFwpI/VVAGfbxp2LSCCDmDrSt2nyROF0m3dRzZJMLJBTxjIGY07qVnY46tW30biYmjJMdBdWL4+Xos3abHLyQ7c3rSAYPxjvOLg/uiTn1ZVxu2bQYW2XVrUVJxPr6DaRmMkAFRB6zn1TW22dyPoEF99StJS2IHdJk+fKfxLJ5KrLilw9vOK/xQeoeRwHqn3dJQNd9ZI7gAPfX3pY3YWwnWblD9gpF4lGvSwESCCFJVmDBMK0y7K77hAr2u6siCOeVhkGJUQRI1GevGKF7V2bc7JucTSyEqyQ5wUI8kjQkdXEwavclTql36lEyS2oqPaSJPpqrfrDa3RJrdBJLmBBbod/Pb2TQ2+fFH9fyTn8pqVNv/mj/AFcyvj+6alaS5JUN2NrMptWkl1AISMitM6nXOig20x88194n20hHwnnlSQBzhnM5DEeHZ64q5tdPNvOpQhIQICIEwJ6KgYzJHWSDNBdLTwytTr7gfdWDdLTwTtlg/pmvtp9tZDfvZSL4sc2+ynCohRLickqgzAOeaRA4zwrJbQsG0qvAEJ6CGylOHJGIiSDqZz74rndoabd+MaBb5lmYGYK8ipJjys/UaQ/XtlbQaTYHw0/9BMRF8Dw9p1H5Ca2zbm2YaQ0263gQkJTK05x2zmTx76tDbDPzrfD5aeOnHjSTdsUNuoxFDjSEpWSDAWlSiEydZIj0Gq207fmH1pEFOqJzkKBwntyjsypqPEseQ1vKx/PMeqA5ruJT0G2WPnW/tp9tDF7Ta8NQrnW8PMLzxpjNxEcYz9dLdVs38IIa5tvAQkxHW2SfNiAPfVFm3bctzICXEQvFpiTJStPUSMo7+ygtx7SGmjqGn/a6+NV7qynUdrs/PN/bT7a8+GGfnm/tp9tKNdo2VudBKUi1Q4AEzhJiSBAJ1PfnVaytm1KhYwYlpDSyiUqjyQscMQIM1A6QblLi07e4v+6U9UU5UbYZy+ObP/NPtr0bZY+ea+2njpxr8/vCFkHD5XBWWp07Oo8a5A6acOPvn2Vog2LQ6T5v12j7eB5xlaDGq069YzyNcdj21jaiLdbSArM/GAk9WZJMUjUkZacPle+XUeNeAjLTh8r3z7Kihdq4e8NyAmuV6J7be2qybZ8B1sktLAGNOuE9tSkUlXdw+V6PN1HjUqyGmrsbk+tXmG3XA7jWCpULOpJk/wDXqq7/AKZ2mnx0ZZc6Yy/Ciu66wmyZKiAAiSdBxM/91QvuUqxbMc7jP0YKvXofTVHFo+pFjiklNMBPguX+mlp1v/eq7qh5NbQ5Ev8A3qvf/FWt2N+GL0qQ3iQpMHCuMx1ggmf8V23g3ztrOOdUSsgEITmozp2DvJqLZWbZWMEof1eU5uSzW3t1Nm2iUqfU+MWQSlZJMdg6p9dX7Xk+sXkJcQXVoWAUnnSQRqNc6X2+m9/hzjZSgoSgQAVTmoyTlHUO+K0O4W/ik8xZloKEhIWFZwZOaYgxnOYy7swNmaX1stOTot7cOHj6txY0C0qeTS0639NedM+4qg5yfWvhSWjzpTzSl5umZC0j0GTPXW7ChQlw+Po+rr4/SIpqljWULHJpaay/96qud1yeWbaFKWXwlIlR51WiRJnryFafaV+hhpbrkhCBJisDtzlTt3GnW2kOHGgpCjhAGIFOkk+qhvcxvFM4fDSznsAkbrvsDdLZt42VsF0gEpMrIIOokdxyokOTCyj9JGX6Q++dYnk33icYUppDKng6UeSqCmMpOURB7KY2+e03LeydcZIC04YJziVAEjhOdVjkDmZij4rBGLECJvA8L+6Hnkws/pfvDXv+mNnOjnD9Iaye77F9c27lyb9bYQTkZIOESTMgAZxpwrUcmm8D10wvnyVFChC48oETrABIIPqqWShxArionwJia5wcDl0PHT1Cr7W5ObRth1aQ7KW1qHxh1AJB8xGlStRvD+av/wAJz+U1KMkEDXbKc2MUoKpLKo6zEnh1geusRyabEtrpbqbhJUpKUFAxECDOI5ROcZ0y92EhVkyDEFH4k+n+9JrZG7NxcqWLdOLm1QTjAjWBJiTApScdtpq1udGnNh5WF2Xgb5fHJd9g7QbttohaiQ2hxwdHpHD0gnLjNabeTerZd2UqdQ+pScgUdCRMxmRImazO5exG3r4W76ZELSoYuIB0I7R56M7YftNmvqZbtQ8sBJK31kxiEgBMRpQGWGHhVrTnbG6cAZi8N2IGnisqpxC7iWWlc3iGFrEVE5aEjMk8Y0mjFhvgtpcW1ow25oMKFqXxkdIknTqk14zvndLVhtENtTnht2hMeZJJ4Z8aq7F2JdXdwvmyQ8mVLWpRSUqkznEhRPD8IqgNHs/HwmHgOaevAAA3cT6/wrV7r79Xq7xtm4TIcMEFvCUiCcQyHVx4VuFHx9H1df8AURVHc3Y91boULt7nSSMAxFWEcekRJnL0VeUfH0fV18fpEVoRAhuvuuUxr43yf4wABy4HvQTbnKNYgLZXjdBlKggZdREkjt0rGXG8guEeBbPtkNJeIBlQKlcYJIjhrJ81bDb+xLKyDl6tguHEk4cXRxKOoByAJOufdWO2ku4fWLy3tU2obGLnMWHFlr0gApUdQznjS0ue9T6DbxWvg2w5bY01zcdM22m/ovht/aOzlItUEBThxBCChaiTlnlImO7KtBtbw74MuDflJJLWACJHSElWERByjjM1lN21NP3KHLy7WlZWnKFFSs4T8YMkAkxl6qZPKX/69z/cjj+8PeK8wWxxvTxV8S4NniYWjMSLOWtb2Kx26m5Vxc27ZFyUW7hlbYJ4GDlGEnLWtte74WVjhYxeSAkIbGLCNBMf5rBMcoJZ2ezbW+TsELXOSQSfJ6yRx9wb3X5MCFIdu14j0Vc2MxOvSV8o9YGXbUxmhUfHdDxTAS5+KNNs5QOJ7/ytxt8+Kv8A8Jz+U1K829+aP/wnOP7prynVzi4bvLIsWznIbJ6zxNL7k63qt7Vt7whZSpZQpIgmYB0gdZ0ph7q/mbOnk9w1PvPGsNtXkpcXcqLLiEMqVIxElSZkkARnHDPSl5Q6w5uy1MA+HJJFMaDq18CgG4l4TtRtaZ6alznOSgo/hTQ3m3SZu0rKkAOlOFLkkEHVOmon1UK3R5ORZvc8t0OqCYR0YwzqdTOX41rL205xtSMRTiSRiBgjLIiOINRFGQwhwV8di2vxDXwu4AC0jdg7ce2dc8QAoIdbJ1gkEZ5YhwP9jWv5MNoB69vFgRzgxgSDALhI076EHedtpbnhdq2u8RKQ8AM1DJKlpOWomRqAMqu8j9sovvOfJDaUkz8pSsXphNAj0c0Xa1cX2oJHubRoC+eu351TWoOs+Po+rr/qIouBQhw+Po+rr4/SIrQXJoo8tIHSIA7Y/vSi3osLfnnXbi+50kktNtHEoTJSCc0pSMtNYrR74bk3N5dJUl1IZwpGFRPQ/WhMZz6yOEVct+Tq3Yt1pCOddU2oY1mTOEwUjQGeylpA55qtAtjCviwwD89l2wHDxJ+35S23W222wsFVsH3ZHNy5oY4JwkFR6+HmplcoTylbLUpaS2oloqTM4SVCRPHPjU5ON33Le2IfbCFleJOYKogakdoPGq3K3eYbRtHzjo/+QVfiBVGtLYiTyR5pmT41gYOB43d+Gw8llmNyEuWdsttZ8Jf8lJUMOHNRJykQka6SR11TttuX+zHA2oqAEfFudJBGnRPAdoOvVRnkjWpb7mJRVgZSlPSJABXMDqEjzzTF2zsJq6b5t5OIag8UnrSeBqrYg5uZmhRZ8Z1MxhnGdvxeungP7QHZ+9ab/Z9ytKShSUOJUCQfkEggjgR2dde13b3cRZbPfabJPxbhUpRzUcBHcMgKlONzUM3FYM2TrHdV9Oy67s7YYTatJU82CEwQpaZBk5ETIPZRP4dt/n2vvE+2pUq4QgoNu28fl2vtp9te/Dtv8+19tPtqVK8vLIb27uWt6sOJum23AAFHElWIcMpGYBy/6yN7vJs7NkNNPtEDMqLiZUeJOfvFSpVBG0Ozbph2IlfGIi7shE/h23+ea+2n20LXtdnw5KuebjmFicYjNxJHZwqVKsl0UTty3+faP/NPtqfDtuf07X3ifbUqVK9Snw7b/PNfbT7aEbztWt4wppVw0kyFIVjT0SNOOY7ONe1Ko4ClZj3RkPbxCG7lbGtrHGVXTbji4BONIEagATqfZ1VqBt63+fa+8T7a9qVLWhooKZJXzPL3myqO29sMqtngl5sktLAAWkkkpMAZ5k1KlSpQ1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2532" name="AutoShape 4" descr="data:image/jpeg;base64,/9j/4AAQSkZJRgABAQAAAQABAAD/2wCEAAkGBhQSERUUERQVFRUWGRkaGBgXGB8cHhohHR0hGRogHSEdIiYeHSAjGRocKy8gLyoqLCwsGB80NTAqNScsLCkBCQoKDgwOGA8PGjEkHyQyMTAvNCwqLiw0LCo1LC8tKSwpKSksLSksLS8vLCw1LiksLCwvLCwsLTEvLCw0KSwpLP/AABEIAHgAeAMBIgACEQEDEQH/xAAcAAACAwEBAQEAAAAAAAAAAAAFBwAEBgMBAgj/xABIEAABAwIDAwYICQsEAwAAAAABAgMRAAQSITEFBkEHEyJRYXEUJDKBkaHR8BUjQlNjdJKTsTM0Q1JUYnOys8HxF3KC4RY1ov/EABoBAAIDAQEAAAAAAAAAAAAAAAMEAQIFBgD/xAAxEQABBAAEAgkDBAMAAAAAAAABAAIDEQQSIUExUQUTImFxgZGhsTLB4RTR8PEjksL/2gAMAwEAAhEDEQA/AGdu5sRhds2tbDRUoSoqbSSTJkkxqaJDd22/Z2fu0+yuO6f5mzp5PDvPvPGh7vKNZpuCwpwgpJSVx0ARlE94PZVS4DiixxPkvILrkiw3dtv2dn7tPsoRvOLOzYLq7ZlWeFKebQMROgkjIdZ7K9d5SbBJjnwrtSkkemKxfKPvXb3bbKWHMWFZJBBGogHMUKSVoaaItOYXBSPlaJGHLvoUW3E2wxeLW29aW6XEjECltMEDLiNRl3jqjPaDd22/Z2fu0+ylBye7datLlTj6sKS0QCJVMkEaDTI9/mpmMcotioxz4H+4ED8KrDKC3tHVG6QwTmTHqWHL3AlExu7bfs7PD9Gn2UJVsG38NSjmGcPMOHDzaY/KIziK0VvdoWkKQpKknRSSCD3EZGhjh8fR9XXx+kRTKydd13/8dtv2dn7tPsqDd22/Z2fu0+ys1yh71vWSWgwEAuYukqVRhjIDTjrxrAWt9e3ylBV1CRBWpx3m0CeECAT2AUB8wa7KBZWnh+jnyx9aXANTbudnWLQlxFsjTNSWx+NDl7R2SkEk2cdiUHXuE1iLPdawSJudoIUcsmzl6SCTPcKze3mrdD6k2qy40MOFROcxnqM86E6dzdaHqm4ei4pHZczvHLQ904WHtluQU+BmYgENgz3HOaJN7BtTmGGD3No9lJPb7toeb8DSodEFwrWTmfkgHgIOfGR1Z8dgbxO2jqVtLgdHEmSQscQRoSRx4R2V79TrRHorHobMzNGSDyI/ZOXbew7dNu8pLDQIaWQQ2nIhJgjLWpV3bi5s3iNCysjP9w15Ti59fG6v5mzr5I1z40jNpsnwl1AzUXVACdSVkAec+mnnupHgbOnk8O8+88aXSdmpXvAUCIDvOEE9SSs5d9K4lubKO9bXREwjMhPK/RVWuSu9OvNp01c9g94qhvRuiuwQ0XHEqU5iBSmYATHEjOcXUKbu096rW3MPPISr9XFJ9Ak+2llyjb0sXimfB1FXN45kEeVhiJ/2mhSxRsaa4p3B4vFzytzjsm9u7mVU3I3PF+pzE4pCUYZKQCSVTxOUgDqNGN+Nw2LO151tbpONCSFkQQe4f5qlyf77NWSHEOpWQtSSCiDwjOSDrXm/G+yb8NNtJUhCVYjjKRKjknQmIBPp7KoOrEfeju/VnF79WPikV5Hn1FT6SpRThQQJkSSZy0mB6BW5UfH0fV1/1EV87rbtN2bIQjNRAxr/AFjGvd1CvpZ8fR9XXx+kRT0TS1gBXOY2Zs07ns4LJcsI6Ftr5a/5RWZ3s3BNm0h3nAUHAlSTkcRGYTlCkzPb1zWl5X8m7Y5QFq49g9+2ifKPsZVzaNllKlqQsKCUmZBBBPbANLSMDi8+C1sJiHQxwC6aS6/VLTZ7dmlKF3Dj7iyc2mkgR3rVr5q+NtXdooI8EbcbPysawoKmIjMxEHvojY7XubJnCbVCZOTjrRxZ/JkgSMtDXzsZi3UzcPXbrZcWlXNoxdPHrigaSfNr1UtVivstbMWkyGyL0o3fkNNO9FmH7exasH0IC1PpIexHFKcgsgHIKCj2SAaCX9ii42mppkjA48EpwRAHGIyjU+ahmz2F3LrDQVJJShEq8kEyY6hqe2K0W6tqhvbIbR0kIccSkk59FKhJ6zlVwc1CtLCG5nUB77t2Unyux6cE1tu/mj8T+Sc/lNSpvAfFX/4S+P7pqVpri1z3WJ8DZmZw/wBzS25Q9kvsXarlBWELwnGlUYTGEpMaTHnmmRuoPE2dPJ4d59540TcaCgQoAg6g5/jQ5Iw8Um8JijhpMwFg6HwX5/2PsG5u1fEoWvrX8kEiTKjlNWt5t03LENc44lSnASQknowRxIzBxdQ0p7obgAAADqGlLHlj8u27l8e1NKSQBjCd1uYXpOTEYhrAKbr8IXu1yfeG2vPIfKVYlDCUyBHWRxjvAkUX2LyRqCwbp0FAI6Lc9KOskCAezM9Yo5yUtFOz0k/KWtXmmP7VsqLHCwtBISWK6RxDJZIw7SyOC+UCBQlZ8fR9XX/URRig7h8fR9XXx+kRTSxUK5SdjrfsyUeU0oOdsAEKjtg+ql/vBvA825FvfuPMqAKSFwpI/VVAGfbxp2LSCCDmDrSt2nyROF0m3dRzZJMLJBTxjIGY07qVnY46tW30biYmjJMdBdWL4+Xos3abHLyQ7c3rSAYPxjvOLg/uiTn1ZVxu2bQYW2XVrUVJxPr6DaRmMkAFRB6zn1TW22dyPoEF99StJS2IHdJk+fKfxLJ5KrLilw9vOK/xQeoeRwHqn3dJQNd9ZI7gAPfX3pY3YWwnWblD9gpF4lGvSwESCCFJVmDBMK0y7K77hAr2u6siCOeVhkGJUQRI1GevGKF7V2bc7JucTSyEqyQ5wUI8kjQkdXEwavclTql36lEyS2oqPaSJPpqrfrDa3RJrdBJLmBBbod/Pb2TQ2+fFH9fyTn8pqVNv/mj/AFcyvj+6alaS5JUN2NrMptWkl1AISMitM6nXOig20x88194n20hHwnnlSQBzhnM5DEeHZ64q5tdPNvOpQhIQICIEwJ6KgYzJHWSDNBdLTwytTr7gfdWDdLTwTtlg/pmvtp9tZDfvZSL4sc2+ynCohRLickqgzAOeaRA4zwrJbQsG0qvAEJ6CGylOHJGIiSDqZz74rndoabd+MaBb5lmYGYK8ipJjys/UaQ/XtlbQaTYHw0/9BMRF8Dw9p1H5Ca2zbm2YaQ0263gQkJTK05x2zmTx76tDbDPzrfD5aeOnHjSTdsUNuoxFDjSEpWSDAWlSiEydZIj0Gq207fmH1pEFOqJzkKBwntyjsypqPEseQ1vKx/PMeqA5ruJT0G2WPnW/tp9tDF7Ta8NQrnW8PMLzxpjNxEcYz9dLdVs38IIa5tvAQkxHW2SfNiAPfVFm3bctzICXEQvFpiTJStPUSMo7+ygtx7SGmjqGn/a6+NV7qynUdrs/PN/bT7a8+GGfnm/tp9tKNdo2VudBKUi1Q4AEzhJiSBAJ1PfnVaytm1KhYwYlpDSyiUqjyQscMQIM1A6QblLi07e4v+6U9UU5UbYZy+ObP/NPtr0bZY+ea+2njpxr8/vCFkHD5XBWWp07Oo8a5A6acOPvn2Vog2LQ6T5v12j7eB5xlaDGq069YzyNcdj21jaiLdbSArM/GAk9WZJMUjUkZacPle+XUeNeAjLTh8r3z7Kihdq4e8NyAmuV6J7be2qybZ8B1sktLAGNOuE9tSkUlXdw+V6PN1HjUqyGmrsbk+tXmG3XA7jWCpULOpJk/wDXqq7/AKZ2mnx0ZZc6Yy/Ciu66wmyZKiAAiSdBxM/91QvuUqxbMc7jP0YKvXofTVHFo+pFjiklNMBPguX+mlp1v/eq7qh5NbQ5Ev8A3qvf/FWt2N+GL0qQ3iQpMHCuMx1ggmf8V23g3ztrOOdUSsgEITmozp2DvJqLZWbZWMEof1eU5uSzW3t1Nm2iUqfU+MWQSlZJMdg6p9dX7Xk+sXkJcQXVoWAUnnSQRqNc6X2+m9/hzjZSgoSgQAVTmoyTlHUO+K0O4W/ik8xZloKEhIWFZwZOaYgxnOYy7swNmaX1stOTot7cOHj6txY0C0qeTS0639NedM+4qg5yfWvhSWjzpTzSl5umZC0j0GTPXW7ChQlw+Po+rr4/SIpqljWULHJpaay/96qud1yeWbaFKWXwlIlR51WiRJnryFafaV+hhpbrkhCBJisDtzlTt3GnW2kOHGgpCjhAGIFOkk+qhvcxvFM4fDSznsAkbrvsDdLZt42VsF0gEpMrIIOokdxyokOTCyj9JGX6Q++dYnk33icYUppDKng6UeSqCmMpOURB7KY2+e03LeydcZIC04YJziVAEjhOdVjkDmZij4rBGLECJvA8L+6Hnkws/pfvDXv+mNnOjnD9Iaye77F9c27lyb9bYQTkZIOESTMgAZxpwrUcmm8D10wvnyVFChC48oETrABIIPqqWShxArionwJia5wcDl0PHT1Cr7W5ObRth1aQ7KW1qHxh1AJB8xGlStRvD+av/wAJz+U1KMkEDXbKc2MUoKpLKo6zEnh1geusRyabEtrpbqbhJUpKUFAxECDOI5ROcZ0y92EhVkyDEFH4k+n+9JrZG7NxcqWLdOLm1QTjAjWBJiTApScdtpq1udGnNh5WF2Xgb5fHJd9g7QbttohaiQ2hxwdHpHD0gnLjNabeTerZd2UqdQ+pScgUdCRMxmRImazO5exG3r4W76ZELSoYuIB0I7R56M7YftNmvqZbtQ8sBJK31kxiEgBMRpQGWGHhVrTnbG6cAZi8N2IGnisqpxC7iWWlc3iGFrEVE5aEjMk8Y0mjFhvgtpcW1ow25oMKFqXxkdIknTqk14zvndLVhtENtTnht2hMeZJJ4Z8aq7F2JdXdwvmyQ8mVLWpRSUqkznEhRPD8IqgNHs/HwmHgOaevAAA3cT6/wrV7r79Xq7xtm4TIcMEFvCUiCcQyHVx4VuFHx9H1df8AURVHc3Y91boULt7nSSMAxFWEcekRJnL0VeUfH0fV18fpEVoRAhuvuuUxr43yf4wABy4HvQTbnKNYgLZXjdBlKggZdREkjt0rGXG8guEeBbPtkNJeIBlQKlcYJIjhrJ81bDb+xLKyDl6tguHEk4cXRxKOoByAJOufdWO2ku4fWLy3tU2obGLnMWHFlr0gApUdQznjS0ue9T6DbxWvg2w5bY01zcdM22m/ovht/aOzlItUEBThxBCChaiTlnlImO7KtBtbw74MuDflJJLWACJHSElWERByjjM1lN21NP3KHLy7WlZWnKFFSs4T8YMkAkxl6qZPKX/69z/cjj+8PeK8wWxxvTxV8S4NniYWjMSLOWtb2Kx26m5Vxc27ZFyUW7hlbYJ4GDlGEnLWtte74WVjhYxeSAkIbGLCNBMf5rBMcoJZ2ezbW+TsELXOSQSfJ6yRx9wb3X5MCFIdu14j0Vc2MxOvSV8o9YGXbUxmhUfHdDxTAS5+KNNs5QOJ7/ytxt8+Kv8A8Jz+U1K829+aP/wnOP7prynVzi4bvLIsWznIbJ6zxNL7k63qt7Vt7whZSpZQpIgmYB0gdZ0ph7q/mbOnk9w1PvPGsNtXkpcXcqLLiEMqVIxElSZkkARnHDPSl5Q6w5uy1MA+HJJFMaDq18CgG4l4TtRtaZ6alznOSgo/hTQ3m3SZu0rKkAOlOFLkkEHVOmon1UK3R5ORZvc8t0OqCYR0YwzqdTOX41rL205xtSMRTiSRiBgjLIiOINRFGQwhwV8di2vxDXwu4AC0jdg7ce2dc8QAoIdbJ1gkEZ5YhwP9jWv5MNoB69vFgRzgxgSDALhI076EHedtpbnhdq2u8RKQ8AM1DJKlpOWomRqAMqu8j9sovvOfJDaUkz8pSsXphNAj0c0Xa1cX2oJHubRoC+eu351TWoOs+Po+rr/qIouBQhw+Po+rr4/SIrQXJoo8tIHSIA7Y/vSi3osLfnnXbi+50kktNtHEoTJSCc0pSMtNYrR74bk3N5dJUl1IZwpGFRPQ/WhMZz6yOEVct+Tq3Yt1pCOddU2oY1mTOEwUjQGeylpA55qtAtjCviwwD89l2wHDxJ+35S23W222wsFVsH3ZHNy5oY4JwkFR6+HmplcoTylbLUpaS2oloqTM4SVCRPHPjU5ON33Le2IfbCFleJOYKogakdoPGq3K3eYbRtHzjo/+QVfiBVGtLYiTyR5pmT41gYOB43d+Gw8llmNyEuWdsttZ8Jf8lJUMOHNRJykQka6SR11TttuX+zHA2oqAEfFudJBGnRPAdoOvVRnkjWpb7mJRVgZSlPSJABXMDqEjzzTF2zsJq6b5t5OIag8UnrSeBqrYg5uZmhRZ8Z1MxhnGdvxeungP7QHZ+9ab/Z9ytKShSUOJUCQfkEggjgR2dde13b3cRZbPfabJPxbhUpRzUcBHcMgKlONzUM3FYM2TrHdV9Oy67s7YYTatJU82CEwQpaZBk5ETIPZRP4dt/n2vvE+2pUq4QgoNu28fl2vtp9te/Dtv8+19tPtqVK8vLIb27uWt6sOJum23AAFHElWIcMpGYBy/6yN7vJs7NkNNPtEDMqLiZUeJOfvFSpVBG0Ozbph2IlfGIi7shE/h23+ea+2n20LXtdnw5KuebjmFicYjNxJHZwqVKsl0UTty3+faP/NPtqfDtuf07X3ifbUqVK9Snw7b/PNfbT7aEbztWt4wppVw0kyFIVjT0SNOOY7ONe1Ko4ClZj3RkPbxCG7lbGtrHGVXTbji4BONIEagATqfZ1VqBt63+fa+8T7a9qVLWhooKZJXzPL3myqO29sMqtngl5sktLAAWkkkpMAZ5k1KlSpQ1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9" name="文字方塊 18"/>
          <p:cNvSpPr txBox="1"/>
          <p:nvPr/>
        </p:nvSpPr>
        <p:spPr>
          <a:xfrm>
            <a:off x="4499992" y="6525344"/>
            <a:ext cx="43924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" dirty="0" smtClean="0">
                <a:latin typeface="+mj-ea"/>
                <a:ea typeface="+mj-ea"/>
              </a:rPr>
              <a:t>圖片來源</a:t>
            </a:r>
            <a:r>
              <a:rPr lang="en-US" altLang="zh-TW" sz="800" dirty="0" smtClean="0"/>
              <a:t>:</a:t>
            </a:r>
            <a:r>
              <a:rPr lang="en-US" altLang="zh-TW" sz="800" dirty="0" smtClean="0">
                <a:hlinkClick r:id="rId5"/>
              </a:rPr>
              <a:t> </a:t>
            </a:r>
            <a:r>
              <a:rPr lang="en-US" altLang="zh-TW" sz="800" dirty="0"/>
              <a:t>http://marketing.chinatimes.com/portal.php?mod=view&amp;aid=632</a:t>
            </a:r>
            <a:endParaRPr lang="zh-TW" altLang="zh-TW" sz="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99258" y="2492896"/>
            <a:ext cx="4201468" cy="375315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矩形 1"/>
          <p:cNvSpPr/>
          <p:nvPr/>
        </p:nvSpPr>
        <p:spPr>
          <a:xfrm>
            <a:off x="2483768" y="3501008"/>
            <a:ext cx="1771086" cy="14401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內容版面配置區 5"/>
          <p:cNvSpPr>
            <a:spLocks noGrp="1"/>
          </p:cNvSpPr>
          <p:nvPr>
            <p:ph sz="quarter" idx="1"/>
          </p:nvPr>
        </p:nvSpPr>
        <p:spPr>
          <a:xfrm>
            <a:off x="1763713" y="1916832"/>
            <a:ext cx="6120680" cy="720602"/>
          </a:xfrm>
        </p:spPr>
        <p:txBody>
          <a:bodyPr/>
          <a:lstStyle/>
          <a:p>
            <a:pPr lvl="0">
              <a:buNone/>
            </a:pPr>
            <a:r>
              <a:rPr lang="zh-TW" altLang="en-US" sz="2400" dirty="0" smtClean="0">
                <a:latin typeface="+mj-ea"/>
                <a:ea typeface="+mj-ea"/>
              </a:rPr>
              <a:t>新聞大解析</a:t>
            </a:r>
            <a:endParaRPr lang="en-US" altLang="zh-TW" sz="2400" dirty="0" smtClean="0">
              <a:latin typeface="+mj-ea"/>
              <a:ea typeface="+mj-ea"/>
            </a:endParaRPr>
          </a:p>
          <a:p>
            <a:pPr lvl="0"/>
            <a:r>
              <a:rPr lang="en-US" altLang="zh-TW" sz="2400" dirty="0" smtClean="0">
                <a:latin typeface="+mj-ea"/>
                <a:ea typeface="+mj-ea"/>
              </a:rPr>
              <a:t>Who—</a:t>
            </a:r>
            <a:r>
              <a:rPr lang="zh-TW" altLang="zh-TW" sz="2400" dirty="0" smtClean="0">
                <a:latin typeface="+mj-ea"/>
                <a:ea typeface="+mj-ea"/>
              </a:rPr>
              <a:t>這則新聞</a:t>
            </a:r>
            <a:r>
              <a:rPr lang="zh-TW" altLang="zh-TW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ea"/>
                <a:ea typeface="+mj-ea"/>
              </a:rPr>
              <a:t>主角</a:t>
            </a:r>
            <a:r>
              <a:rPr lang="zh-TW" altLang="zh-TW" sz="2400" dirty="0" smtClean="0">
                <a:latin typeface="+mj-ea"/>
                <a:ea typeface="+mj-ea"/>
              </a:rPr>
              <a:t>是誰？</a:t>
            </a:r>
          </a:p>
          <a:p>
            <a:pPr lvl="0"/>
            <a:r>
              <a:rPr lang="en-US" altLang="zh-TW" sz="2400" dirty="0" smtClean="0">
                <a:latin typeface="+mj-ea"/>
                <a:ea typeface="+mj-ea"/>
              </a:rPr>
              <a:t>What—</a:t>
            </a:r>
            <a:r>
              <a:rPr lang="zh-TW" altLang="zh-TW" sz="2400" dirty="0" smtClean="0">
                <a:latin typeface="+mj-ea"/>
                <a:ea typeface="+mj-ea"/>
              </a:rPr>
              <a:t>新聞的</a:t>
            </a:r>
            <a:r>
              <a:rPr lang="zh-TW" altLang="zh-TW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j-ea"/>
                <a:ea typeface="+mj-ea"/>
              </a:rPr>
              <a:t>主題</a:t>
            </a:r>
            <a:r>
              <a:rPr lang="zh-TW" altLang="zh-TW" sz="2400" dirty="0" smtClean="0">
                <a:latin typeface="+mj-ea"/>
                <a:ea typeface="+mj-ea"/>
              </a:rPr>
              <a:t>是什麼？</a:t>
            </a:r>
            <a:endParaRPr lang="en-US" altLang="zh-TW" sz="2400" dirty="0" smtClean="0">
              <a:latin typeface="+mj-ea"/>
              <a:ea typeface="+mj-ea"/>
            </a:endParaRPr>
          </a:p>
          <a:p>
            <a:pPr lvl="0"/>
            <a:r>
              <a:rPr lang="en-US" altLang="zh-TW" sz="2400" dirty="0" smtClean="0">
                <a:latin typeface="+mj-ea"/>
                <a:ea typeface="+mj-ea"/>
              </a:rPr>
              <a:t>When—</a:t>
            </a:r>
            <a:r>
              <a:rPr lang="zh-TW" altLang="zh-TW" sz="2400" dirty="0" smtClean="0">
                <a:latin typeface="+mj-ea"/>
                <a:ea typeface="+mj-ea"/>
              </a:rPr>
              <a:t>新聞</a:t>
            </a:r>
            <a:r>
              <a:rPr lang="zh-TW" altLang="zh-TW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j-ea"/>
                <a:ea typeface="+mj-ea"/>
              </a:rPr>
              <a:t>什麼時候</a:t>
            </a:r>
            <a:r>
              <a:rPr lang="zh-TW" altLang="zh-TW" sz="2400" dirty="0" smtClean="0">
                <a:latin typeface="+mj-ea"/>
                <a:ea typeface="+mj-ea"/>
              </a:rPr>
              <a:t>發生的？</a:t>
            </a:r>
            <a:endParaRPr lang="en-US" altLang="zh-TW" sz="2400" dirty="0" smtClean="0">
              <a:latin typeface="+mj-ea"/>
              <a:ea typeface="+mj-ea"/>
            </a:endParaRPr>
          </a:p>
          <a:p>
            <a:pPr lvl="0"/>
            <a:r>
              <a:rPr lang="en-US" altLang="zh-TW" sz="2400" dirty="0" smtClean="0">
                <a:latin typeface="+mj-ea"/>
                <a:ea typeface="+mj-ea"/>
              </a:rPr>
              <a:t>Where</a:t>
            </a:r>
            <a:r>
              <a:rPr lang="en-US" altLang="zh-TW" sz="2400" dirty="0" smtClean="0">
                <a:latin typeface="+mj-ea"/>
                <a:ea typeface="+mj-ea"/>
              </a:rPr>
              <a:t>—</a:t>
            </a:r>
            <a:r>
              <a:rPr lang="zh-TW" altLang="en-US" sz="2400" dirty="0" smtClean="0">
                <a:latin typeface="+mj-ea"/>
                <a:ea typeface="+mj-ea"/>
              </a:rPr>
              <a:t>新聞</a:t>
            </a:r>
            <a:r>
              <a:rPr lang="zh-TW" altLang="zh-TW" sz="2400" dirty="0" smtClean="0">
                <a:latin typeface="+mj-ea"/>
                <a:ea typeface="+mj-ea"/>
              </a:rPr>
              <a:t>發生</a:t>
            </a:r>
            <a:r>
              <a:rPr lang="zh-TW" altLang="zh-TW" sz="2400" dirty="0">
                <a:latin typeface="+mj-ea"/>
                <a:ea typeface="+mj-ea"/>
              </a:rPr>
              <a:t>在</a:t>
            </a:r>
            <a:r>
              <a:rPr lang="zh-TW" altLang="zh-TW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j-ea"/>
                <a:ea typeface="+mj-ea"/>
              </a:rPr>
              <a:t>哪裡</a:t>
            </a:r>
            <a:r>
              <a:rPr lang="zh-TW" altLang="zh-TW" sz="2400" dirty="0" smtClean="0">
                <a:latin typeface="+mj-ea"/>
                <a:ea typeface="+mj-ea"/>
              </a:rPr>
              <a:t>？</a:t>
            </a:r>
            <a:endParaRPr lang="en-US" altLang="zh-TW" sz="2400" dirty="0" smtClean="0">
              <a:latin typeface="+mj-ea"/>
              <a:ea typeface="+mj-ea"/>
            </a:endParaRPr>
          </a:p>
          <a:p>
            <a:pPr lvl="0"/>
            <a:r>
              <a:rPr lang="en-US" altLang="zh-TW" sz="2400" dirty="0" smtClean="0">
                <a:latin typeface="+mj-ea"/>
                <a:ea typeface="+mj-ea"/>
              </a:rPr>
              <a:t>Why—</a:t>
            </a:r>
            <a:r>
              <a:rPr lang="zh-TW" altLang="zh-TW" sz="2400" dirty="0" smtClean="0">
                <a:latin typeface="+mj-ea"/>
                <a:ea typeface="+mj-ea"/>
              </a:rPr>
              <a:t>造成事件的</a:t>
            </a:r>
            <a:r>
              <a:rPr lang="zh-TW" altLang="zh-TW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j-ea"/>
                <a:ea typeface="+mj-ea"/>
              </a:rPr>
              <a:t>原因</a:t>
            </a:r>
            <a:r>
              <a:rPr lang="zh-TW" altLang="zh-TW" sz="2400" dirty="0" smtClean="0">
                <a:latin typeface="+mj-ea"/>
                <a:ea typeface="+mj-ea"/>
              </a:rPr>
              <a:t>為何？</a:t>
            </a:r>
            <a:endParaRPr lang="en-US" altLang="zh-TW" sz="2400" dirty="0" smtClean="0">
              <a:latin typeface="+mj-ea"/>
              <a:ea typeface="+mj-ea"/>
            </a:endParaRPr>
          </a:p>
          <a:p>
            <a:pPr lvl="0"/>
            <a:r>
              <a:rPr lang="en-US" altLang="zh-TW" sz="2400" dirty="0" smtClean="0">
                <a:latin typeface="+mj-ea"/>
                <a:ea typeface="+mj-ea"/>
              </a:rPr>
              <a:t>How—</a:t>
            </a:r>
            <a:r>
              <a:rPr lang="zh-TW" altLang="zh-TW" sz="2400" dirty="0" smtClean="0">
                <a:latin typeface="+mj-ea"/>
                <a:ea typeface="+mj-ea"/>
              </a:rPr>
              <a:t>如何</a:t>
            </a:r>
            <a:r>
              <a:rPr lang="zh-TW" altLang="zh-TW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j-ea"/>
                <a:ea typeface="+mj-ea"/>
              </a:rPr>
              <a:t>解決</a:t>
            </a:r>
            <a:r>
              <a:rPr lang="zh-TW" altLang="zh-TW" sz="2400" dirty="0" smtClean="0">
                <a:latin typeface="+mj-ea"/>
                <a:ea typeface="+mj-ea"/>
              </a:rPr>
              <a:t>？</a:t>
            </a:r>
            <a:endParaRPr lang="zh-TW" altLang="zh-TW" sz="2400" dirty="0">
              <a:latin typeface="+mj-ea"/>
              <a:ea typeface="+mj-ea"/>
            </a:endParaRPr>
          </a:p>
        </p:txBody>
      </p:sp>
      <p:sp>
        <p:nvSpPr>
          <p:cNvPr id="8196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活動二：新聞這樣說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96136" y="4515450"/>
            <a:ext cx="2552328" cy="191551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活動二：新聞這樣說</a:t>
            </a:r>
          </a:p>
        </p:txBody>
      </p:sp>
      <p:sp>
        <p:nvSpPr>
          <p:cNvPr id="15" name="內容版面配置區 5"/>
          <p:cNvSpPr>
            <a:spLocks noGrp="1"/>
          </p:cNvSpPr>
          <p:nvPr>
            <p:ph sz="quarter" idx="1"/>
          </p:nvPr>
        </p:nvSpPr>
        <p:spPr>
          <a:xfrm>
            <a:off x="179512" y="1844824"/>
            <a:ext cx="5472608" cy="2520280"/>
          </a:xfrm>
        </p:spPr>
        <p:txBody>
          <a:bodyPr/>
          <a:lstStyle/>
          <a:p>
            <a:r>
              <a:rPr lang="zh-TW" altLang="en-US" sz="2400" dirty="0">
                <a:latin typeface="+mj-ea"/>
                <a:ea typeface="+mj-ea"/>
              </a:rPr>
              <a:t>什麼</a:t>
            </a:r>
            <a:r>
              <a:rPr lang="zh-TW" altLang="en-US" sz="2400" dirty="0">
                <a:latin typeface="+mj-ea"/>
                <a:ea typeface="+mj-ea"/>
              </a:rPr>
              <a:t>是</a:t>
            </a:r>
            <a:r>
              <a:rPr lang="zh-TW" altLang="zh-TW" sz="2400" dirty="0" smtClean="0">
                <a:latin typeface="+mj-ea"/>
                <a:ea typeface="+mj-ea"/>
              </a:rPr>
              <a:t>《</a:t>
            </a:r>
            <a:r>
              <a:rPr lang="zh-TW" altLang="zh-TW" sz="2400" dirty="0">
                <a:latin typeface="+mj-ea"/>
                <a:ea typeface="+mj-ea"/>
              </a:rPr>
              <a:t>新聞</a:t>
            </a:r>
            <a:r>
              <a:rPr lang="zh-TW" altLang="zh-TW" sz="2400" dirty="0" smtClean="0">
                <a:latin typeface="+mj-ea"/>
                <a:ea typeface="+mj-ea"/>
              </a:rPr>
              <a:t>周刊</a:t>
            </a:r>
            <a:r>
              <a:rPr lang="en-US" altLang="zh-TW" sz="2400" dirty="0" smtClean="0">
                <a:latin typeface="+mj-ea"/>
                <a:ea typeface="+mj-ea"/>
              </a:rPr>
              <a:t>(Newsweek)</a:t>
            </a:r>
            <a:r>
              <a:rPr lang="zh-TW" altLang="en-US" sz="2400" dirty="0" smtClean="0">
                <a:latin typeface="+mj-ea"/>
                <a:ea typeface="+mj-ea"/>
              </a:rPr>
              <a:t> </a:t>
            </a:r>
            <a:r>
              <a:rPr lang="zh-TW" altLang="zh-TW" sz="2400" dirty="0">
                <a:latin typeface="+mj-ea"/>
              </a:rPr>
              <a:t>》 </a:t>
            </a:r>
            <a:r>
              <a:rPr lang="zh-TW" altLang="en-US" sz="2400" dirty="0" smtClean="0">
                <a:latin typeface="新細明體"/>
                <a:ea typeface="新細明體"/>
              </a:rPr>
              <a:t>？</a:t>
            </a:r>
            <a:endParaRPr lang="en-US" altLang="zh-TW" sz="2400" dirty="0" smtClean="0">
              <a:latin typeface="新細明體"/>
              <a:ea typeface="新細明體"/>
            </a:endParaRPr>
          </a:p>
          <a:p>
            <a:endParaRPr lang="en-US" altLang="zh-TW" sz="2400" dirty="0" smtClean="0">
              <a:latin typeface="新細明體"/>
              <a:ea typeface="新細明體"/>
            </a:endParaRPr>
          </a:p>
          <a:p>
            <a:r>
              <a:rPr lang="zh-TW" altLang="en-US" sz="2400" dirty="0">
                <a:latin typeface="+mj-ea"/>
                <a:ea typeface="+mj-ea"/>
              </a:rPr>
              <a:t>想想</a:t>
            </a:r>
            <a:r>
              <a:rPr lang="zh-TW" altLang="en-US" sz="2400" dirty="0">
                <a:latin typeface="+mj-ea"/>
                <a:ea typeface="+mj-ea"/>
              </a:rPr>
              <a:t>看，為什麼</a:t>
            </a:r>
            <a:r>
              <a:rPr lang="zh-TW" altLang="zh-TW" sz="2400" dirty="0">
                <a:latin typeface="+mj-ea"/>
                <a:ea typeface="+mj-ea"/>
              </a:rPr>
              <a:t>《</a:t>
            </a:r>
            <a:r>
              <a:rPr lang="zh-TW" altLang="zh-TW" sz="2400" dirty="0">
                <a:latin typeface="+mj-ea"/>
                <a:ea typeface="+mj-ea"/>
              </a:rPr>
              <a:t>新聞周刊》會發生廣告衰退和發行量減少的狀況？</a:t>
            </a:r>
          </a:p>
          <a:p>
            <a:pPr lvl="0"/>
            <a:endParaRPr lang="zh-TW" altLang="zh-TW" dirty="0">
              <a:latin typeface="+mj-ea"/>
              <a:ea typeface="+mj-ea"/>
            </a:endParaRPr>
          </a:p>
        </p:txBody>
      </p:sp>
      <p:pic>
        <p:nvPicPr>
          <p:cNvPr id="5122" name="Picture 2" descr="http://t3.gstatic.com/images?q=tbn:ANd9GcRoVNdqL2_lg3VxIMP7hLYkjQlKn6FxcpN9cgqDNVFy-iL_69hke3aLw7a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82814" y="1836059"/>
            <a:ext cx="1838325" cy="2486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文字方塊 10"/>
          <p:cNvSpPr txBox="1"/>
          <p:nvPr/>
        </p:nvSpPr>
        <p:spPr>
          <a:xfrm>
            <a:off x="2339752" y="6165304"/>
            <a:ext cx="43924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" dirty="0" smtClean="0">
                <a:latin typeface="+mj-ea"/>
                <a:ea typeface="+mj-ea"/>
              </a:rPr>
              <a:t>圖片來源</a:t>
            </a:r>
            <a:r>
              <a:rPr lang="en-US" altLang="zh-TW" sz="800" dirty="0" smtClean="0"/>
              <a:t>:</a:t>
            </a:r>
            <a:r>
              <a:rPr lang="en-US" altLang="zh-TW" sz="800" dirty="0" smtClean="0">
                <a:hlinkClick r:id="rId6"/>
              </a:rPr>
              <a:t> </a:t>
            </a:r>
            <a:r>
              <a:rPr lang="en-US" altLang="zh-TW" sz="800" dirty="0">
                <a:hlinkClick r:id="rId7"/>
              </a:rPr>
              <a:t>http://</a:t>
            </a:r>
            <a:r>
              <a:rPr lang="en-US" altLang="zh-TW" sz="800" dirty="0" smtClean="0">
                <a:hlinkClick r:id="rId7"/>
              </a:rPr>
              <a:t>www.businessinsider.com/newsweek-cover-obama-must-go-2012-8</a:t>
            </a:r>
            <a:endParaRPr lang="en-US" altLang="zh-TW" sz="800" dirty="0" smtClean="0"/>
          </a:p>
          <a:p>
            <a:r>
              <a:rPr lang="zh-TW" altLang="en-US" sz="800" dirty="0">
                <a:latin typeface="+mj-ea"/>
              </a:rPr>
              <a:t>圖片來源</a:t>
            </a:r>
            <a:r>
              <a:rPr lang="en-US" altLang="zh-TW" sz="800" dirty="0"/>
              <a:t>:</a:t>
            </a:r>
            <a:r>
              <a:rPr lang="en-US" altLang="zh-TW" sz="800" dirty="0">
                <a:hlinkClick r:id="rId6"/>
              </a:rPr>
              <a:t> </a:t>
            </a:r>
            <a:r>
              <a:rPr lang="en-US" altLang="zh-TW" sz="800" dirty="0" smtClean="0">
                <a:hlinkClick r:id="rId8"/>
              </a:rPr>
              <a:t>http</a:t>
            </a:r>
            <a:r>
              <a:rPr lang="en-US" altLang="zh-TW" sz="800" dirty="0">
                <a:hlinkClick r:id="rId8"/>
              </a:rPr>
              <a:t>://thewhitenetwork.com/2012/06/26/the-litany-of-white-sins/newsweek-sept-14-2009-is-your-baby-racist</a:t>
            </a:r>
            <a:r>
              <a:rPr lang="en-US" altLang="zh-TW" sz="800" dirty="0" smtClean="0">
                <a:hlinkClick r:id="rId8"/>
              </a:rPr>
              <a:t>/</a:t>
            </a:r>
            <a:endParaRPr lang="en-US" altLang="zh-TW" sz="800" dirty="0" smtClean="0"/>
          </a:p>
          <a:p>
            <a:r>
              <a:rPr lang="zh-TW" altLang="en-US" sz="800" dirty="0">
                <a:latin typeface="+mj-ea"/>
              </a:rPr>
              <a:t>圖片來源</a:t>
            </a:r>
            <a:r>
              <a:rPr lang="en-US" altLang="zh-TW" sz="800" dirty="0"/>
              <a:t>: </a:t>
            </a:r>
            <a:r>
              <a:rPr lang="en-US" altLang="zh-TW" sz="800" dirty="0">
                <a:hlinkClick r:id="rId9"/>
              </a:rPr>
              <a:t>http://www.slashgear.com/newsweek-to-halt-print-edition-go-all-digital-18252617</a:t>
            </a:r>
            <a:r>
              <a:rPr lang="en-US" altLang="zh-TW" sz="800" dirty="0" smtClean="0">
                <a:hlinkClick r:id="rId9"/>
              </a:rPr>
              <a:t>/</a:t>
            </a:r>
            <a:endParaRPr lang="en-US" altLang="zh-TW" sz="800" dirty="0" smtClean="0"/>
          </a:p>
          <a:p>
            <a:endParaRPr lang="en-US" altLang="zh-TW" sz="800" dirty="0" smtClean="0"/>
          </a:p>
          <a:p>
            <a:endParaRPr lang="en-US" altLang="zh-TW" sz="800" dirty="0" smtClean="0"/>
          </a:p>
          <a:p>
            <a:endParaRPr lang="en-US" altLang="zh-TW" sz="800" dirty="0" smtClean="0"/>
          </a:p>
          <a:p>
            <a:endParaRPr lang="zh-TW" altLang="zh-TW" sz="800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48064" y="3607296"/>
            <a:ext cx="1804841" cy="2234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 descr="http://cdn.slashgear.com/wp-content/uploads/2012/10/Jobs_Newsweek-377x500.jpeg"/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64288" y="4322085"/>
            <a:ext cx="1687423" cy="2237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活動二：新聞這樣說</a:t>
            </a:r>
          </a:p>
        </p:txBody>
      </p:sp>
      <p:sp>
        <p:nvSpPr>
          <p:cNvPr id="15" name="內容版面配置區 5"/>
          <p:cNvSpPr>
            <a:spLocks noGrp="1"/>
          </p:cNvSpPr>
          <p:nvPr>
            <p:ph sz="quarter" idx="1"/>
          </p:nvPr>
        </p:nvSpPr>
        <p:spPr>
          <a:xfrm>
            <a:off x="1187624" y="1988840"/>
            <a:ext cx="6786488" cy="1512888"/>
          </a:xfrm>
        </p:spPr>
        <p:txBody>
          <a:bodyPr/>
          <a:lstStyle/>
          <a:p>
            <a:pPr lvl="0"/>
            <a:r>
              <a:rPr lang="zh-TW" altLang="en-US" sz="2400" dirty="0">
                <a:latin typeface="+mj-ea"/>
                <a:ea typeface="+mj-ea"/>
              </a:rPr>
              <a:t>請思考看看</a:t>
            </a:r>
            <a:r>
              <a:rPr lang="zh-TW" altLang="en-US" sz="2400" dirty="0" smtClean="0">
                <a:latin typeface="+mj-ea"/>
                <a:ea typeface="+mj-ea"/>
              </a:rPr>
              <a:t>，</a:t>
            </a:r>
            <a:r>
              <a:rPr lang="zh-TW" altLang="en-US" sz="2400" dirty="0">
                <a:latin typeface="+mj-ea"/>
                <a:ea typeface="+mj-ea"/>
              </a:rPr>
              <a:t>你</a:t>
            </a:r>
            <a:r>
              <a:rPr lang="zh-TW" altLang="en-US" sz="2400" dirty="0" smtClean="0">
                <a:latin typeface="+mj-ea"/>
                <a:ea typeface="+mj-ea"/>
              </a:rPr>
              <a:t>覺得</a:t>
            </a:r>
            <a:r>
              <a:rPr lang="zh-TW" altLang="zh-TW" sz="2400" dirty="0" smtClean="0">
                <a:latin typeface="+mj-ea"/>
                <a:ea typeface="+mj-ea"/>
              </a:rPr>
              <a:t>《</a:t>
            </a:r>
            <a:r>
              <a:rPr lang="zh-TW" altLang="zh-TW" sz="2400" dirty="0">
                <a:latin typeface="+mj-ea"/>
                <a:ea typeface="+mj-ea"/>
              </a:rPr>
              <a:t>新聞周刊》的轉型，是否能挽救其廣告和發行市場</a:t>
            </a:r>
            <a:r>
              <a:rPr lang="zh-TW" altLang="zh-TW" sz="2400" dirty="0" smtClean="0">
                <a:latin typeface="+mj-ea"/>
                <a:ea typeface="+mj-ea"/>
              </a:rPr>
              <a:t>？</a:t>
            </a:r>
            <a:endParaRPr lang="en-US" altLang="zh-TW" sz="2400" dirty="0" smtClean="0">
              <a:latin typeface="+mj-ea"/>
              <a:ea typeface="+mj-ea"/>
            </a:endParaRPr>
          </a:p>
          <a:p>
            <a:pPr lvl="0"/>
            <a:endParaRPr lang="en-US" altLang="zh-TW" sz="2400" dirty="0" smtClean="0">
              <a:latin typeface="+mj-ea"/>
              <a:ea typeface="+mj-ea"/>
            </a:endParaRPr>
          </a:p>
          <a:p>
            <a:pPr lvl="0"/>
            <a:r>
              <a:rPr lang="zh-TW" altLang="zh-TW" sz="2400" dirty="0" smtClean="0">
                <a:latin typeface="+mj-ea"/>
                <a:ea typeface="+mj-ea"/>
              </a:rPr>
              <a:t>如果</a:t>
            </a:r>
            <a:r>
              <a:rPr lang="zh-TW" altLang="en-US" sz="2400" dirty="0">
                <a:latin typeface="+mj-ea"/>
                <a:ea typeface="+mj-ea"/>
              </a:rPr>
              <a:t>你</a:t>
            </a:r>
            <a:r>
              <a:rPr lang="zh-TW" altLang="en-US" sz="2400" dirty="0">
                <a:latin typeface="+mj-ea"/>
                <a:ea typeface="+mj-ea"/>
              </a:rPr>
              <a:t>是消費者，</a:t>
            </a:r>
            <a:r>
              <a:rPr lang="zh-TW" altLang="en-US" sz="2400" dirty="0">
                <a:latin typeface="+mj-ea"/>
                <a:ea typeface="+mj-ea"/>
              </a:rPr>
              <a:t>你</a:t>
            </a:r>
            <a:r>
              <a:rPr lang="zh-TW" altLang="zh-TW" sz="2400" dirty="0">
                <a:latin typeface="+mj-ea"/>
                <a:ea typeface="+mj-ea"/>
              </a:rPr>
              <a:t>是否會願意付費訂閱數位化的《全球新聞周刊</a:t>
            </a:r>
            <a:r>
              <a:rPr lang="zh-TW" altLang="zh-TW" sz="2400" dirty="0" smtClean="0">
                <a:latin typeface="+mj-ea"/>
                <a:ea typeface="+mj-ea"/>
              </a:rPr>
              <a:t>》</a:t>
            </a:r>
            <a:r>
              <a:rPr lang="zh-TW" altLang="en-US" sz="2400" dirty="0" smtClean="0">
                <a:latin typeface="+mj-ea"/>
                <a:ea typeface="+mj-ea"/>
              </a:rPr>
              <a:t>呢？</a:t>
            </a:r>
            <a:r>
              <a:rPr lang="zh-TW" altLang="en-US" sz="2400" dirty="0">
                <a:latin typeface="+mj-ea"/>
                <a:ea typeface="+mj-ea"/>
              </a:rPr>
              <a:t>並請說明原因</a:t>
            </a:r>
            <a:r>
              <a:rPr lang="zh-TW" altLang="en-US" sz="2400" dirty="0" smtClean="0">
                <a:latin typeface="+mj-ea"/>
                <a:ea typeface="+mj-ea"/>
              </a:rPr>
              <a:t>。</a:t>
            </a:r>
            <a:endParaRPr lang="en-US" altLang="zh-TW" sz="2400" dirty="0" smtClean="0">
              <a:latin typeface="+mj-ea"/>
              <a:ea typeface="+mj-ea"/>
            </a:endParaRPr>
          </a:p>
          <a:p>
            <a:pPr lvl="0"/>
            <a:endParaRPr lang="en-US" altLang="zh-TW" sz="2400" dirty="0">
              <a:latin typeface="+mj-ea"/>
              <a:ea typeface="+mj-ea"/>
            </a:endParaRPr>
          </a:p>
          <a:p>
            <a:pPr lvl="0"/>
            <a:endParaRPr lang="zh-TW" altLang="zh-TW" dirty="0">
              <a:latin typeface="+mj-ea"/>
              <a:ea typeface="+mj-ea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24128" y="4411278"/>
            <a:ext cx="2016224" cy="1824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19672" y="4337711"/>
            <a:ext cx="2880320" cy="1897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活動二：新聞這樣說</a:t>
            </a:r>
          </a:p>
        </p:txBody>
      </p:sp>
      <p:sp>
        <p:nvSpPr>
          <p:cNvPr id="15" name="內容版面配置區 5"/>
          <p:cNvSpPr>
            <a:spLocks noGrp="1"/>
          </p:cNvSpPr>
          <p:nvPr>
            <p:ph sz="quarter" idx="1"/>
          </p:nvPr>
        </p:nvSpPr>
        <p:spPr>
          <a:xfrm>
            <a:off x="881856" y="1124024"/>
            <a:ext cx="7650584" cy="1512888"/>
          </a:xfrm>
        </p:spPr>
        <p:txBody>
          <a:bodyPr/>
          <a:lstStyle/>
          <a:p>
            <a:pPr lvl="0"/>
            <a:endParaRPr lang="en-US" altLang="zh-TW" sz="2400" dirty="0">
              <a:latin typeface="+mj-ea"/>
              <a:ea typeface="+mj-ea"/>
            </a:endParaRPr>
          </a:p>
          <a:p>
            <a:pPr lvl="0"/>
            <a:r>
              <a:rPr lang="zh-TW" altLang="zh-TW" sz="2400" dirty="0">
                <a:latin typeface="+mj-ea"/>
                <a:ea typeface="+mj-ea"/>
              </a:rPr>
              <a:t>在台灣，是否也有類似平面媒體停刊或轉換成數位化的情況發生</a:t>
            </a:r>
            <a:r>
              <a:rPr lang="zh-TW" altLang="zh-TW" sz="2400" dirty="0" smtClean="0">
                <a:latin typeface="+mj-ea"/>
                <a:ea typeface="+mj-ea"/>
              </a:rPr>
              <a:t>？</a:t>
            </a:r>
            <a:endParaRPr lang="en-US" altLang="zh-TW" sz="2400" dirty="0" smtClean="0">
              <a:latin typeface="+mj-ea"/>
              <a:ea typeface="+mj-ea"/>
            </a:endParaRPr>
          </a:p>
          <a:p>
            <a:pPr lvl="0"/>
            <a:endParaRPr lang="en-US" altLang="zh-TW" sz="2400" dirty="0" smtClean="0">
              <a:latin typeface="+mj-ea"/>
              <a:ea typeface="+mj-ea"/>
            </a:endParaRPr>
          </a:p>
          <a:p>
            <a:pPr lvl="0"/>
            <a:r>
              <a:rPr lang="zh-TW" altLang="zh-TW" sz="2400" dirty="0">
                <a:latin typeface="+mj-ea"/>
                <a:ea typeface="+mj-ea"/>
              </a:rPr>
              <a:t>這樣</a:t>
            </a:r>
            <a:r>
              <a:rPr lang="zh-TW" altLang="zh-TW" sz="2400" dirty="0">
                <a:latin typeface="+mj-ea"/>
                <a:ea typeface="+mj-ea"/>
              </a:rPr>
              <a:t>的情況，對於身為閱聽人的我們來說，有什麼影響？對於台灣整體的媒體市場又會產生怎樣的衝擊？</a:t>
            </a:r>
            <a:endParaRPr lang="en-US" altLang="zh-TW" sz="2400" dirty="0">
              <a:latin typeface="+mj-ea"/>
              <a:ea typeface="+mj-ea"/>
            </a:endParaRPr>
          </a:p>
          <a:p>
            <a:pPr marL="0" lvl="0" indent="0">
              <a:buNone/>
            </a:pPr>
            <a:endParaRPr lang="en-US" altLang="zh-TW" sz="2400" dirty="0">
              <a:latin typeface="+mj-ea"/>
              <a:ea typeface="+mj-ea"/>
            </a:endParaRPr>
          </a:p>
          <a:p>
            <a:r>
              <a:rPr lang="zh-TW" altLang="zh-TW" sz="2400" dirty="0" smtClean="0">
                <a:latin typeface="+mj-ea"/>
                <a:ea typeface="+mj-ea"/>
              </a:rPr>
              <a:t>請</a:t>
            </a:r>
            <a:r>
              <a:rPr lang="zh-TW" altLang="en-US" sz="2400" dirty="0" smtClean="0">
                <a:latin typeface="+mj-ea"/>
                <a:ea typeface="+mj-ea"/>
              </a:rPr>
              <a:t>各組</a:t>
            </a:r>
            <a:r>
              <a:rPr lang="zh-TW" altLang="zh-TW" sz="2400" dirty="0" smtClean="0">
                <a:latin typeface="+mj-ea"/>
                <a:ea typeface="+mj-ea"/>
              </a:rPr>
              <a:t>想想看，平面報業面對印刷媒體的寒冬，除了停刊或轉型數位化之外，還有沒有其他可以因應的方式。</a:t>
            </a:r>
          </a:p>
          <a:p>
            <a:pPr lvl="0"/>
            <a:endParaRPr lang="zh-TW" altLang="zh-TW" dirty="0">
              <a:latin typeface="+mj-ea"/>
              <a:ea typeface="+mj-ea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75900" y="5463566"/>
            <a:ext cx="2183536" cy="1214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24128" y="5102991"/>
            <a:ext cx="1584176" cy="1624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弧形箭號 (下彎) 2"/>
          <p:cNvSpPr/>
          <p:nvPr/>
        </p:nvSpPr>
        <p:spPr>
          <a:xfrm rot="21074325">
            <a:off x="3911868" y="5084039"/>
            <a:ext cx="1949084" cy="954541"/>
          </a:xfrm>
          <a:prstGeom prst="curvedDownArrow">
            <a:avLst/>
          </a:prstGeom>
          <a:solidFill>
            <a:srgbClr val="FFFF00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活動三</a:t>
            </a:r>
            <a:r>
              <a:rPr lang="zh-TW" altLang="en-US" dirty="0" smtClean="0"/>
              <a:t>：平面</a:t>
            </a:r>
            <a:r>
              <a:rPr lang="en-US" altLang="zh-TW" dirty="0" smtClean="0"/>
              <a:t>V.S.</a:t>
            </a:r>
            <a:r>
              <a:rPr lang="zh-TW" altLang="en-US" dirty="0" smtClean="0"/>
              <a:t>數位</a:t>
            </a:r>
            <a:endParaRPr lang="zh-TW" altLang="en-US" dirty="0" smtClean="0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1"/>
          </p:nvPr>
        </p:nvSpPr>
        <p:spPr>
          <a:xfrm>
            <a:off x="827584" y="1780225"/>
            <a:ext cx="7772400" cy="4246984"/>
          </a:xfrm>
        </p:spPr>
        <p:txBody>
          <a:bodyPr/>
          <a:lstStyle/>
          <a:p>
            <a:r>
              <a:rPr lang="zh-TW" altLang="en-US" dirty="0" smtClean="0">
                <a:latin typeface="+mj-ea"/>
                <a:ea typeface="+mj-ea"/>
              </a:rPr>
              <a:t>請各組</a:t>
            </a:r>
            <a:r>
              <a:rPr lang="zh-TW" altLang="zh-TW" dirty="0" smtClean="0">
                <a:latin typeface="+mj-ea"/>
                <a:ea typeface="+mj-ea"/>
              </a:rPr>
              <a:t>拿出</a:t>
            </a:r>
            <a:r>
              <a:rPr lang="zh-TW" altLang="en-US" dirty="0" smtClean="0">
                <a:latin typeface="+mj-ea"/>
                <a:ea typeface="+mj-ea"/>
              </a:rPr>
              <a:t>當</a:t>
            </a:r>
            <a:r>
              <a:rPr lang="zh-TW" altLang="zh-TW" dirty="0" smtClean="0">
                <a:latin typeface="+mj-ea"/>
                <a:ea typeface="+mj-ea"/>
              </a:rPr>
              <a:t>日</a:t>
            </a:r>
            <a:r>
              <a:rPr lang="zh-TW" altLang="zh-TW" dirty="0">
                <a:latin typeface="+mj-ea"/>
                <a:ea typeface="+mj-ea"/>
              </a:rPr>
              <a:t>報紙，並尋找對應的該報電子報</a:t>
            </a:r>
            <a:r>
              <a:rPr lang="zh-TW" altLang="zh-TW" dirty="0" smtClean="0">
                <a:latin typeface="+mj-ea"/>
                <a:ea typeface="+mj-ea"/>
              </a:rPr>
              <a:t>網站</a:t>
            </a:r>
            <a:r>
              <a:rPr lang="zh-TW" altLang="en-US" dirty="0" smtClean="0">
                <a:latin typeface="+mj-ea"/>
                <a:ea typeface="+mj-ea"/>
              </a:rPr>
              <a:t>。</a:t>
            </a:r>
            <a:endParaRPr lang="en-US" altLang="zh-TW" dirty="0" smtClean="0">
              <a:latin typeface="+mj-ea"/>
              <a:ea typeface="+mj-ea"/>
            </a:endParaRPr>
          </a:p>
          <a:p>
            <a:pPr lvl="1"/>
            <a:r>
              <a:rPr lang="zh-TW" altLang="zh-TW" sz="1600" dirty="0">
                <a:latin typeface="+mj-ea"/>
                <a:ea typeface="+mj-ea"/>
              </a:rPr>
              <a:t>聯合報→聯合新聞網</a:t>
            </a:r>
            <a:r>
              <a:rPr lang="en-US" altLang="zh-TW" sz="1600" dirty="0">
                <a:latin typeface="+mj-ea"/>
                <a:ea typeface="+mj-ea"/>
              </a:rPr>
              <a:t>(</a:t>
            </a:r>
            <a:r>
              <a:rPr lang="en-US" altLang="zh-TW" sz="1600" dirty="0">
                <a:latin typeface="+mj-ea"/>
                <a:ea typeface="+mj-ea"/>
                <a:hlinkClick r:id="rId5"/>
              </a:rPr>
              <a:t>http://udn.com/NEWS/mainpage.shtml</a:t>
            </a:r>
            <a:r>
              <a:rPr lang="en-US" altLang="zh-TW" sz="1600" dirty="0" smtClean="0">
                <a:latin typeface="+mj-ea"/>
                <a:ea typeface="+mj-ea"/>
              </a:rPr>
              <a:t>)</a:t>
            </a:r>
            <a:endParaRPr lang="zh-TW" altLang="zh-TW" sz="1600" dirty="0">
              <a:latin typeface="+mj-ea"/>
              <a:ea typeface="+mj-ea"/>
            </a:endParaRPr>
          </a:p>
          <a:p>
            <a:pPr lvl="1"/>
            <a:r>
              <a:rPr lang="zh-TW" altLang="zh-TW" sz="1600" dirty="0">
                <a:latin typeface="+mj-ea"/>
                <a:ea typeface="+mj-ea"/>
              </a:rPr>
              <a:t>自由時報→自由時報電子報</a:t>
            </a:r>
            <a:r>
              <a:rPr lang="en-US" altLang="zh-TW" sz="1600" dirty="0">
                <a:latin typeface="+mj-ea"/>
                <a:ea typeface="+mj-ea"/>
              </a:rPr>
              <a:t>(</a:t>
            </a:r>
            <a:r>
              <a:rPr lang="en-US" altLang="zh-TW" sz="1600" dirty="0">
                <a:latin typeface="+mj-ea"/>
                <a:ea typeface="+mj-ea"/>
                <a:hlinkClick r:id="rId6"/>
              </a:rPr>
              <a:t>http://www.libertytimes.com.tw</a:t>
            </a:r>
            <a:r>
              <a:rPr lang="en-US" altLang="zh-TW" sz="1600" dirty="0" smtClean="0">
                <a:latin typeface="+mj-ea"/>
                <a:ea typeface="+mj-ea"/>
                <a:hlinkClick r:id="rId6"/>
              </a:rPr>
              <a:t>/</a:t>
            </a:r>
            <a:r>
              <a:rPr lang="en-US" altLang="zh-TW" sz="1600" dirty="0" smtClean="0">
                <a:latin typeface="+mj-ea"/>
                <a:ea typeface="+mj-ea"/>
              </a:rPr>
              <a:t>)</a:t>
            </a:r>
            <a:endParaRPr lang="zh-TW" altLang="zh-TW" sz="1600" dirty="0">
              <a:latin typeface="+mj-ea"/>
              <a:ea typeface="+mj-ea"/>
            </a:endParaRPr>
          </a:p>
          <a:p>
            <a:pPr lvl="1"/>
            <a:r>
              <a:rPr lang="zh-TW" altLang="zh-TW" sz="1600" dirty="0">
                <a:latin typeface="+mj-ea"/>
                <a:ea typeface="+mj-ea"/>
              </a:rPr>
              <a:t>中國時報→中時電子報</a:t>
            </a:r>
            <a:r>
              <a:rPr lang="en-US" altLang="zh-TW" sz="1600" dirty="0">
                <a:latin typeface="+mj-ea"/>
                <a:ea typeface="+mj-ea"/>
              </a:rPr>
              <a:t>(</a:t>
            </a:r>
            <a:r>
              <a:rPr lang="en-US" altLang="zh-TW" sz="1600" dirty="0">
                <a:latin typeface="+mj-ea"/>
                <a:ea typeface="+mj-ea"/>
                <a:hlinkClick r:id="rId7"/>
              </a:rPr>
              <a:t>http://news.chinatimes.com</a:t>
            </a:r>
            <a:r>
              <a:rPr lang="en-US" altLang="zh-TW" sz="1600" dirty="0" smtClean="0">
                <a:latin typeface="+mj-ea"/>
                <a:ea typeface="+mj-ea"/>
                <a:hlinkClick r:id="rId7"/>
              </a:rPr>
              <a:t>/</a:t>
            </a:r>
            <a:r>
              <a:rPr lang="en-US" altLang="zh-TW" sz="1600" dirty="0" smtClean="0">
                <a:latin typeface="+mj-ea"/>
                <a:ea typeface="+mj-ea"/>
              </a:rPr>
              <a:t>)</a:t>
            </a:r>
            <a:endParaRPr lang="zh-TW" altLang="zh-TW" sz="1600" dirty="0">
              <a:latin typeface="+mj-ea"/>
              <a:ea typeface="+mj-ea"/>
            </a:endParaRPr>
          </a:p>
          <a:p>
            <a:pPr lvl="1"/>
            <a:r>
              <a:rPr lang="zh-TW" altLang="zh-TW" sz="1600" dirty="0">
                <a:latin typeface="+mj-ea"/>
                <a:ea typeface="+mj-ea"/>
              </a:rPr>
              <a:t>蘋果日報→蘋果日報</a:t>
            </a:r>
            <a:r>
              <a:rPr lang="en-US" altLang="zh-TW" sz="1600" dirty="0">
                <a:latin typeface="+mj-ea"/>
                <a:ea typeface="+mj-ea"/>
              </a:rPr>
              <a:t>(</a:t>
            </a:r>
            <a:r>
              <a:rPr lang="en-US" altLang="zh-TW" sz="1600" dirty="0">
                <a:latin typeface="+mj-ea"/>
                <a:ea typeface="+mj-ea"/>
                <a:hlinkClick r:id="rId8"/>
              </a:rPr>
              <a:t>http://www.appledaily.com.tw</a:t>
            </a:r>
            <a:r>
              <a:rPr lang="en-US" altLang="zh-TW" sz="1600" dirty="0" smtClean="0">
                <a:latin typeface="+mj-ea"/>
                <a:ea typeface="+mj-ea"/>
                <a:hlinkClick r:id="rId8"/>
              </a:rPr>
              <a:t>/#</a:t>
            </a:r>
            <a:r>
              <a:rPr lang="en-US" altLang="zh-TW" sz="1600" dirty="0" smtClean="0">
                <a:latin typeface="+mj-ea"/>
                <a:ea typeface="+mj-ea"/>
              </a:rPr>
              <a:t>)</a:t>
            </a:r>
          </a:p>
          <a:p>
            <a:r>
              <a:rPr lang="zh-TW" altLang="en-US" dirty="0">
                <a:latin typeface="+mj-ea"/>
                <a:ea typeface="+mj-ea"/>
              </a:rPr>
              <a:t>請</a:t>
            </a:r>
            <a:r>
              <a:rPr lang="zh-TW" altLang="zh-TW" dirty="0">
                <a:latin typeface="+mj-ea"/>
                <a:ea typeface="+mj-ea"/>
              </a:rPr>
              <a:t>舉出此兩類</a:t>
            </a:r>
            <a:r>
              <a:rPr lang="zh-TW" altLang="zh-TW" dirty="0" smtClean="0">
                <a:latin typeface="+mj-ea"/>
                <a:ea typeface="+mj-ea"/>
              </a:rPr>
              <a:t>媒體</a:t>
            </a:r>
            <a:r>
              <a:rPr lang="zh-TW" altLang="en-US" dirty="0" smtClean="0">
                <a:latin typeface="+mj-ea"/>
                <a:ea typeface="+mj-ea"/>
              </a:rPr>
              <a:t>平台</a:t>
            </a:r>
            <a:r>
              <a:rPr lang="zh-TW" altLang="zh-TW" dirty="0" smtClean="0">
                <a:latin typeface="+mj-ea"/>
                <a:ea typeface="+mj-ea"/>
              </a:rPr>
              <a:t>的</a:t>
            </a:r>
            <a:r>
              <a:rPr lang="zh-TW" altLang="zh-TW" dirty="0">
                <a:latin typeface="+mj-ea"/>
                <a:ea typeface="+mj-ea"/>
              </a:rPr>
              <a:t>優點和缺點各</a:t>
            </a:r>
            <a:r>
              <a:rPr lang="en-US" altLang="zh-TW" dirty="0">
                <a:latin typeface="+mj-ea"/>
                <a:ea typeface="+mj-ea"/>
              </a:rPr>
              <a:t>3</a:t>
            </a:r>
            <a:r>
              <a:rPr lang="zh-TW" altLang="zh-TW" dirty="0" smtClean="0">
                <a:latin typeface="+mj-ea"/>
                <a:ea typeface="+mj-ea"/>
              </a:rPr>
              <a:t>項</a:t>
            </a:r>
            <a:r>
              <a:rPr lang="zh-TW" altLang="en-US" dirty="0" smtClean="0">
                <a:latin typeface="+mj-ea"/>
                <a:ea typeface="+mj-ea"/>
              </a:rPr>
              <a:t>。</a:t>
            </a:r>
            <a:endParaRPr lang="en-US" altLang="zh-TW" dirty="0" smtClean="0">
              <a:latin typeface="+mj-ea"/>
              <a:ea typeface="+mj-ea"/>
            </a:endParaRPr>
          </a:p>
          <a:p>
            <a:r>
              <a:rPr lang="zh-TW" altLang="en-US" dirty="0">
                <a:latin typeface="+mj-ea"/>
                <a:ea typeface="+mj-ea"/>
              </a:rPr>
              <a:t>比較</a:t>
            </a:r>
            <a:r>
              <a:rPr lang="zh-TW" altLang="en-US" dirty="0" smtClean="0">
                <a:latin typeface="+mj-ea"/>
                <a:ea typeface="+mj-ea"/>
              </a:rPr>
              <a:t>過後，你會選擇哪一種方式來取得新聞訊息</a:t>
            </a:r>
            <a:r>
              <a:rPr lang="zh-TW" altLang="en-US" dirty="0" smtClean="0">
                <a:latin typeface="新細明體"/>
                <a:ea typeface="新細明體"/>
              </a:rPr>
              <a:t>？</a:t>
            </a:r>
            <a:r>
              <a:rPr lang="zh-TW" altLang="en-US" dirty="0">
                <a:latin typeface="+mj-ea"/>
                <a:ea typeface="+mj-ea"/>
              </a:rPr>
              <a:t>為什麼</a:t>
            </a:r>
            <a:r>
              <a:rPr lang="zh-TW" altLang="en-US" dirty="0" smtClean="0">
                <a:latin typeface="+mj-ea"/>
                <a:ea typeface="+mj-ea"/>
              </a:rPr>
              <a:t>？</a:t>
            </a:r>
            <a:endParaRPr lang="en-US" altLang="zh-TW" dirty="0" smtClean="0">
              <a:latin typeface="+mj-ea"/>
              <a:ea typeface="+mj-ea"/>
            </a:endParaRPr>
          </a:p>
          <a:p>
            <a:r>
              <a:rPr lang="zh-TW" altLang="en-US" dirty="0">
                <a:latin typeface="+mj-ea"/>
                <a:ea typeface="+mj-ea"/>
              </a:rPr>
              <a:t>聽老師</a:t>
            </a:r>
            <a:r>
              <a:rPr lang="zh-TW" altLang="en-US" dirty="0" smtClean="0">
                <a:latin typeface="+mj-ea"/>
                <a:ea typeface="+mj-ea"/>
              </a:rPr>
              <a:t>說→整合訊息來源，截長補短。</a:t>
            </a:r>
            <a:endParaRPr lang="en-US" altLang="zh-TW" dirty="0">
              <a:latin typeface="+mj-ea"/>
              <a:ea typeface="+mj-ea"/>
            </a:endParaRPr>
          </a:p>
          <a:p>
            <a:pPr marL="319088" lvl="1" indent="0">
              <a:buNone/>
            </a:pPr>
            <a:endParaRPr lang="zh-TW" altLang="zh-TW" sz="1600" dirty="0">
              <a:latin typeface="+mj-ea"/>
              <a:ea typeface="+mj-ea"/>
            </a:endParaRPr>
          </a:p>
          <a:p>
            <a:pPr lvl="1"/>
            <a:endParaRPr lang="en-US" altLang="zh-TW" dirty="0">
              <a:latin typeface="+mj-ea"/>
              <a:ea typeface="+mj-ea"/>
            </a:endParaRPr>
          </a:p>
          <a:p>
            <a:endParaRPr lang="en-US" altLang="zh-TW" dirty="0" smtClean="0">
              <a:latin typeface="+mj-ea"/>
              <a:ea typeface="+mj-ea"/>
            </a:endParaRPr>
          </a:p>
          <a:p>
            <a:endParaRPr lang="en-US" altLang="zh-TW" dirty="0" smtClean="0">
              <a:latin typeface="+mj-ea"/>
              <a:ea typeface="+mj-ea"/>
            </a:endParaRPr>
          </a:p>
          <a:p>
            <a:endParaRPr lang="en-US" altLang="zh-TW" dirty="0" smtClean="0">
              <a:latin typeface="+mj-ea"/>
              <a:ea typeface="+mj-ea"/>
            </a:endParaRPr>
          </a:p>
          <a:p>
            <a:endParaRPr lang="en-US" altLang="zh-TW" dirty="0" smtClean="0">
              <a:latin typeface="+mj-ea"/>
              <a:ea typeface="+mj-ea"/>
            </a:endParaRPr>
          </a:p>
          <a:p>
            <a:endParaRPr lang="en-US" altLang="zh-TW" dirty="0" smtClean="0">
              <a:latin typeface="+mj-ea"/>
              <a:ea typeface="+mj-ea"/>
            </a:endParaRPr>
          </a:p>
          <a:p>
            <a:endParaRPr lang="zh-TW" altLang="en-US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2660</TotalTime>
  <Words>1023</Words>
  <Application>Microsoft Office PowerPoint</Application>
  <PresentationFormat>如螢幕大小 (4:3)</PresentationFormat>
  <Paragraphs>97</Paragraphs>
  <Slides>10</Slides>
  <Notes>9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公正</vt:lpstr>
      <vt:lpstr>教案名稱： 平面和數位的戰爭 本教案製作者：毛俞婷 </vt:lpstr>
      <vt:lpstr>活動一：新聞哪裡來？</vt:lpstr>
      <vt:lpstr>活動一：新聞哪裡來？</vt:lpstr>
      <vt:lpstr>活動二：新聞這樣說</vt:lpstr>
      <vt:lpstr>活動二：新聞這樣說</vt:lpstr>
      <vt:lpstr>活動二：新聞這樣說</vt:lpstr>
      <vt:lpstr>活動二：新聞這樣說</vt:lpstr>
      <vt:lpstr>活動二：新聞這樣說</vt:lpstr>
      <vt:lpstr>活動三：平面V.S.數位</vt:lpstr>
      <vt:lpstr>本教案結束，謝謝 </vt:lpstr>
    </vt:vector>
  </TitlesOfParts>
  <Company>TAIWAN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教案名稱</dc:title>
  <dc:creator>PHD</dc:creator>
  <cp:lastModifiedBy>GraceMao</cp:lastModifiedBy>
  <cp:revision>77</cp:revision>
  <dcterms:created xsi:type="dcterms:W3CDTF">2011-03-28T02:01:01Z</dcterms:created>
  <dcterms:modified xsi:type="dcterms:W3CDTF">2013-01-03T15:37:26Z</dcterms:modified>
</cp:coreProperties>
</file>