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3"/>
  </p:notesMasterIdLst>
  <p:handoutMasterIdLst>
    <p:handoutMasterId r:id="rId14"/>
  </p:handoutMasterIdLst>
  <p:sldIdLst>
    <p:sldId id="256" r:id="rId2"/>
    <p:sldId id="257" r:id="rId3"/>
    <p:sldId id="287" r:id="rId4"/>
    <p:sldId id="284" r:id="rId5"/>
    <p:sldId id="274" r:id="rId6"/>
    <p:sldId id="275" r:id="rId7"/>
    <p:sldId id="288" r:id="rId8"/>
    <p:sldId id="277" r:id="rId9"/>
    <p:sldId id="278" r:id="rId10"/>
    <p:sldId id="281" r:id="rId11"/>
    <p:sldId id="273" r:id="rId1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9999"/>
    <a:srgbClr val="3399FF"/>
    <a:srgbClr val="CCFFCC"/>
    <a:srgbClr val="CCFF99"/>
    <a:srgbClr val="66FFFF"/>
    <a:srgbClr val="FF99FF"/>
    <a:srgbClr val="9999FF"/>
    <a:srgbClr val="BF62F8"/>
    <a:srgbClr val="FF33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7273" autoAdjust="0"/>
  </p:normalViewPr>
  <p:slideViewPr>
    <p:cSldViewPr>
      <p:cViewPr>
        <p:scale>
          <a:sx n="60" d="100"/>
          <a:sy n="60" d="100"/>
        </p:scale>
        <p:origin x="-1460" y="260"/>
      </p:cViewPr>
      <p:guideLst>
        <p:guide orient="horz" pos="2160"/>
        <p:guide pos="2880"/>
      </p:guideLst>
    </p:cSldViewPr>
  </p:slideViewPr>
  <p:notesTextViewPr>
    <p:cViewPr>
      <p:scale>
        <a:sx n="100" d="100"/>
        <a:sy n="100" d="100"/>
      </p:scale>
      <p:origin x="0" y="0"/>
    </p:cViewPr>
  </p:notesTextViewPr>
  <p:notesViewPr>
    <p:cSldViewPr>
      <p:cViewPr varScale="1">
        <p:scale>
          <a:sx n="32" d="100"/>
          <a:sy n="32" d="100"/>
        </p:scale>
        <p:origin x="-232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新細明體" charset="-120"/>
              </a:defRPr>
            </a:lvl1pPr>
          </a:lstStyle>
          <a:p>
            <a:pPr>
              <a:defRPr/>
            </a:pPr>
            <a:fld id="{6D627322-A6D1-4C48-9CCB-308FD455A0D1}" type="datetimeFigureOut">
              <a:rPr lang="zh-TW" altLang="en-US"/>
              <a:pPr>
                <a:defRPr/>
              </a:pPr>
              <a:t>2012/12/6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新細明體" charset="-120"/>
              </a:defRPr>
            </a:lvl1pPr>
          </a:lstStyle>
          <a:p>
            <a:pPr>
              <a:defRPr/>
            </a:pPr>
            <a:fld id="{D870E46B-DBD9-4EAA-82B1-C6E139B1568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charset="-120"/>
              </a:defRPr>
            </a:lvl1pPr>
          </a:lstStyle>
          <a:p>
            <a:pPr>
              <a:defRPr/>
            </a:pPr>
            <a:fld id="{17EB5753-075B-4D3A-B418-B4C1EAB81D02}" type="datetimeFigureOut">
              <a:rPr lang="zh-TW" altLang="en-US"/>
              <a:pPr>
                <a:defRPr/>
              </a:pPr>
              <a:t>2012/12/6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charset="-120"/>
              </a:defRPr>
            </a:lvl1pPr>
          </a:lstStyle>
          <a:p>
            <a:pPr>
              <a:defRPr/>
            </a:pPr>
            <a:fld id="{3F937F28-9629-4CE9-ACAA-84FD739B34F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v=c8adPPwB6p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F937F28-9629-4CE9-ACAA-84FD739B34FA}" type="slidenum">
              <a:rPr lang="zh-TW" altLang="en-US" smtClean="0"/>
              <a:pPr>
                <a:defRPr/>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5603"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針對近期透過超商生活便利站的詐騙類型</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即</a:t>
            </a:r>
            <a:r>
              <a:rPr lang="zh-TW" altLang="zh-TW" sz="1200" kern="1200" dirty="0" smtClean="0">
                <a:solidFill>
                  <a:schemeClr val="tx1"/>
                </a:solidFill>
                <a:latin typeface="+mn-lt"/>
                <a:ea typeface="+mn-ea"/>
                <a:cs typeface="+mn-cs"/>
              </a:rPr>
              <a:t>時通帳號要求親友代繳、假網拍賣家、遊戲寶物交易</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，請構思看看可能出現的詐騙橋段。</a:t>
            </a:r>
          </a:p>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請各組選擇其中一種詐騙類型，設計</a:t>
            </a:r>
            <a:r>
              <a:rPr lang="en-US" altLang="zh-TW" sz="1200" kern="1200" dirty="0" smtClean="0">
                <a:solidFill>
                  <a:schemeClr val="tx1"/>
                </a:solidFill>
                <a:latin typeface="+mn-lt"/>
                <a:ea typeface="+mn-ea"/>
                <a:cs typeface="+mn-cs"/>
              </a:rPr>
              <a:t>4</a:t>
            </a:r>
            <a:r>
              <a:rPr lang="zh-TW" altLang="zh-TW" sz="1200" kern="1200" dirty="0" smtClean="0">
                <a:solidFill>
                  <a:schemeClr val="tx1"/>
                </a:solidFill>
                <a:latin typeface="+mn-lt"/>
                <a:ea typeface="+mn-ea"/>
                <a:cs typeface="+mn-cs"/>
              </a:rPr>
              <a:t>分鐘以內的情境短劇，其中包含「上當版」和「破解騙局」版，透過構思詐騙橋段的過程，讓學生了解歹徒可能使用的心理戰術及操作手法，加深學生在面對類似事件時提高警覺的可能性。</a:t>
            </a:r>
          </a:p>
          <a:p>
            <a:pPr lvl="0"/>
            <a:r>
              <a:rPr lang="zh-TW" altLang="zh-TW" sz="1200" kern="1200" dirty="0" smtClean="0">
                <a:solidFill>
                  <a:schemeClr val="tx1"/>
                </a:solidFill>
                <a:latin typeface="+mn-lt"/>
                <a:ea typeface="+mn-ea"/>
                <a:cs typeface="+mn-cs"/>
              </a:rPr>
              <a:t>教師提醒，網路購物再加上虛擬代碼付費的方式，非常容易讓歹徒有漏洞可鑽，在不清楚買家的可信度下，如果可能，盡量不要選擇這樣的網路購物付費機制，以免受騙上當。</a:t>
            </a:r>
          </a:p>
          <a:p>
            <a:pPr lvl="0"/>
            <a:endParaRPr lang="zh-TW" altLang="zh-TW" sz="1200" kern="1200" dirty="0" smtClean="0">
              <a:solidFill>
                <a:schemeClr val="tx1"/>
              </a:solidFill>
              <a:latin typeface="+mn-lt"/>
              <a:ea typeface="+mn-ea"/>
              <a:cs typeface="+mn-cs"/>
            </a:endParaRPr>
          </a:p>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教師提醒，網路購物在加上虛擬帳號付費的方式，非常容易讓歹徒有漏洞可鑽，在不清楚買家的可信度下，如果可能，盡量不要選擇這樣的網路購物付費機制，以免受騙上當。</a:t>
            </a:r>
          </a:p>
          <a:p>
            <a:pPr lvl="0"/>
            <a:endParaRPr lang="zh-TW" altLang="zh-TW" sz="1200" kern="1200" dirty="0" smtClean="0">
              <a:solidFill>
                <a:schemeClr val="tx1"/>
              </a:solidFill>
              <a:latin typeface="+mn-lt"/>
              <a:ea typeface="+mn-ea"/>
              <a:cs typeface="+mn-cs"/>
            </a:endParaRPr>
          </a:p>
          <a:p>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 </a:t>
            </a:r>
            <a:endParaRPr lang="zh-TW" altLang="zh-TW" sz="1200" kern="1200" dirty="0">
              <a:solidFill>
                <a:schemeClr val="tx1"/>
              </a:solidFill>
              <a:latin typeface="+mn-lt"/>
              <a:ea typeface="+mn-ea"/>
              <a:cs typeface="+mn-cs"/>
            </a:endParaRPr>
          </a:p>
        </p:txBody>
      </p:sp>
      <p:sp>
        <p:nvSpPr>
          <p:cNvPr id="256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56590A-0DB7-44AB-81BB-6D80B4242F5B}" type="slidenum">
              <a:rPr lang="zh-TW" altLang="en-US" smtClean="0">
                <a:ea typeface="新細明體" pitchFamily="18" charset="-120"/>
              </a:rPr>
              <a:pPr/>
              <a:t>10</a:t>
            </a:fld>
            <a:endParaRPr lang="zh-TW" altLang="en-US" smtClean="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教師展示投影片中</a:t>
            </a:r>
            <a:r>
              <a:rPr lang="en-US" altLang="zh-TW" sz="1200" kern="1200" dirty="0" err="1" smtClean="0">
                <a:solidFill>
                  <a:schemeClr val="tx1"/>
                </a:solidFill>
                <a:latin typeface="+mn-lt"/>
                <a:ea typeface="+mn-ea"/>
                <a:cs typeface="+mn-cs"/>
              </a:rPr>
              <a:t>ibon</a:t>
            </a:r>
            <a:r>
              <a:rPr lang="zh-TW" altLang="zh-TW"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Fami</a:t>
            </a:r>
            <a:r>
              <a:rPr lang="en-US" altLang="zh-TW" sz="1200" kern="1200" dirty="0" smtClean="0">
                <a:solidFill>
                  <a:schemeClr val="tx1"/>
                </a:solidFill>
                <a:latin typeface="+mn-lt"/>
                <a:ea typeface="+mn-ea"/>
                <a:cs typeface="+mn-cs"/>
              </a:rPr>
              <a:t>-Port</a:t>
            </a:r>
            <a:r>
              <a:rPr lang="zh-TW" altLang="zh-TW" sz="1200" kern="1200" dirty="0" smtClean="0">
                <a:solidFill>
                  <a:schemeClr val="tx1"/>
                </a:solidFill>
                <a:latin typeface="+mn-lt"/>
                <a:ea typeface="+mn-ea"/>
                <a:cs typeface="+mn-cs"/>
              </a:rPr>
              <a:t>等超商生活便利站的圖示，並請問學生是否使用過這些</a:t>
            </a:r>
            <a:r>
              <a:rPr lang="zh-TW" altLang="en-US" sz="1200" kern="1200" dirty="0" smtClean="0">
                <a:solidFill>
                  <a:schemeClr val="tx1"/>
                </a:solidFill>
                <a:latin typeface="+mn-lt"/>
                <a:ea typeface="+mn-ea"/>
                <a:cs typeface="+mn-cs"/>
              </a:rPr>
              <a:t>服務</a:t>
            </a:r>
            <a:r>
              <a:rPr lang="zh-TW" altLang="zh-TW" sz="1200" kern="1200" dirty="0" smtClean="0">
                <a:solidFill>
                  <a:schemeClr val="tx1"/>
                </a:solidFill>
                <a:latin typeface="+mn-lt"/>
                <a:ea typeface="+mn-ea"/>
                <a:cs typeface="+mn-cs"/>
              </a:rPr>
              <a:t>機制？</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smtClean="0">
              <a:solidFill>
                <a:schemeClr val="tx1"/>
              </a:solidFill>
              <a:latin typeface="+mn-lt"/>
              <a:ea typeface="+mn-ea"/>
              <a:cs typeface="+mn-cs"/>
            </a:endParaRPr>
          </a:p>
          <a:p>
            <a:pPr lvl="0"/>
            <a:endParaRPr lang="zh-TW" altLang="zh-TW" sz="1200" kern="1200" dirty="0" smtClean="0">
              <a:solidFill>
                <a:schemeClr val="tx1"/>
              </a:solidFill>
              <a:latin typeface="+mn-lt"/>
              <a:ea typeface="+mn-ea"/>
              <a:cs typeface="+mn-cs"/>
            </a:endParaRPr>
          </a:p>
        </p:txBody>
      </p:sp>
      <p:sp>
        <p:nvSpPr>
          <p:cNvPr id="184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89C053-9325-419F-8375-E2B50227FAD6}" type="slidenum">
              <a:rPr lang="zh-TW" altLang="en-US" smtClean="0">
                <a:ea typeface="新細明體" pitchFamily="18" charset="-120"/>
              </a:rPr>
              <a:pPr/>
              <a:t>2</a:t>
            </a:fld>
            <a:endParaRPr lang="zh-TW" altLang="en-US" smtClean="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請學生說說看超商生活便利站提供什麼樣的服務？</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按一下滑鼠，就會有服務項目顯示在投影片上</a:t>
            </a:r>
            <a:r>
              <a:rPr lang="en-US" altLang="zh-TW" sz="1200" kern="1200" dirty="0" smtClean="0">
                <a:solidFill>
                  <a:schemeClr val="tx1"/>
                </a:solidFill>
                <a:latin typeface="+mn-lt"/>
                <a:ea typeface="+mn-ea"/>
                <a:cs typeface="+mn-cs"/>
              </a:rPr>
              <a:t>)</a:t>
            </a:r>
            <a:endParaRPr lang="zh-TW" altLang="zh-TW" sz="120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請曾經使用過或看過他人使用這些生活便利站服務</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付款、取票、儲值、儲值</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的學生，分享一下付費的流程，並說說看付費的對象是誰？是否曾懷疑過付費的過程會產生失誤或詐騙？</a:t>
            </a:r>
          </a:p>
          <a:p>
            <a:pPr lvl="0"/>
            <a:endParaRPr lang="zh-TW" altLang="zh-TW" sz="120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smtClean="0">
              <a:solidFill>
                <a:schemeClr val="tx1"/>
              </a:solidFill>
              <a:latin typeface="+mn-lt"/>
              <a:ea typeface="+mn-ea"/>
              <a:cs typeface="+mn-cs"/>
            </a:endParaRPr>
          </a:p>
          <a:p>
            <a:pPr lvl="0"/>
            <a:endParaRPr lang="zh-TW" altLang="zh-TW" sz="1200" kern="1200" dirty="0" smtClean="0">
              <a:solidFill>
                <a:schemeClr val="tx1"/>
              </a:solidFill>
              <a:latin typeface="+mn-lt"/>
              <a:ea typeface="+mn-ea"/>
              <a:cs typeface="+mn-cs"/>
            </a:endParaRPr>
          </a:p>
        </p:txBody>
      </p:sp>
      <p:sp>
        <p:nvSpPr>
          <p:cNvPr id="184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89C053-9325-419F-8375-E2B50227FAD6}" type="slidenum">
              <a:rPr lang="zh-TW" altLang="en-US" smtClean="0">
                <a:ea typeface="新細明體" pitchFamily="18" charset="-120"/>
              </a:rPr>
              <a:pPr/>
              <a:t>3</a:t>
            </a:fld>
            <a:endParaRPr lang="zh-TW" altLang="en-US" smtClean="0">
              <a:ea typeface="新細明體"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請學生想想看，透過超商生活便利站，有可能產生怎樣的詐騙？若學生自己曾親身經歷過，請與全班同學分享受騙的經驗。</a:t>
            </a:r>
          </a:p>
          <a:p>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請學生詳讀「超商生活便利站 詐騙新管道」之新聞。</a:t>
            </a:r>
            <a:r>
              <a:rPr lang="en-US" altLang="zh-TW" sz="1200" kern="1200" dirty="0" smtClean="0">
                <a:solidFill>
                  <a:schemeClr val="tx1"/>
                </a:solidFill>
                <a:latin typeface="+mn-lt"/>
                <a:ea typeface="+mn-ea"/>
                <a:cs typeface="+mn-cs"/>
              </a:rPr>
              <a:t>(http://www.cna.com.tw/News/aSOC/201211270378-1.aspx)</a:t>
            </a:r>
            <a:endParaRPr lang="en-US" altLang="zh-TW" dirty="0" smtClean="0"/>
          </a:p>
        </p:txBody>
      </p:sp>
      <p:sp>
        <p:nvSpPr>
          <p:cNvPr id="184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89C053-9325-419F-8375-E2B50227FAD6}" type="slidenum">
              <a:rPr lang="zh-TW" altLang="en-US" smtClean="0">
                <a:ea typeface="新細明體" pitchFamily="18" charset="-120"/>
              </a:rPr>
              <a:pPr/>
              <a:t>4</a:t>
            </a:fld>
            <a:endParaRPr lang="zh-TW" altLang="en-US" smtClean="0">
              <a:ea typeface="新細明體"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新聞閱畢，請學生運用</a:t>
            </a:r>
            <a:r>
              <a:rPr lang="en-US" altLang="zh-TW" sz="1200" kern="1200" dirty="0" smtClean="0">
                <a:solidFill>
                  <a:schemeClr val="tx1"/>
                </a:solidFill>
                <a:latin typeface="+mn-lt"/>
                <a:ea typeface="+mn-ea"/>
                <a:cs typeface="+mn-cs"/>
              </a:rPr>
              <a:t>5W1H</a:t>
            </a:r>
            <a:r>
              <a:rPr lang="zh-TW" altLang="zh-TW" sz="1200" kern="1200" dirty="0" smtClean="0">
                <a:solidFill>
                  <a:schemeClr val="tx1"/>
                </a:solidFill>
                <a:latin typeface="+mn-lt"/>
                <a:ea typeface="+mn-ea"/>
                <a:cs typeface="+mn-cs"/>
              </a:rPr>
              <a:t>解析新聞。</a:t>
            </a:r>
            <a:r>
              <a:rPr lang="en-US" altLang="zh-TW" sz="1200" kern="1200" dirty="0" smtClean="0">
                <a:solidFill>
                  <a:schemeClr val="tx1"/>
                </a:solidFill>
                <a:latin typeface="+mn-lt"/>
                <a:ea typeface="+mn-ea"/>
                <a:cs typeface="+mn-cs"/>
              </a:rPr>
              <a:t/>
            </a:r>
            <a:br>
              <a:rPr lang="en-US" altLang="zh-TW" sz="1200" kern="1200" dirty="0" smtClean="0">
                <a:solidFill>
                  <a:schemeClr val="tx1"/>
                </a:solidFill>
                <a:latin typeface="+mn-lt"/>
                <a:ea typeface="+mn-ea"/>
                <a:cs typeface="+mn-cs"/>
              </a:rPr>
            </a:br>
            <a:r>
              <a:rPr lang="en-US" altLang="zh-TW" sz="1200" kern="1200" dirty="0" smtClean="0">
                <a:solidFill>
                  <a:schemeClr val="tx1"/>
                </a:solidFill>
                <a:latin typeface="+mn-lt"/>
                <a:ea typeface="+mn-ea"/>
                <a:cs typeface="+mn-cs"/>
              </a:rPr>
              <a:t>①WHO-</a:t>
            </a:r>
            <a:r>
              <a:rPr lang="zh-TW" altLang="zh-TW" sz="1200" kern="1200" dirty="0" smtClean="0">
                <a:solidFill>
                  <a:schemeClr val="tx1"/>
                </a:solidFill>
                <a:latin typeface="+mn-lt"/>
                <a:ea typeface="+mn-ea"/>
                <a:cs typeface="+mn-cs"/>
              </a:rPr>
              <a:t>新聞主角是誰？（透過網拍購物的受害者）</a:t>
            </a:r>
            <a:r>
              <a:rPr lang="en-US" altLang="zh-TW" sz="1200" kern="1200" dirty="0" smtClean="0">
                <a:solidFill>
                  <a:schemeClr val="tx1"/>
                </a:solidFill>
                <a:latin typeface="+mn-lt"/>
                <a:ea typeface="+mn-ea"/>
                <a:cs typeface="+mn-cs"/>
              </a:rPr>
              <a:t/>
            </a:r>
            <a:br>
              <a:rPr lang="en-US" altLang="zh-TW" sz="1200" kern="1200" dirty="0" smtClean="0">
                <a:solidFill>
                  <a:schemeClr val="tx1"/>
                </a:solidFill>
                <a:latin typeface="+mn-lt"/>
                <a:ea typeface="+mn-ea"/>
                <a:cs typeface="+mn-cs"/>
              </a:rPr>
            </a:br>
            <a:r>
              <a:rPr lang="en-US" altLang="zh-TW" sz="1200" kern="1200" dirty="0" smtClean="0">
                <a:solidFill>
                  <a:schemeClr val="tx1"/>
                </a:solidFill>
                <a:latin typeface="+mn-lt"/>
                <a:ea typeface="+mn-ea"/>
                <a:cs typeface="+mn-cs"/>
              </a:rPr>
              <a:t>②WHAT—</a:t>
            </a:r>
            <a:r>
              <a:rPr lang="zh-TW" altLang="zh-TW" sz="1200" kern="1200" dirty="0" smtClean="0">
                <a:solidFill>
                  <a:schemeClr val="tx1"/>
                </a:solidFill>
                <a:latin typeface="+mn-lt"/>
                <a:ea typeface="+mn-ea"/>
                <a:cs typeface="+mn-cs"/>
              </a:rPr>
              <a:t>發生了什麼事？（刑事局公布詐騙新手法</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以超商內的生活便利站虛擬代碼繳費，買家卻遭詐騙）</a:t>
            </a:r>
            <a:r>
              <a:rPr lang="en-US" altLang="zh-TW" sz="1200" kern="1200" dirty="0" smtClean="0">
                <a:solidFill>
                  <a:schemeClr val="tx1"/>
                </a:solidFill>
                <a:latin typeface="+mn-lt"/>
                <a:ea typeface="+mn-ea"/>
                <a:cs typeface="+mn-cs"/>
              </a:rPr>
              <a:t/>
            </a:r>
            <a:br>
              <a:rPr lang="en-US" altLang="zh-TW" sz="1200" kern="1200" dirty="0" smtClean="0">
                <a:solidFill>
                  <a:schemeClr val="tx1"/>
                </a:solidFill>
                <a:latin typeface="+mn-lt"/>
                <a:ea typeface="+mn-ea"/>
                <a:cs typeface="+mn-cs"/>
              </a:rPr>
            </a:br>
            <a:r>
              <a:rPr lang="en-US" altLang="zh-TW" sz="1200" kern="1200" dirty="0" smtClean="0">
                <a:solidFill>
                  <a:schemeClr val="tx1"/>
                </a:solidFill>
                <a:latin typeface="+mn-lt"/>
                <a:ea typeface="+mn-ea"/>
                <a:cs typeface="+mn-cs"/>
              </a:rPr>
              <a:t>③WHEN—</a:t>
            </a:r>
            <a:r>
              <a:rPr lang="zh-TW" altLang="zh-TW" sz="1200" kern="1200" dirty="0" smtClean="0">
                <a:solidFill>
                  <a:schemeClr val="tx1"/>
                </a:solidFill>
                <a:latin typeface="+mn-lt"/>
                <a:ea typeface="+mn-ea"/>
                <a:cs typeface="+mn-cs"/>
              </a:rPr>
              <a:t>什麼時候發生的？（從今年</a:t>
            </a:r>
            <a:r>
              <a:rPr lang="en-US" altLang="zh-TW" sz="1200" kern="1200" dirty="0" smtClean="0">
                <a:solidFill>
                  <a:schemeClr val="tx1"/>
                </a:solidFill>
                <a:latin typeface="+mn-lt"/>
                <a:ea typeface="+mn-ea"/>
                <a:cs typeface="+mn-cs"/>
              </a:rPr>
              <a:t>7</a:t>
            </a:r>
            <a:r>
              <a:rPr lang="zh-TW" altLang="zh-TW" sz="1200" kern="1200" dirty="0" smtClean="0">
                <a:solidFill>
                  <a:schemeClr val="tx1"/>
                </a:solidFill>
                <a:latin typeface="+mn-lt"/>
                <a:ea typeface="+mn-ea"/>
                <a:cs typeface="+mn-cs"/>
              </a:rPr>
              <a:t>月起至今）</a:t>
            </a:r>
            <a:r>
              <a:rPr lang="en-US" altLang="zh-TW" sz="1200" kern="1200" dirty="0" smtClean="0">
                <a:solidFill>
                  <a:schemeClr val="tx1"/>
                </a:solidFill>
                <a:latin typeface="+mn-lt"/>
                <a:ea typeface="+mn-ea"/>
                <a:cs typeface="+mn-cs"/>
              </a:rPr>
              <a:t/>
            </a:r>
            <a:br>
              <a:rPr lang="en-US" altLang="zh-TW" sz="1200" kern="1200" dirty="0" smtClean="0">
                <a:solidFill>
                  <a:schemeClr val="tx1"/>
                </a:solidFill>
                <a:latin typeface="+mn-lt"/>
                <a:ea typeface="+mn-ea"/>
                <a:cs typeface="+mn-cs"/>
              </a:rPr>
            </a:br>
            <a:r>
              <a:rPr lang="en-US" altLang="zh-TW" sz="1200" kern="1200" dirty="0" smtClean="0">
                <a:solidFill>
                  <a:schemeClr val="tx1"/>
                </a:solidFill>
                <a:latin typeface="+mn-lt"/>
                <a:ea typeface="+mn-ea"/>
                <a:cs typeface="+mn-cs"/>
              </a:rPr>
              <a:t>④WHERE—</a:t>
            </a:r>
            <a:r>
              <a:rPr lang="zh-TW" altLang="zh-TW" sz="1200" kern="1200" dirty="0" smtClean="0">
                <a:solidFill>
                  <a:schemeClr val="tx1"/>
                </a:solidFill>
                <a:latin typeface="+mn-lt"/>
                <a:ea typeface="+mn-ea"/>
                <a:cs typeface="+mn-cs"/>
              </a:rPr>
              <a:t>在哪裡發生的？（設在各大超商內的生活便利站）</a:t>
            </a:r>
            <a:r>
              <a:rPr lang="en-US" altLang="zh-TW" sz="1200" kern="1200" dirty="0" smtClean="0">
                <a:solidFill>
                  <a:schemeClr val="tx1"/>
                </a:solidFill>
                <a:latin typeface="+mn-lt"/>
                <a:ea typeface="+mn-ea"/>
                <a:cs typeface="+mn-cs"/>
              </a:rPr>
              <a:t/>
            </a:r>
            <a:br>
              <a:rPr lang="en-US" altLang="zh-TW" sz="1200" kern="1200" dirty="0" smtClean="0">
                <a:solidFill>
                  <a:schemeClr val="tx1"/>
                </a:solidFill>
                <a:latin typeface="+mn-lt"/>
                <a:ea typeface="+mn-ea"/>
                <a:cs typeface="+mn-cs"/>
              </a:rPr>
            </a:br>
            <a:r>
              <a:rPr lang="en-US" altLang="zh-TW" sz="1200" kern="1200" dirty="0" smtClean="0">
                <a:solidFill>
                  <a:schemeClr val="tx1"/>
                </a:solidFill>
                <a:latin typeface="+mn-lt"/>
                <a:ea typeface="+mn-ea"/>
                <a:cs typeface="+mn-cs"/>
              </a:rPr>
              <a:t>⑤WHY—</a:t>
            </a:r>
            <a:r>
              <a:rPr lang="zh-TW" altLang="zh-TW" sz="1200" kern="1200" dirty="0" smtClean="0">
                <a:solidFill>
                  <a:schemeClr val="tx1"/>
                </a:solidFill>
                <a:latin typeface="+mn-lt"/>
                <a:ea typeface="+mn-ea"/>
                <a:cs typeface="+mn-cs"/>
              </a:rPr>
              <a:t>造成事件的原因為何？（賣家要求使用超商使用生活便利站的虛擬代碼繳費，繳費後買家卻收不到貨品）</a:t>
            </a:r>
            <a:r>
              <a:rPr lang="en-US" altLang="zh-TW" sz="1200" kern="1200" dirty="0" smtClean="0">
                <a:solidFill>
                  <a:schemeClr val="tx1"/>
                </a:solidFill>
                <a:latin typeface="+mn-lt"/>
                <a:ea typeface="+mn-ea"/>
                <a:cs typeface="+mn-cs"/>
              </a:rPr>
              <a:t/>
            </a:r>
            <a:br>
              <a:rPr lang="en-US" altLang="zh-TW" sz="1200" kern="1200" dirty="0" smtClean="0">
                <a:solidFill>
                  <a:schemeClr val="tx1"/>
                </a:solidFill>
                <a:latin typeface="+mn-lt"/>
                <a:ea typeface="+mn-ea"/>
                <a:cs typeface="+mn-cs"/>
              </a:rPr>
            </a:br>
            <a:r>
              <a:rPr lang="en-US" altLang="zh-TW" sz="1200" kern="1200" dirty="0" smtClean="0">
                <a:solidFill>
                  <a:schemeClr val="tx1"/>
                </a:solidFill>
                <a:latin typeface="+mn-lt"/>
                <a:ea typeface="+mn-ea"/>
                <a:cs typeface="+mn-cs"/>
              </a:rPr>
              <a:t>⑥HOW—</a:t>
            </a:r>
            <a:r>
              <a:rPr lang="zh-TW" altLang="zh-TW" sz="1200" kern="1200" dirty="0" smtClean="0">
                <a:solidFill>
                  <a:schemeClr val="tx1"/>
                </a:solidFill>
                <a:latin typeface="+mn-lt"/>
                <a:ea typeface="+mn-ea"/>
                <a:cs typeface="+mn-cs"/>
              </a:rPr>
              <a:t>如何解決這個問題？（除了請超商在便利站機器操作頁面上加註警告標語，還要靠買家小心查證）</a:t>
            </a:r>
            <a:endParaRPr lang="zh-TW" altLang="zh-TW" sz="1200" kern="1200" dirty="0">
              <a:solidFill>
                <a:schemeClr val="tx1"/>
              </a:solidFill>
              <a:latin typeface="+mn-lt"/>
              <a:ea typeface="+mn-ea"/>
              <a:cs typeface="+mn-cs"/>
            </a:endParaRPr>
          </a:p>
        </p:txBody>
      </p:sp>
      <p:sp>
        <p:nvSpPr>
          <p:cNvPr id="194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0162B-8934-43A9-AD01-4150F240A886}" type="slidenum">
              <a:rPr lang="zh-TW" altLang="en-US" smtClean="0">
                <a:ea typeface="新細明體" pitchFamily="18" charset="-120"/>
              </a:rPr>
              <a:pPr/>
              <a:t>5</a:t>
            </a:fld>
            <a:endParaRPr lang="zh-TW" altLang="en-US" smtClean="0">
              <a:ea typeface="新細明體"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教師也可播放此則新聞的影音報導，提高學生對詐騙過程的了解程度</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男大生網購 超商付款被騙逾萬</a:t>
            </a:r>
            <a:r>
              <a:rPr lang="en-US" altLang="zh-TW" sz="1200" u="sng" kern="1200" dirty="0" smtClean="0">
                <a:solidFill>
                  <a:schemeClr val="tx1"/>
                </a:solidFill>
                <a:latin typeface="+mn-lt"/>
                <a:ea typeface="+mn-ea"/>
                <a:cs typeface="+mn-cs"/>
                <a:hlinkClick r:id="rId3"/>
              </a:rPr>
              <a:t>http://www.youtube.com/watch?v=c8adPPwB6pQ</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a:t>
            </a:r>
            <a:endParaRPr lang="zh-TW" altLang="zh-TW" sz="1200" kern="1200" dirty="0">
              <a:solidFill>
                <a:schemeClr val="tx1"/>
              </a:solidFill>
              <a:latin typeface="+mn-lt"/>
              <a:ea typeface="+mn-ea"/>
              <a:cs typeface="+mn-cs"/>
            </a:endParaRPr>
          </a:p>
        </p:txBody>
      </p:sp>
      <p:sp>
        <p:nvSpPr>
          <p:cNvPr id="204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AC61E-12D3-44ED-968F-AF5C28BA6851}" type="slidenum">
              <a:rPr lang="zh-TW" altLang="en-US" smtClean="0">
                <a:ea typeface="新細明體" pitchFamily="18" charset="-120"/>
              </a:rPr>
              <a:pPr/>
              <a:t>6</a:t>
            </a:fld>
            <a:endParaRPr lang="zh-TW" altLang="en-US" smtClean="0">
              <a:ea typeface="新細明體"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請學生想想看，新聞中提到的虛擬代碼是什麼？為什麼它會提高被詐騙的可能性？</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教師請學生化身成網路購物的買家，分組討論：若今天與新聞中的被害人一樣，遭遇到賣家希望透過超商便利站付款，該如何應變或抉擇，才能避免或降低遭受詐騙的風險？</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改選擇貨到付款或面交付款的賣家、改選擇具有多數買家正面評價的賣家、請教師長協助判別、撥打反詐騙專線了解這樣的付費機制有沒有遭詐騙的可能性</a:t>
            </a:r>
            <a:r>
              <a:rPr lang="en-US" altLang="zh-TW" sz="1200" kern="1200" dirty="0" smtClean="0">
                <a:solidFill>
                  <a:schemeClr val="tx1"/>
                </a:solidFill>
                <a:latin typeface="+mn-lt"/>
                <a:ea typeface="+mn-ea"/>
                <a:cs typeface="+mn-cs"/>
              </a:rPr>
              <a:t>……)</a:t>
            </a:r>
            <a:endParaRPr lang="zh-TW" altLang="zh-TW" sz="1200" kern="1200" dirty="0" smtClean="0">
              <a:solidFill>
                <a:schemeClr val="tx1"/>
              </a:solidFill>
              <a:latin typeface="+mn-lt"/>
              <a:ea typeface="+mn-ea"/>
              <a:cs typeface="+mn-cs"/>
            </a:endParaRPr>
          </a:p>
          <a:p>
            <a:pPr lvl="0"/>
            <a:endParaRPr lang="zh-TW" altLang="zh-TW" sz="1200" kern="1200" dirty="0">
              <a:solidFill>
                <a:schemeClr val="tx1"/>
              </a:solidFill>
              <a:latin typeface="+mn-lt"/>
              <a:ea typeface="+mn-ea"/>
              <a:cs typeface="+mn-cs"/>
            </a:endParaRPr>
          </a:p>
        </p:txBody>
      </p:sp>
      <p:sp>
        <p:nvSpPr>
          <p:cNvPr id="204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AC61E-12D3-44ED-968F-AF5C28BA6851}" type="slidenum">
              <a:rPr lang="zh-TW" altLang="en-US" smtClean="0">
                <a:ea typeface="新細明體" pitchFamily="18" charset="-120"/>
              </a:rPr>
              <a:pPr/>
              <a:t>7</a:t>
            </a:fld>
            <a:endParaRPr lang="zh-TW" altLang="en-US" smtClean="0">
              <a:ea typeface="新細明體"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教師提醒，網路購物詐騙的賣家通常會以較低或極低的價格來吸引消費者上鉤，抓住消費者貪小便宜的心態，而失去仔細思考對方真實身分或付款機制安不安全的能力和時間。</a:t>
            </a:r>
          </a:p>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請學生說說看，除了超商便利站的詐騙案例之外，還有哪些類型的網路購物詐騙。</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以任何理由電話遙控操作自動提款機、下標後以任何理由要求事先付款、雖然標榜貨到付款或面交，但要求先付小部分的訂金、貨品交易後，聲稱過程出了問題，要求提供當初刷卡付費的信用卡開卡銀行及相關個資</a:t>
            </a:r>
            <a:r>
              <a:rPr lang="en-US" altLang="zh-TW" sz="1200" kern="1200" dirty="0" smtClean="0">
                <a:solidFill>
                  <a:schemeClr val="tx1"/>
                </a:solidFill>
                <a:latin typeface="+mn-lt"/>
                <a:ea typeface="+mn-ea"/>
                <a:cs typeface="+mn-cs"/>
              </a:rPr>
              <a:t>……) (</a:t>
            </a:r>
            <a:r>
              <a:rPr lang="zh-TW" altLang="en-US" sz="1200" kern="1200" dirty="0" smtClean="0">
                <a:solidFill>
                  <a:schemeClr val="tx1"/>
                </a:solidFill>
                <a:latin typeface="+mn-lt"/>
                <a:ea typeface="+mn-ea"/>
                <a:cs typeface="+mn-cs"/>
              </a:rPr>
              <a:t>按下滑鼠後投影片會顯示前述詐騙手法</a:t>
            </a:r>
            <a:r>
              <a:rPr lang="en-US" altLang="zh-TW" sz="1200" kern="1200" dirty="0" smtClean="0">
                <a:solidFill>
                  <a:schemeClr val="tx1"/>
                </a:solidFill>
                <a:latin typeface="+mn-lt"/>
                <a:ea typeface="+mn-ea"/>
                <a:cs typeface="+mn-cs"/>
              </a:rPr>
              <a:t>)</a:t>
            </a:r>
            <a:endParaRPr lang="zh-TW" altLang="zh-TW" sz="1200" kern="1200" dirty="0" smtClean="0">
              <a:solidFill>
                <a:schemeClr val="tx1"/>
              </a:solidFill>
              <a:latin typeface="+mn-lt"/>
              <a:ea typeface="+mn-ea"/>
              <a:cs typeface="+mn-cs"/>
            </a:endParaRPr>
          </a:p>
          <a:p>
            <a:pPr lvl="0"/>
            <a:endParaRPr lang="zh-TW" altLang="zh-TW" sz="1200" kern="1200" dirty="0" smtClean="0">
              <a:solidFill>
                <a:schemeClr val="tx1"/>
              </a:solidFill>
              <a:latin typeface="+mn-lt"/>
              <a:ea typeface="+mn-ea"/>
              <a:cs typeface="+mn-cs"/>
            </a:endParaRPr>
          </a:p>
        </p:txBody>
      </p:sp>
      <p:sp>
        <p:nvSpPr>
          <p:cNvPr id="225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D74A9B-1D09-45DC-8439-B70A01167029}" type="slidenum">
              <a:rPr lang="zh-TW" altLang="en-US" smtClean="0">
                <a:ea typeface="新細明體" pitchFamily="18" charset="-120"/>
              </a:rPr>
              <a:pPr/>
              <a:t>8</a:t>
            </a:fld>
            <a:endParaRPr lang="zh-TW" altLang="en-US" smtClean="0">
              <a:ea typeface="新細明體"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3555"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教師強調，多數詐騙歹徒使用的電話都是</a:t>
            </a:r>
            <a:r>
              <a:rPr lang="en-US" altLang="zh-TW" sz="1200" kern="1200" dirty="0" smtClean="0">
                <a:solidFill>
                  <a:schemeClr val="tx1"/>
                </a:solidFill>
                <a:latin typeface="+mn-lt"/>
                <a:ea typeface="+mn-ea"/>
                <a:cs typeface="+mn-cs"/>
              </a:rPr>
              <a:t>0200</a:t>
            </a:r>
            <a:r>
              <a:rPr lang="zh-TW" altLang="zh-TW"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0800</a:t>
            </a:r>
            <a:r>
              <a:rPr lang="zh-TW" altLang="zh-TW"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0900</a:t>
            </a:r>
            <a:r>
              <a:rPr lang="zh-TW" altLang="zh-TW"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0204</a:t>
            </a:r>
            <a:r>
              <a:rPr lang="zh-TW" altLang="zh-TW" sz="1200" kern="1200" dirty="0" smtClean="0">
                <a:solidFill>
                  <a:schemeClr val="tx1"/>
                </a:solidFill>
                <a:latin typeface="+mn-lt"/>
                <a:ea typeface="+mn-ea"/>
                <a:cs typeface="+mn-cs"/>
              </a:rPr>
              <a:t>起頭之電話號碼</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按一下滑鼠，投影片會顯示電話號碼開頭</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，但是這些號碼都是只能撥進去，而不能由對方撥打出的號碼，如果有這些號碼開頭的電話，請拒接或直接掛斷，因為有很多詐騙歹徒都是使用這些號碼偽裝成賣場或銀行客服操作詐騙。</a:t>
            </a:r>
          </a:p>
          <a:p>
            <a:pPr lvl="0"/>
            <a:endParaRPr lang="zh-TW" altLang="zh-TW" sz="1200" kern="1200" dirty="0" smtClean="0">
              <a:solidFill>
                <a:schemeClr val="tx1"/>
              </a:solidFill>
              <a:latin typeface="+mn-lt"/>
              <a:ea typeface="+mn-ea"/>
              <a:cs typeface="+mn-cs"/>
            </a:endParaRPr>
          </a:p>
          <a:p>
            <a:pPr lvl="0"/>
            <a:endParaRPr lang="zh-TW" altLang="zh-TW" sz="1200" kern="1200" dirty="0">
              <a:solidFill>
                <a:schemeClr val="tx1"/>
              </a:solidFill>
              <a:latin typeface="+mn-lt"/>
              <a:ea typeface="+mn-ea"/>
              <a:cs typeface="+mn-cs"/>
            </a:endParaRPr>
          </a:p>
        </p:txBody>
      </p:sp>
      <p:sp>
        <p:nvSpPr>
          <p:cNvPr id="235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CC1B71-3785-43EC-BF4C-F2F3D114F06A}" type="slidenum">
              <a:rPr lang="zh-TW" altLang="en-US" smtClean="0">
                <a:ea typeface="新細明體" pitchFamily="18" charset="-120"/>
              </a:rPr>
              <a:pPr/>
              <a:t>9</a:t>
            </a:fld>
            <a:endParaRPr lang="zh-TW" altLang="en-US" smtClean="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useBgFill="1">
        <p:nvSpPr>
          <p:cNvPr id="5" name="圓角矩形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矩形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TW" altLang="en-US" smtClean="0"/>
              <a:t>按一下以編輯母片標題樣式</a:t>
            </a:r>
            <a:endParaRPr lang="en-US"/>
          </a:p>
        </p:txBody>
      </p:sp>
      <p:sp>
        <p:nvSpPr>
          <p:cNvPr id="11" name="日期版面配置區 27"/>
          <p:cNvSpPr>
            <a:spLocks noGrp="1"/>
          </p:cNvSpPr>
          <p:nvPr>
            <p:ph type="dt" sz="half" idx="10"/>
          </p:nvPr>
        </p:nvSpPr>
        <p:spPr/>
        <p:txBody>
          <a:bodyPr/>
          <a:lstStyle>
            <a:lvl1pPr>
              <a:defRPr/>
            </a:lvl1pPr>
          </a:lstStyle>
          <a:p>
            <a:pPr>
              <a:defRPr/>
            </a:pPr>
            <a:fld id="{0A7F215D-D90D-4439-89D2-A7512F25A2ED}" type="datetimeFigureOut">
              <a:rPr lang="zh-TW" altLang="en-US"/>
              <a:pPr>
                <a:defRPr/>
              </a:pPr>
              <a:t>2012/12/6</a:t>
            </a:fld>
            <a:endParaRPr lang="zh-TW" altLang="en-US"/>
          </a:p>
        </p:txBody>
      </p:sp>
      <p:sp>
        <p:nvSpPr>
          <p:cNvPr id="12" name="頁尾版面配置區 16"/>
          <p:cNvSpPr>
            <a:spLocks noGrp="1"/>
          </p:cNvSpPr>
          <p:nvPr>
            <p:ph type="ftr" sz="quarter" idx="11"/>
          </p:nvPr>
        </p:nvSpPr>
        <p:spPr/>
        <p:txBody>
          <a:bodyPr/>
          <a:lstStyle>
            <a:lvl1pPr>
              <a:defRPr/>
            </a:lvl1pPr>
          </a:lstStyle>
          <a:p>
            <a:pPr>
              <a:defRPr/>
            </a:pPr>
            <a:endParaRPr lang="zh-TW" altLang="en-US"/>
          </a:p>
        </p:txBody>
      </p:sp>
      <p:sp>
        <p:nvSpPr>
          <p:cNvPr id="13" name="投影片編號版面配置區 28"/>
          <p:cNvSpPr>
            <a:spLocks noGrp="1"/>
          </p:cNvSpPr>
          <p:nvPr>
            <p:ph type="sldNum" sz="quarter" idx="12"/>
          </p:nvPr>
        </p:nvSpPr>
        <p:spPr/>
        <p:txBody>
          <a:bodyPr/>
          <a:lstStyle>
            <a:lvl1pPr>
              <a:defRPr sz="1400">
                <a:solidFill>
                  <a:srgbClr val="FFFFFF"/>
                </a:solidFill>
              </a:defRPr>
            </a:lvl1pPr>
          </a:lstStyle>
          <a:p>
            <a:pPr>
              <a:defRPr/>
            </a:pPr>
            <a:fld id="{D7F4927D-CF67-4E93-87A6-57F71C23A527}"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789610A8-3E66-449D-A576-F77B6B957C7E}" type="datetimeFigureOut">
              <a:rPr lang="zh-TW" altLang="en-US"/>
              <a:pPr>
                <a:defRPr/>
              </a:pPr>
              <a:t>2012/12/6</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B7BEFF72-EE28-41DE-8D05-892F29830251}"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A376104D-C71E-4B1F-889C-AC4613B4406A}" type="datetimeFigureOut">
              <a:rPr lang="zh-TW" altLang="en-US"/>
              <a:pPr>
                <a:defRPr/>
              </a:pPr>
              <a:t>2012/12/6</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20BD704B-4F19-46AD-AED8-5A6E04BE41C0}"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914400" y="1447800"/>
            <a:ext cx="77724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FFFF514D-7A96-49F1-A54F-A2FBE3FCE9AD}" type="datetimeFigureOut">
              <a:rPr lang="zh-TW" altLang="en-US"/>
              <a:pPr>
                <a:defRPr/>
              </a:pPr>
              <a:t>2012/12/6</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488423CD-32FA-4118-8592-A3710B85328C}"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useBgFill="1">
        <p:nvSpPr>
          <p:cNvPr id="5" name="圓角矩形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矩形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722313" y="952500"/>
            <a:ext cx="7772400" cy="1362075"/>
          </a:xfrm>
        </p:spPr>
        <p:txBody>
          <a:bodyPr/>
          <a:lstStyle>
            <a:lvl1pPr algn="l">
              <a:buNone/>
              <a:defRPr sz="4000" b="0" cap="none"/>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fld id="{2BE44BEE-369F-4F6C-885C-5B59C164F90F}" type="datetimeFigureOut">
              <a:rPr lang="zh-TW" altLang="en-US"/>
              <a:pPr>
                <a:defRPr/>
              </a:pPr>
              <a:t>2012/12/6</a:t>
            </a:fld>
            <a:endParaRPr lang="zh-TW" altLang="en-US"/>
          </a:p>
        </p:txBody>
      </p:sp>
      <p:sp>
        <p:nvSpPr>
          <p:cNvPr id="10" name="頁尾版面配置區 4"/>
          <p:cNvSpPr>
            <a:spLocks noGrp="1"/>
          </p:cNvSpPr>
          <p:nvPr>
            <p:ph type="ftr" sz="quarter" idx="11"/>
          </p:nvPr>
        </p:nvSpPr>
        <p:spPr>
          <a:xfrm>
            <a:off x="800100" y="6172200"/>
            <a:ext cx="4000500" cy="457200"/>
          </a:xfrm>
        </p:spPr>
        <p:txBody>
          <a:bodyPr/>
          <a:lstStyle>
            <a:lvl1pPr>
              <a:defRPr/>
            </a:lvl1pPr>
          </a:lstStyle>
          <a:p>
            <a:pPr>
              <a:defRPr/>
            </a:pPr>
            <a:endParaRPr lang="zh-TW" altLang="en-US"/>
          </a:p>
        </p:txBody>
      </p:sp>
      <p:sp>
        <p:nvSpPr>
          <p:cNvPr id="11" name="投影片編號版面配置區 5"/>
          <p:cNvSpPr>
            <a:spLocks noGrp="1"/>
          </p:cNvSpPr>
          <p:nvPr>
            <p:ph type="sldNum" sz="quarter" idx="12"/>
          </p:nvPr>
        </p:nvSpPr>
        <p:spPr>
          <a:xfrm>
            <a:off x="146050" y="6208713"/>
            <a:ext cx="457200" cy="457200"/>
          </a:xfrm>
        </p:spPr>
        <p:txBody>
          <a:bodyPr/>
          <a:lstStyle>
            <a:lvl1pPr>
              <a:defRPr/>
            </a:lvl1pPr>
          </a:lstStyle>
          <a:p>
            <a:pPr>
              <a:defRPr/>
            </a:pPr>
            <a:fld id="{925FCE19-ACE6-413C-B8D0-7DE7D534ACFB}"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91440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93395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78BBFD63-1E8B-4D76-B1CB-0557810A2670}" type="datetimeFigureOut">
              <a:rPr lang="zh-TW" altLang="en-US"/>
              <a:pPr>
                <a:defRPr/>
              </a:pPr>
              <a:t>2012/12/6</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CF742F2A-488E-4DEF-8363-1EE667BED123}"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half" idx="2"/>
          </p:nvPr>
        </p:nvSpPr>
        <p:spPr>
          <a:xfrm>
            <a:off x="9144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4"/>
          </p:nvPr>
        </p:nvSpPr>
        <p:spPr>
          <a:xfrm>
            <a:off x="49530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fld id="{764D7C01-326E-43D2-98FB-E250C68304F8}" type="datetimeFigureOut">
              <a:rPr lang="zh-TW" altLang="en-US"/>
              <a:pPr>
                <a:defRPr/>
              </a:pPr>
              <a:t>2012/12/6</a:t>
            </a:fld>
            <a:endParaRPr lang="zh-TW" altLang="en-US"/>
          </a:p>
        </p:txBody>
      </p:sp>
      <p:sp>
        <p:nvSpPr>
          <p:cNvPr id="8" name="頁尾版面配置區 2"/>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p:cNvSpPr>
            <a:spLocks noGrp="1"/>
          </p:cNvSpPr>
          <p:nvPr>
            <p:ph type="sldNum" sz="quarter" idx="12"/>
          </p:nvPr>
        </p:nvSpPr>
        <p:spPr/>
        <p:txBody>
          <a:bodyPr/>
          <a:lstStyle>
            <a:lvl1pPr>
              <a:defRPr/>
            </a:lvl1pPr>
          </a:lstStyle>
          <a:p>
            <a:pPr>
              <a:defRPr/>
            </a:pPr>
            <a:fld id="{36A583C2-17D3-4A2F-961E-3614C9502EB0}"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E332F72A-E4E4-4D37-BE49-7A7790FCA952}" type="datetimeFigureOut">
              <a:rPr lang="zh-TW" altLang="en-US"/>
              <a:pPr>
                <a:defRPr/>
              </a:pPr>
              <a:t>2012/12/6</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3F795B3F-FAF4-4184-9AE1-023B8DF11B4C}"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0D98DDF2-82FA-4050-A9A0-4FC8136C97E8}" type="datetimeFigureOut">
              <a:rPr lang="zh-TW" altLang="en-US"/>
              <a:pPr>
                <a:defRPr/>
              </a:pPr>
              <a:t>2012/12/6</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22"/>
          <p:cNvSpPr>
            <a:spLocks noGrp="1"/>
          </p:cNvSpPr>
          <p:nvPr>
            <p:ph type="sldNum" sz="quarter" idx="12"/>
          </p:nvPr>
        </p:nvSpPr>
        <p:spPr/>
        <p:txBody>
          <a:bodyPr/>
          <a:lstStyle>
            <a:lvl1pPr>
              <a:defRPr/>
            </a:lvl1pPr>
          </a:lstStyle>
          <a:p>
            <a:pPr>
              <a:defRPr/>
            </a:pPr>
            <a:fld id="{432C7AD3-1DC3-4CAF-AACC-4F9D6729FBAB}"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6" name="圓角矩形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914400" y="273050"/>
            <a:ext cx="7772400" cy="1143000"/>
          </a:xfrm>
        </p:spPr>
        <p:txBody>
          <a:bodyPr/>
          <a:lstStyle>
            <a:lvl1pPr algn="l">
              <a:buNone/>
              <a:defRPr sz="40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fld id="{7CC0782E-B000-40B2-AEC2-1F314CB9C479}" type="datetimeFigureOut">
              <a:rPr lang="zh-TW" altLang="en-US"/>
              <a:pPr>
                <a:defRPr/>
              </a:pPr>
              <a:t>2012/12/6</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CD4ED497-D55B-4C09-B3D0-CBB5421F5DA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8" name="日期版面配置區 4"/>
          <p:cNvSpPr>
            <a:spLocks noGrp="1"/>
          </p:cNvSpPr>
          <p:nvPr>
            <p:ph type="dt" sz="half" idx="10"/>
          </p:nvPr>
        </p:nvSpPr>
        <p:spPr/>
        <p:txBody>
          <a:bodyPr/>
          <a:lstStyle>
            <a:lvl1pPr>
              <a:defRPr/>
            </a:lvl1pPr>
          </a:lstStyle>
          <a:p>
            <a:pPr>
              <a:defRPr/>
            </a:pPr>
            <a:fld id="{5259666C-9F3C-4201-B677-C47393857B2D}" type="datetimeFigureOut">
              <a:rPr lang="zh-TW" altLang="en-US"/>
              <a:pPr>
                <a:defRPr/>
              </a:pPr>
              <a:t>2012/12/6</a:t>
            </a:fld>
            <a:endParaRPr lang="zh-TW" altLang="en-US"/>
          </a:p>
        </p:txBody>
      </p:sp>
      <p:sp>
        <p:nvSpPr>
          <p:cNvPr id="9" name="頁尾版面配置區 5"/>
          <p:cNvSpPr>
            <a:spLocks noGrp="1"/>
          </p:cNvSpPr>
          <p:nvPr>
            <p:ph type="ftr" sz="quarter" idx="11"/>
          </p:nvPr>
        </p:nvSpPr>
        <p:spPr>
          <a:xfrm>
            <a:off x="914400" y="6172200"/>
            <a:ext cx="3886200" cy="457200"/>
          </a:xfrm>
        </p:spPr>
        <p:txBody>
          <a:bodyPr/>
          <a:lstStyle>
            <a:lvl1pPr>
              <a:defRPr/>
            </a:lvl1pPr>
          </a:lstStyle>
          <a:p>
            <a:pPr>
              <a:defRPr/>
            </a:pPr>
            <a:endParaRPr lang="zh-TW" altLang="en-US"/>
          </a:p>
        </p:txBody>
      </p:sp>
      <p:sp>
        <p:nvSpPr>
          <p:cNvPr id="10" name="投影片編號版面配置區 6"/>
          <p:cNvSpPr>
            <a:spLocks noGrp="1"/>
          </p:cNvSpPr>
          <p:nvPr>
            <p:ph type="sldNum" sz="quarter" idx="12"/>
          </p:nvPr>
        </p:nvSpPr>
        <p:spPr>
          <a:xfrm>
            <a:off x="146050" y="6208713"/>
            <a:ext cx="457200" cy="457200"/>
          </a:xfrm>
        </p:spPr>
        <p:txBody>
          <a:bodyPr/>
          <a:lstStyle>
            <a:lvl1pPr>
              <a:defRPr/>
            </a:lvl1pPr>
          </a:lstStyle>
          <a:p>
            <a:pPr>
              <a:defRPr/>
            </a:pPr>
            <a:fld id="{8446A19D-65A0-41B9-B0E3-70588B5A6268}"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useBgFill="1">
        <p:nvSpPr>
          <p:cNvPr id="8" name="圓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p>
        </p:txBody>
      </p:sp>
      <p:sp>
        <p:nvSpPr>
          <p:cNvPr id="1028" name="標題版面配置區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ea typeface="新細明體" charset="-120"/>
              </a:defRPr>
            </a:lvl1pPr>
          </a:lstStyle>
          <a:p>
            <a:pPr>
              <a:defRPr/>
            </a:pPr>
            <a:fld id="{A48D62D5-E55F-450E-A5AC-D39F6741C759}" type="datetimeFigureOut">
              <a:rPr lang="zh-TW" altLang="en-US"/>
              <a:pPr>
                <a:defRPr/>
              </a:pPr>
              <a:t>2012/12/6</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ea typeface="新細明體" charset="-120"/>
              </a:defRPr>
            </a:lvl1pPr>
          </a:lstStyle>
          <a:p>
            <a:pPr>
              <a:defRPr/>
            </a:pPr>
            <a:endParaRPr lang="zh-TW" altLang="en-US"/>
          </a:p>
        </p:txBody>
      </p:sp>
      <p:sp>
        <p:nvSpPr>
          <p:cNvPr id="23" name="投影片編號版面配置區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7ED5097F-3B26-4234-B211-ADA6CB00857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20" r:id="rId1"/>
    <p:sldLayoutId id="2147483913" r:id="rId2"/>
    <p:sldLayoutId id="2147483921" r:id="rId3"/>
    <p:sldLayoutId id="2147483914" r:id="rId4"/>
    <p:sldLayoutId id="2147483915" r:id="rId5"/>
    <p:sldLayoutId id="2147483916" r:id="rId6"/>
    <p:sldLayoutId id="2147483917" r:id="rId7"/>
    <p:sldLayoutId id="2147483922" r:id="rId8"/>
    <p:sldLayoutId id="2147483923" r:id="rId9"/>
    <p:sldLayoutId id="2147483918" r:id="rId10"/>
    <p:sldLayoutId id="2147483919"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2pPr>
      <a:lvl3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3pPr>
      <a:lvl4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4pPr>
      <a:lvl5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5pPr>
      <a:lvl6pPr marL="457200" algn="l" rtl="0" fontAlgn="base">
        <a:spcBef>
          <a:spcPct val="0"/>
        </a:spcBef>
        <a:spcAft>
          <a:spcPct val="0"/>
        </a:spcAft>
        <a:defRPr sz="4000">
          <a:solidFill>
            <a:schemeClr val="tx2"/>
          </a:solidFill>
          <a:latin typeface="Franklin Gothic Book" pitchFamily="34" charset="0"/>
          <a:ea typeface="微軟正黑體" pitchFamily="34" charset="-120"/>
        </a:defRPr>
      </a:lvl6pPr>
      <a:lvl7pPr marL="914400" algn="l" rtl="0" fontAlgn="base">
        <a:spcBef>
          <a:spcPct val="0"/>
        </a:spcBef>
        <a:spcAft>
          <a:spcPct val="0"/>
        </a:spcAft>
        <a:defRPr sz="4000">
          <a:solidFill>
            <a:schemeClr val="tx2"/>
          </a:solidFill>
          <a:latin typeface="Franklin Gothic Book" pitchFamily="34" charset="0"/>
          <a:ea typeface="微軟正黑體" pitchFamily="34" charset="-120"/>
        </a:defRPr>
      </a:lvl7pPr>
      <a:lvl8pPr marL="1371600" algn="l" rtl="0" fontAlgn="base">
        <a:spcBef>
          <a:spcPct val="0"/>
        </a:spcBef>
        <a:spcAft>
          <a:spcPct val="0"/>
        </a:spcAft>
        <a:defRPr sz="4000">
          <a:solidFill>
            <a:schemeClr val="tx2"/>
          </a:solidFill>
          <a:latin typeface="Franklin Gothic Book" pitchFamily="34" charset="0"/>
          <a:ea typeface="微軟正黑體" pitchFamily="34" charset="-120"/>
        </a:defRPr>
      </a:lvl8pPr>
      <a:lvl9pPr marL="1828800" algn="l" rtl="0" fontAlgn="base">
        <a:spcBef>
          <a:spcPct val="0"/>
        </a:spcBef>
        <a:spcAft>
          <a:spcPct val="0"/>
        </a:spcAft>
        <a:defRPr sz="4000">
          <a:solidFill>
            <a:schemeClr val="tx2"/>
          </a:solidFill>
          <a:latin typeface="Franklin Gothic Book" pitchFamily="34" charset="0"/>
          <a:ea typeface="微軟正黑體" pitchFamily="34" charset="-12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eja.org.t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feja.org.tw/"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iservice.libertytimes.com.tw/liveNews/news.php?no=676276&amp;type=%E5%9C%8B%E9%9A%9B"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hyperlink" Target="http://www.feja.org.tw/"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youtube.com/watch?v=c8adPPwB6pQ" TargetMode="External"/><Relationship Id="rId3" Type="http://schemas.openxmlformats.org/officeDocument/2006/relationships/hyperlink" Target="http://www.feja.org.tw/" TargetMode="External"/><Relationship Id="rId7" Type="http://schemas.openxmlformats.org/officeDocument/2006/relationships/hyperlink" Target="http://iservice.libertytimes.com.tw/liveNews/news.php?no=676276&amp;type=%E5%9C%8B%E9%9A%9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solidFill>
            <a:srgbClr val="FF0000"/>
          </a:solidFill>
          <a:ln w="9525">
            <a:solidFill>
              <a:schemeClr val="tx1"/>
            </a:solidFill>
            <a:miter lim="800000"/>
            <a:headEnd/>
            <a:tailEnd/>
          </a:ln>
        </p:spPr>
        <p:txBody>
          <a:bodyPr wrap="none" anchor="ctr"/>
          <a:lstStyle/>
          <a:p>
            <a:endParaRPr kumimoji="0" lang="zh-TW" altLang="zh-TW">
              <a:latin typeface="Trebuchet MS" pitchFamily="34" charset="0"/>
            </a:endParaRPr>
          </a:p>
        </p:txBody>
      </p:sp>
      <p:sp>
        <p:nvSpPr>
          <p:cNvPr id="3" name="副標題 2"/>
          <p:cNvSpPr>
            <a:spLocks noGrp="1"/>
          </p:cNvSpPr>
          <p:nvPr>
            <p:ph type="subTitle" idx="1"/>
          </p:nvPr>
        </p:nvSpPr>
        <p:spPr>
          <a:xfrm>
            <a:off x="1403350" y="3213100"/>
            <a:ext cx="6400800" cy="1752600"/>
          </a:xfrm>
        </p:spPr>
        <p:txBody>
          <a:bodyPr rtlCol="0">
            <a:normAutofit/>
          </a:bodyPr>
          <a:lstStyle/>
          <a:p>
            <a:pPr eaLnBrk="1" fontAlgn="auto" hangingPunct="1">
              <a:spcBef>
                <a:spcPts val="580"/>
              </a:spcBef>
              <a:spcAft>
                <a:spcPts val="0"/>
              </a:spcAft>
              <a:buFont typeface="Arial" pitchFamily="34" charset="0"/>
              <a:buNone/>
              <a:defRPr/>
            </a:pPr>
            <a:r>
              <a:rPr lang="zh-TW" altLang="en-US" sz="3600" b="1" dirty="0" smtClean="0">
                <a:solidFill>
                  <a:schemeClr val="bg1"/>
                </a:solidFill>
                <a:latin typeface="+mj-ea"/>
                <a:ea typeface="+mj-ea"/>
              </a:rPr>
              <a:t>授課老師：（</a:t>
            </a:r>
            <a:r>
              <a:rPr lang="zh-TW" altLang="en-US" sz="3600" b="1" dirty="0" smtClean="0">
                <a:solidFill>
                  <a:schemeClr val="bg1"/>
                </a:solidFill>
                <a:latin typeface="+mj-ea"/>
                <a:ea typeface="+mj-ea"/>
                <a:sym typeface="Wingdings" pitchFamily="2" charset="2"/>
              </a:rPr>
              <a:t>空白</a:t>
            </a:r>
            <a:r>
              <a:rPr lang="zh-TW" altLang="en-US" sz="3600" b="1" dirty="0" smtClean="0">
                <a:solidFill>
                  <a:schemeClr val="bg1"/>
                </a:solidFill>
                <a:latin typeface="+mj-ea"/>
                <a:ea typeface="+mj-ea"/>
              </a:rPr>
              <a:t>）</a:t>
            </a:r>
          </a:p>
        </p:txBody>
      </p:sp>
      <p:sp>
        <p:nvSpPr>
          <p:cNvPr id="2" name="標題 1"/>
          <p:cNvSpPr>
            <a:spLocks noGrp="1"/>
          </p:cNvSpPr>
          <p:nvPr>
            <p:ph type="ctrTitle"/>
          </p:nvPr>
        </p:nvSpPr>
        <p:spPr>
          <a:xfrm>
            <a:off x="755576" y="1628800"/>
            <a:ext cx="7772400" cy="1582737"/>
          </a:xfrm>
        </p:spPr>
        <p:txBody>
          <a:bodyPr rtlCol="0">
            <a:normAutofit fontScale="90000"/>
          </a:bodyPr>
          <a:lstStyle/>
          <a:p>
            <a:pPr eaLnBrk="1" fontAlgn="auto" hangingPunct="1">
              <a:spcAft>
                <a:spcPts val="0"/>
              </a:spcAft>
              <a:defRPr/>
            </a:pPr>
            <a:r>
              <a:rPr lang="zh-TW" altLang="en-US" sz="4900" b="1" dirty="0" smtClean="0"/>
              <a:t>教案名稱：</a:t>
            </a:r>
            <a:r>
              <a:rPr lang="en-US" altLang="zh-TW" sz="4900" b="1" dirty="0" smtClean="0"/>
              <a:t/>
            </a:r>
            <a:br>
              <a:rPr lang="en-US" altLang="zh-TW" sz="4900" b="1" dirty="0" smtClean="0"/>
            </a:br>
            <a:r>
              <a:rPr lang="zh-TW" altLang="zh-TW" sz="4400" b="1" dirty="0" smtClean="0"/>
              <a:t>生活便利站 詐騙新管道</a:t>
            </a:r>
            <a:r>
              <a:rPr lang="zh-TW" altLang="zh-TW" sz="4900" b="1" dirty="0" smtClean="0"/>
              <a:t/>
            </a:r>
            <a:br>
              <a:rPr lang="zh-TW" altLang="zh-TW" sz="4900" b="1" dirty="0" smtClean="0"/>
            </a:br>
            <a:r>
              <a:rPr lang="zh-TW" altLang="en-US" sz="3600" b="1" dirty="0" smtClean="0">
                <a:solidFill>
                  <a:schemeClr val="bg1"/>
                </a:solidFill>
                <a:latin typeface="+mn-ea"/>
              </a:rPr>
              <a:t>本教案製作者：</a:t>
            </a:r>
            <a:r>
              <a:rPr lang="zh-TW" altLang="en-US" sz="3100" b="1" dirty="0" smtClean="0">
                <a:solidFill>
                  <a:schemeClr val="bg1"/>
                </a:solidFill>
                <a:latin typeface="+mn-ea"/>
              </a:rPr>
              <a:t>毛俞婷</a:t>
            </a:r>
            <a:r>
              <a:rPr altLang="zh-TW" b="1" dirty="0" smtClean="0">
                <a:solidFill>
                  <a:schemeClr val="bg1"/>
                </a:solidFill>
                <a:latin typeface="+mn-ea"/>
              </a:rPr>
              <a:t/>
            </a:r>
            <a:br>
              <a:rPr altLang="zh-TW" b="1" dirty="0" smtClean="0">
                <a:solidFill>
                  <a:schemeClr val="bg1"/>
                </a:solidFill>
                <a:latin typeface="+mn-ea"/>
              </a:rPr>
            </a:br>
            <a:endParaRPr lang="zh-TW" altLang="en-US" b="1" dirty="0" smtClean="0"/>
          </a:p>
        </p:txBody>
      </p:sp>
      <p:pic>
        <p:nvPicPr>
          <p:cNvPr id="6149"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5761038"/>
            <a:ext cx="2268538" cy="109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14339" name="標題 6"/>
          <p:cNvSpPr>
            <a:spLocks noGrp="1"/>
          </p:cNvSpPr>
          <p:nvPr>
            <p:ph type="title"/>
          </p:nvPr>
        </p:nvSpPr>
        <p:spPr>
          <a:xfrm>
            <a:off x="971550" y="476250"/>
            <a:ext cx="7772400" cy="1143000"/>
          </a:xfrm>
        </p:spPr>
        <p:txBody>
          <a:bodyPr/>
          <a:lstStyle/>
          <a:p>
            <a:pPr algn="ctr"/>
            <a:r>
              <a:rPr lang="zh-TW" altLang="en-US" dirty="0" smtClean="0"/>
              <a:t>活動三</a:t>
            </a:r>
            <a:r>
              <a:rPr lang="zh-TW" altLang="en-US" dirty="0" smtClean="0"/>
              <a:t>：破解詐騙手法</a:t>
            </a:r>
            <a:endParaRPr lang="zh-TW" altLang="en-US" dirty="0" smtClean="0"/>
          </a:p>
        </p:txBody>
      </p:sp>
      <p:sp>
        <p:nvSpPr>
          <p:cNvPr id="6" name="內容版面配置區 5"/>
          <p:cNvSpPr>
            <a:spLocks noGrp="1"/>
          </p:cNvSpPr>
          <p:nvPr>
            <p:ph sz="quarter" idx="1"/>
          </p:nvPr>
        </p:nvSpPr>
        <p:spPr>
          <a:xfrm>
            <a:off x="899592" y="1630288"/>
            <a:ext cx="7772400" cy="4246984"/>
          </a:xfrm>
        </p:spPr>
        <p:txBody>
          <a:bodyPr/>
          <a:lstStyle/>
          <a:p>
            <a:r>
              <a:rPr lang="zh-TW" altLang="en-US" dirty="0" smtClean="0">
                <a:latin typeface="+mj-ea"/>
                <a:ea typeface="+mj-ea"/>
              </a:rPr>
              <a:t>詐騙心理大解析</a:t>
            </a:r>
            <a:r>
              <a:rPr lang="en-US" altLang="zh-TW" dirty="0" smtClean="0">
                <a:latin typeface="+mj-ea"/>
                <a:ea typeface="+mj-ea"/>
              </a:rPr>
              <a:t>(</a:t>
            </a:r>
            <a:r>
              <a:rPr lang="zh-TW" altLang="en-US" dirty="0" smtClean="0">
                <a:latin typeface="+mj-ea"/>
                <a:ea typeface="+mj-ea"/>
              </a:rPr>
              <a:t>各組選擇一種手法，進行編劇</a:t>
            </a:r>
            <a:r>
              <a:rPr lang="en-US" altLang="zh-TW" dirty="0" smtClean="0">
                <a:latin typeface="+mj-ea"/>
                <a:ea typeface="+mj-ea"/>
              </a:rPr>
              <a:t>)</a:t>
            </a:r>
          </a:p>
          <a:p>
            <a:r>
              <a:rPr lang="zh-TW" altLang="en-US" dirty="0" smtClean="0">
                <a:latin typeface="+mj-ea"/>
                <a:ea typeface="+mj-ea"/>
              </a:rPr>
              <a:t>情境短劇演出</a:t>
            </a:r>
            <a:endParaRPr lang="en-US" altLang="zh-TW" dirty="0" smtClean="0">
              <a:latin typeface="+mj-ea"/>
              <a:ea typeface="+mj-ea"/>
            </a:endParaRPr>
          </a:p>
          <a:p>
            <a:endParaRPr lang="en-US" altLang="zh-TW" dirty="0" smtClean="0">
              <a:latin typeface="+mj-ea"/>
              <a:ea typeface="+mj-ea"/>
            </a:endParaRPr>
          </a:p>
          <a:p>
            <a:endParaRPr lang="en-US" altLang="zh-TW" dirty="0" smtClean="0">
              <a:latin typeface="+mj-ea"/>
              <a:ea typeface="+mj-ea"/>
            </a:endParaRPr>
          </a:p>
          <a:p>
            <a:endParaRPr lang="en-US" altLang="zh-TW" dirty="0" smtClean="0">
              <a:latin typeface="+mj-ea"/>
              <a:ea typeface="+mj-ea"/>
            </a:endParaRPr>
          </a:p>
          <a:p>
            <a:endParaRPr lang="en-US" altLang="zh-TW" dirty="0" smtClean="0">
              <a:latin typeface="+mj-ea"/>
              <a:ea typeface="+mj-ea"/>
            </a:endParaRPr>
          </a:p>
          <a:p>
            <a:endParaRPr lang="en-US" altLang="zh-TW" dirty="0" smtClean="0">
              <a:latin typeface="+mj-ea"/>
              <a:ea typeface="+mj-ea"/>
            </a:endParaRPr>
          </a:p>
          <a:p>
            <a:endParaRPr lang="zh-TW" altLang="en-US" dirty="0">
              <a:latin typeface="+mj-ea"/>
              <a:ea typeface="+mj-ea"/>
            </a:endParaRPr>
          </a:p>
        </p:txBody>
      </p:sp>
      <p:sp>
        <p:nvSpPr>
          <p:cNvPr id="11" name="圓角矩形 10"/>
          <p:cNvSpPr/>
          <p:nvPr/>
        </p:nvSpPr>
        <p:spPr>
          <a:xfrm>
            <a:off x="251520" y="2708920"/>
            <a:ext cx="2808312" cy="1368152"/>
          </a:xfrm>
          <a:prstGeom prst="roundRect">
            <a:avLst/>
          </a:prstGeom>
          <a:solidFill>
            <a:srgbClr val="33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lumMod val="95000"/>
                    <a:lumOff val="5000"/>
                  </a:schemeClr>
                </a:solidFill>
                <a:latin typeface="+mj-ea"/>
                <a:ea typeface="+mj-ea"/>
              </a:rPr>
              <a:t>透過即</a:t>
            </a:r>
            <a:r>
              <a:rPr lang="zh-TW" altLang="zh-TW" b="1" dirty="0" smtClean="0">
                <a:solidFill>
                  <a:schemeClr val="tx1">
                    <a:lumMod val="95000"/>
                    <a:lumOff val="5000"/>
                  </a:schemeClr>
                </a:solidFill>
                <a:latin typeface="+mj-ea"/>
                <a:ea typeface="+mj-ea"/>
              </a:rPr>
              <a:t>時</a:t>
            </a:r>
            <a:r>
              <a:rPr lang="zh-TW" altLang="zh-TW" b="1" dirty="0" smtClean="0">
                <a:solidFill>
                  <a:schemeClr val="tx1">
                    <a:lumMod val="95000"/>
                    <a:lumOff val="5000"/>
                  </a:schemeClr>
                </a:solidFill>
                <a:latin typeface="+mj-ea"/>
                <a:ea typeface="+mj-ea"/>
              </a:rPr>
              <a:t>通</a:t>
            </a:r>
            <a:r>
              <a:rPr lang="zh-TW" altLang="zh-TW" b="1" dirty="0" smtClean="0">
                <a:solidFill>
                  <a:schemeClr val="tx1">
                    <a:lumMod val="95000"/>
                    <a:lumOff val="5000"/>
                  </a:schemeClr>
                </a:solidFill>
                <a:latin typeface="+mj-ea"/>
                <a:ea typeface="+mj-ea"/>
              </a:rPr>
              <a:t>帳號</a:t>
            </a:r>
            <a:endParaRPr lang="en-US" altLang="zh-TW" b="1" dirty="0" smtClean="0">
              <a:solidFill>
                <a:schemeClr val="tx1">
                  <a:lumMod val="95000"/>
                  <a:lumOff val="5000"/>
                </a:schemeClr>
              </a:solidFill>
              <a:latin typeface="+mj-ea"/>
              <a:ea typeface="+mj-ea"/>
            </a:endParaRPr>
          </a:p>
          <a:p>
            <a:pPr algn="ctr"/>
            <a:r>
              <a:rPr lang="zh-TW" altLang="zh-TW" b="1" dirty="0" smtClean="0">
                <a:solidFill>
                  <a:schemeClr val="tx1">
                    <a:lumMod val="95000"/>
                    <a:lumOff val="5000"/>
                  </a:schemeClr>
                </a:solidFill>
                <a:latin typeface="+mj-ea"/>
                <a:ea typeface="+mj-ea"/>
              </a:rPr>
              <a:t>要求</a:t>
            </a:r>
            <a:r>
              <a:rPr lang="zh-TW" altLang="zh-TW" b="1" dirty="0" smtClean="0">
                <a:solidFill>
                  <a:schemeClr val="tx1">
                    <a:lumMod val="95000"/>
                    <a:lumOff val="5000"/>
                  </a:schemeClr>
                </a:solidFill>
                <a:latin typeface="+mj-ea"/>
                <a:ea typeface="+mj-ea"/>
              </a:rPr>
              <a:t>親友代繳</a:t>
            </a:r>
            <a:endParaRPr lang="zh-TW" altLang="en-US" b="1" dirty="0">
              <a:solidFill>
                <a:schemeClr val="tx1">
                  <a:lumMod val="95000"/>
                  <a:lumOff val="5000"/>
                </a:schemeClr>
              </a:solidFill>
              <a:latin typeface="+mj-ea"/>
              <a:ea typeface="+mj-ea"/>
            </a:endParaRPr>
          </a:p>
        </p:txBody>
      </p:sp>
      <p:sp>
        <p:nvSpPr>
          <p:cNvPr id="12" name="圓角矩形 11"/>
          <p:cNvSpPr/>
          <p:nvPr/>
        </p:nvSpPr>
        <p:spPr>
          <a:xfrm>
            <a:off x="3203848" y="2708920"/>
            <a:ext cx="2808312" cy="1368152"/>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b="1" dirty="0" smtClean="0">
                <a:solidFill>
                  <a:schemeClr val="tx1">
                    <a:lumMod val="95000"/>
                    <a:lumOff val="5000"/>
                  </a:schemeClr>
                </a:solidFill>
                <a:latin typeface="+mj-ea"/>
                <a:ea typeface="+mj-ea"/>
              </a:rPr>
              <a:t>假網拍賣</a:t>
            </a:r>
            <a:r>
              <a:rPr lang="zh-TW" altLang="zh-TW" b="1" dirty="0" smtClean="0">
                <a:solidFill>
                  <a:schemeClr val="tx1">
                    <a:lumMod val="95000"/>
                    <a:lumOff val="5000"/>
                  </a:schemeClr>
                </a:solidFill>
                <a:latin typeface="+mj-ea"/>
                <a:ea typeface="+mj-ea"/>
              </a:rPr>
              <a:t>家</a:t>
            </a:r>
            <a:endParaRPr lang="en-US" altLang="zh-TW" b="1" dirty="0" smtClean="0">
              <a:solidFill>
                <a:schemeClr val="tx1">
                  <a:lumMod val="95000"/>
                  <a:lumOff val="5000"/>
                </a:schemeClr>
              </a:solidFill>
              <a:latin typeface="+mj-ea"/>
              <a:ea typeface="+mj-ea"/>
            </a:endParaRPr>
          </a:p>
          <a:p>
            <a:pPr algn="ctr"/>
            <a:r>
              <a:rPr lang="zh-TW" altLang="en-US" b="1" dirty="0" smtClean="0">
                <a:solidFill>
                  <a:schemeClr val="tx1">
                    <a:lumMod val="95000"/>
                    <a:lumOff val="5000"/>
                  </a:schemeClr>
                </a:solidFill>
                <a:latin typeface="+mj-ea"/>
                <a:ea typeface="+mj-ea"/>
              </a:rPr>
              <a:t>提供虛擬代碼要求繳款</a:t>
            </a:r>
            <a:endParaRPr lang="zh-TW" altLang="en-US" b="1" dirty="0">
              <a:solidFill>
                <a:schemeClr val="tx1">
                  <a:lumMod val="95000"/>
                  <a:lumOff val="5000"/>
                </a:schemeClr>
              </a:solidFill>
              <a:latin typeface="+mj-ea"/>
              <a:ea typeface="+mj-ea"/>
            </a:endParaRPr>
          </a:p>
        </p:txBody>
      </p:sp>
      <p:sp>
        <p:nvSpPr>
          <p:cNvPr id="13" name="圓角矩形 12"/>
          <p:cNvSpPr/>
          <p:nvPr/>
        </p:nvSpPr>
        <p:spPr>
          <a:xfrm>
            <a:off x="6156176" y="2708920"/>
            <a:ext cx="2808312" cy="1368152"/>
          </a:xfrm>
          <a:prstGeom prst="roundRect">
            <a:avLst/>
          </a:prstGeom>
          <a:solidFill>
            <a:srgbClr val="FF99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b="1" dirty="0" smtClean="0">
                <a:solidFill>
                  <a:schemeClr val="tx1">
                    <a:lumMod val="95000"/>
                    <a:lumOff val="5000"/>
                  </a:schemeClr>
                </a:solidFill>
                <a:latin typeface="+mj-ea"/>
                <a:ea typeface="+mj-ea"/>
              </a:rPr>
              <a:t>遊戲</a:t>
            </a:r>
            <a:r>
              <a:rPr lang="zh-TW" altLang="zh-TW" b="1" dirty="0" smtClean="0">
                <a:solidFill>
                  <a:schemeClr val="tx1">
                    <a:lumMod val="95000"/>
                    <a:lumOff val="5000"/>
                  </a:schemeClr>
                </a:solidFill>
                <a:latin typeface="+mj-ea"/>
                <a:ea typeface="+mj-ea"/>
              </a:rPr>
              <a:t>寶物</a:t>
            </a:r>
            <a:endParaRPr lang="en-US" altLang="zh-TW" b="1" dirty="0" smtClean="0">
              <a:solidFill>
                <a:schemeClr val="tx1">
                  <a:lumMod val="95000"/>
                  <a:lumOff val="5000"/>
                </a:schemeClr>
              </a:solidFill>
              <a:latin typeface="+mj-ea"/>
              <a:ea typeface="+mj-ea"/>
            </a:endParaRPr>
          </a:p>
          <a:p>
            <a:pPr algn="ctr"/>
            <a:r>
              <a:rPr lang="zh-TW" altLang="zh-TW" b="1" dirty="0" smtClean="0">
                <a:solidFill>
                  <a:schemeClr val="tx1">
                    <a:lumMod val="95000"/>
                    <a:lumOff val="5000"/>
                  </a:schemeClr>
                </a:solidFill>
                <a:latin typeface="+mj-ea"/>
                <a:ea typeface="+mj-ea"/>
              </a:rPr>
              <a:t>交易</a:t>
            </a:r>
            <a:r>
              <a:rPr lang="zh-TW" altLang="en-US" b="1" dirty="0" smtClean="0">
                <a:solidFill>
                  <a:schemeClr val="tx1">
                    <a:lumMod val="95000"/>
                    <a:lumOff val="5000"/>
                  </a:schemeClr>
                </a:solidFill>
                <a:latin typeface="+mj-ea"/>
                <a:ea typeface="+mj-ea"/>
              </a:rPr>
              <a:t>付費騙局</a:t>
            </a:r>
            <a:endParaRPr lang="zh-TW" altLang="en-US" b="1" dirty="0">
              <a:solidFill>
                <a:schemeClr val="tx1">
                  <a:lumMod val="95000"/>
                  <a:lumOff val="5000"/>
                </a:schemeClr>
              </a:solidFill>
              <a:latin typeface="+mj-ea"/>
              <a:ea typeface="+mj-ea"/>
            </a:endParaRPr>
          </a:p>
        </p:txBody>
      </p:sp>
      <p:sp>
        <p:nvSpPr>
          <p:cNvPr id="14" name="燕尾形向右箭號 13"/>
          <p:cNvSpPr/>
          <p:nvPr/>
        </p:nvSpPr>
        <p:spPr>
          <a:xfrm rot="5400000">
            <a:off x="1259632" y="4149080"/>
            <a:ext cx="720080" cy="720080"/>
          </a:xfrm>
          <a:prstGeom prst="notchedRight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5" name="燕尾形向右箭號 14"/>
          <p:cNvSpPr/>
          <p:nvPr/>
        </p:nvSpPr>
        <p:spPr>
          <a:xfrm rot="5400000">
            <a:off x="4355976" y="4149080"/>
            <a:ext cx="720080" cy="720080"/>
          </a:xfrm>
          <a:prstGeom prst="notchedRight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6" name="燕尾形向右箭號 15"/>
          <p:cNvSpPr/>
          <p:nvPr/>
        </p:nvSpPr>
        <p:spPr>
          <a:xfrm rot="5400000">
            <a:off x="7164288" y="4149080"/>
            <a:ext cx="720080" cy="720080"/>
          </a:xfrm>
          <a:prstGeom prst="notchedRight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7" name="摺角紙張 16"/>
          <p:cNvSpPr/>
          <p:nvPr/>
        </p:nvSpPr>
        <p:spPr>
          <a:xfrm>
            <a:off x="611560" y="4941168"/>
            <a:ext cx="2160240" cy="1368152"/>
          </a:xfrm>
          <a:prstGeom prst="foldedCorner">
            <a:avLst/>
          </a:prstGeom>
          <a:solidFill>
            <a:srgbClr val="C0C0C0"/>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b="1" dirty="0" smtClean="0">
              <a:solidFill>
                <a:schemeClr val="tx1">
                  <a:lumMod val="95000"/>
                  <a:lumOff val="5000"/>
                </a:schemeClr>
              </a:solidFill>
              <a:latin typeface="+mj-ea"/>
              <a:ea typeface="+mj-ea"/>
            </a:endParaRPr>
          </a:p>
          <a:p>
            <a:pPr algn="ctr"/>
            <a:r>
              <a:rPr lang="zh-TW" altLang="en-US" b="1" dirty="0" smtClean="0">
                <a:solidFill>
                  <a:schemeClr val="tx1">
                    <a:lumMod val="95000"/>
                    <a:lumOff val="5000"/>
                  </a:schemeClr>
                </a:solidFill>
                <a:latin typeface="+mj-ea"/>
                <a:ea typeface="+mj-ea"/>
              </a:rPr>
              <a:t>它可能的詐騙</a:t>
            </a:r>
            <a:endParaRPr lang="en-US" altLang="zh-TW" b="1" dirty="0" smtClean="0">
              <a:solidFill>
                <a:schemeClr val="tx1">
                  <a:lumMod val="95000"/>
                  <a:lumOff val="5000"/>
                </a:schemeClr>
              </a:solidFill>
              <a:latin typeface="+mj-ea"/>
              <a:ea typeface="+mj-ea"/>
            </a:endParaRPr>
          </a:p>
          <a:p>
            <a:pPr algn="ctr"/>
            <a:r>
              <a:rPr lang="zh-TW" altLang="en-US" b="1" dirty="0" smtClean="0">
                <a:solidFill>
                  <a:schemeClr val="tx1">
                    <a:lumMod val="95000"/>
                    <a:lumOff val="5000"/>
                  </a:schemeClr>
                </a:solidFill>
                <a:latin typeface="+mj-ea"/>
                <a:ea typeface="+mj-ea"/>
              </a:rPr>
              <a:t>手法是</a:t>
            </a:r>
            <a:r>
              <a:rPr lang="en-US" altLang="zh-TW" b="1" dirty="0" smtClean="0">
                <a:solidFill>
                  <a:schemeClr val="tx1">
                    <a:lumMod val="95000"/>
                    <a:lumOff val="5000"/>
                  </a:schemeClr>
                </a:solidFill>
                <a:latin typeface="+mj-ea"/>
                <a:ea typeface="+mj-ea"/>
              </a:rPr>
              <a:t>…..</a:t>
            </a:r>
            <a:endParaRPr lang="zh-TW" altLang="en-US" b="1" dirty="0">
              <a:solidFill>
                <a:schemeClr val="tx1">
                  <a:lumMod val="95000"/>
                  <a:lumOff val="5000"/>
                </a:schemeClr>
              </a:solidFill>
              <a:latin typeface="+mj-ea"/>
              <a:ea typeface="+mj-ea"/>
            </a:endParaRPr>
          </a:p>
        </p:txBody>
      </p:sp>
      <p:sp>
        <p:nvSpPr>
          <p:cNvPr id="18" name="摺角紙張 17"/>
          <p:cNvSpPr/>
          <p:nvPr/>
        </p:nvSpPr>
        <p:spPr>
          <a:xfrm>
            <a:off x="3563888" y="4941168"/>
            <a:ext cx="2160240" cy="1368152"/>
          </a:xfrm>
          <a:prstGeom prst="foldedCorner">
            <a:avLst/>
          </a:prstGeom>
          <a:solidFill>
            <a:srgbClr val="C0C0C0"/>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b="1" dirty="0" smtClean="0">
              <a:solidFill>
                <a:schemeClr val="tx1">
                  <a:lumMod val="95000"/>
                  <a:lumOff val="5000"/>
                </a:schemeClr>
              </a:solidFill>
              <a:latin typeface="+mj-ea"/>
              <a:ea typeface="+mj-ea"/>
            </a:endParaRPr>
          </a:p>
          <a:p>
            <a:pPr algn="ctr"/>
            <a:r>
              <a:rPr lang="zh-TW" altLang="en-US" b="1" dirty="0" smtClean="0">
                <a:solidFill>
                  <a:schemeClr val="tx1">
                    <a:lumMod val="95000"/>
                    <a:lumOff val="5000"/>
                  </a:schemeClr>
                </a:solidFill>
                <a:latin typeface="+mj-ea"/>
                <a:ea typeface="+mj-ea"/>
              </a:rPr>
              <a:t>它可能的詐騙</a:t>
            </a:r>
            <a:endParaRPr lang="en-US" altLang="zh-TW" b="1" dirty="0" smtClean="0">
              <a:solidFill>
                <a:schemeClr val="tx1">
                  <a:lumMod val="95000"/>
                  <a:lumOff val="5000"/>
                </a:schemeClr>
              </a:solidFill>
              <a:latin typeface="+mj-ea"/>
              <a:ea typeface="+mj-ea"/>
            </a:endParaRPr>
          </a:p>
          <a:p>
            <a:pPr algn="ctr"/>
            <a:r>
              <a:rPr lang="zh-TW" altLang="en-US" b="1" dirty="0" smtClean="0">
                <a:solidFill>
                  <a:schemeClr val="tx1">
                    <a:lumMod val="95000"/>
                    <a:lumOff val="5000"/>
                  </a:schemeClr>
                </a:solidFill>
                <a:latin typeface="+mj-ea"/>
                <a:ea typeface="+mj-ea"/>
              </a:rPr>
              <a:t>手法是</a:t>
            </a:r>
            <a:r>
              <a:rPr lang="en-US" altLang="zh-TW" b="1" dirty="0" smtClean="0">
                <a:solidFill>
                  <a:schemeClr val="tx1">
                    <a:lumMod val="95000"/>
                    <a:lumOff val="5000"/>
                  </a:schemeClr>
                </a:solidFill>
                <a:latin typeface="+mj-ea"/>
                <a:ea typeface="+mj-ea"/>
              </a:rPr>
              <a:t>…..</a:t>
            </a:r>
            <a:endParaRPr lang="zh-TW" altLang="en-US" b="1" dirty="0">
              <a:solidFill>
                <a:schemeClr val="tx1">
                  <a:lumMod val="95000"/>
                  <a:lumOff val="5000"/>
                </a:schemeClr>
              </a:solidFill>
              <a:latin typeface="+mj-ea"/>
              <a:ea typeface="+mj-ea"/>
            </a:endParaRPr>
          </a:p>
        </p:txBody>
      </p:sp>
      <p:sp>
        <p:nvSpPr>
          <p:cNvPr id="19" name="摺角紙張 18"/>
          <p:cNvSpPr/>
          <p:nvPr/>
        </p:nvSpPr>
        <p:spPr>
          <a:xfrm>
            <a:off x="6372200" y="4941168"/>
            <a:ext cx="2160240" cy="1368152"/>
          </a:xfrm>
          <a:prstGeom prst="foldedCorner">
            <a:avLst/>
          </a:prstGeom>
          <a:solidFill>
            <a:srgbClr val="C0C0C0"/>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b="1" dirty="0" smtClean="0">
              <a:solidFill>
                <a:schemeClr val="tx1">
                  <a:lumMod val="95000"/>
                  <a:lumOff val="5000"/>
                </a:schemeClr>
              </a:solidFill>
              <a:latin typeface="+mj-ea"/>
              <a:ea typeface="+mj-ea"/>
            </a:endParaRPr>
          </a:p>
          <a:p>
            <a:pPr algn="ctr"/>
            <a:r>
              <a:rPr lang="zh-TW" altLang="en-US" b="1" dirty="0" smtClean="0">
                <a:solidFill>
                  <a:schemeClr val="tx1">
                    <a:lumMod val="95000"/>
                    <a:lumOff val="5000"/>
                  </a:schemeClr>
                </a:solidFill>
                <a:latin typeface="+mj-ea"/>
                <a:ea typeface="+mj-ea"/>
              </a:rPr>
              <a:t>它可能的詐騙</a:t>
            </a:r>
            <a:endParaRPr lang="en-US" altLang="zh-TW" b="1" dirty="0" smtClean="0">
              <a:solidFill>
                <a:schemeClr val="tx1">
                  <a:lumMod val="95000"/>
                  <a:lumOff val="5000"/>
                </a:schemeClr>
              </a:solidFill>
              <a:latin typeface="+mj-ea"/>
              <a:ea typeface="+mj-ea"/>
            </a:endParaRPr>
          </a:p>
          <a:p>
            <a:pPr algn="ctr"/>
            <a:r>
              <a:rPr lang="zh-TW" altLang="en-US" b="1" dirty="0" smtClean="0">
                <a:solidFill>
                  <a:schemeClr val="tx1">
                    <a:lumMod val="95000"/>
                    <a:lumOff val="5000"/>
                  </a:schemeClr>
                </a:solidFill>
                <a:latin typeface="+mj-ea"/>
                <a:ea typeface="+mj-ea"/>
              </a:rPr>
              <a:t>手法是</a:t>
            </a:r>
            <a:r>
              <a:rPr lang="en-US" altLang="zh-TW" b="1" dirty="0" smtClean="0">
                <a:solidFill>
                  <a:schemeClr val="tx1">
                    <a:lumMod val="95000"/>
                    <a:lumOff val="5000"/>
                  </a:schemeClr>
                </a:solidFill>
                <a:latin typeface="+mj-ea"/>
                <a:ea typeface="+mj-ea"/>
              </a:rPr>
              <a:t>…..</a:t>
            </a:r>
            <a:endParaRPr lang="zh-TW" altLang="en-US" b="1" dirty="0">
              <a:solidFill>
                <a:schemeClr val="tx1">
                  <a:lumMod val="95000"/>
                  <a:lumOff val="5000"/>
                </a:schemeClr>
              </a:solidFill>
              <a:latin typeface="+mj-ea"/>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1188" y="549275"/>
            <a:ext cx="7772400" cy="1362075"/>
          </a:xfrm>
        </p:spPr>
        <p:txBody>
          <a:bodyPr/>
          <a:lstStyle/>
          <a:p>
            <a:pPr algn="ctr" eaLnBrk="1" hangingPunct="1"/>
            <a:r>
              <a:rPr lang="zh-TW" altLang="en-US" smtClean="0"/>
              <a:t>本教案結束，謝謝</a:t>
            </a:r>
            <a:r>
              <a:rPr lang="en-US" altLang="zh-TW" smtClean="0"/>
              <a:t/>
            </a:r>
            <a:br>
              <a:rPr lang="en-US" altLang="zh-TW" smtClean="0"/>
            </a:br>
            <a:r>
              <a:rPr lang="en-US" altLang="zh-TW" smtClean="0">
                <a:sym typeface="Wingdings" pitchFamily="2" charset="2"/>
              </a:rPr>
              <a:t></a:t>
            </a:r>
            <a:endParaRPr lang="zh-TW" altLang="en-US" smtClean="0"/>
          </a:p>
        </p:txBody>
      </p:sp>
      <p:pic>
        <p:nvPicPr>
          <p:cNvPr id="16388" name="Picture 4" descr="http://www.feja.org.tw/themes/liger/images/logo.gif">
            <a:hlinkClick r:id="rId2"/>
          </p:cNvPr>
          <p:cNvPicPr>
            <a:picLocks noChangeAspect="1" noChangeArrowheads="1"/>
          </p:cNvPicPr>
          <p:nvPr/>
        </p:nvPicPr>
        <p:blipFill>
          <a:blip r:embed="rId3" cstate="print"/>
          <a:srcRect/>
          <a:stretch>
            <a:fillRect/>
          </a:stretch>
        </p:blipFill>
        <p:spPr bwMode="auto">
          <a:xfrm>
            <a:off x="482600" y="4983163"/>
            <a:ext cx="2808288" cy="1358900"/>
          </a:xfrm>
          <a:prstGeom prst="rect">
            <a:avLst/>
          </a:prstGeom>
          <a:noFill/>
          <a:ln w="9525">
            <a:noFill/>
            <a:miter lim="800000"/>
            <a:headEnd/>
            <a:tailEnd/>
          </a:ln>
        </p:spPr>
      </p:pic>
      <p:sp>
        <p:nvSpPr>
          <p:cNvPr id="6" name="文字版面配置區 5"/>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7172" name="標題 6"/>
          <p:cNvSpPr>
            <a:spLocks noGrp="1"/>
          </p:cNvSpPr>
          <p:nvPr>
            <p:ph type="title"/>
          </p:nvPr>
        </p:nvSpPr>
        <p:spPr>
          <a:xfrm>
            <a:off x="899592" y="260648"/>
            <a:ext cx="7772400" cy="1143000"/>
          </a:xfrm>
        </p:spPr>
        <p:txBody>
          <a:bodyPr/>
          <a:lstStyle/>
          <a:p>
            <a:pPr algn="ctr"/>
            <a:r>
              <a:rPr lang="zh-TW" altLang="en-US" dirty="0" smtClean="0"/>
              <a:t>活動一</a:t>
            </a:r>
            <a:r>
              <a:rPr lang="zh-TW" altLang="en-US" dirty="0" smtClean="0"/>
              <a:t>：你家巷口的服務</a:t>
            </a:r>
            <a:endParaRPr lang="zh-TW" altLang="en-US" dirty="0" smtClean="0"/>
          </a:p>
        </p:txBody>
      </p:sp>
      <p:sp>
        <p:nvSpPr>
          <p:cNvPr id="17" name="文字方塊 16"/>
          <p:cNvSpPr txBox="1"/>
          <p:nvPr/>
        </p:nvSpPr>
        <p:spPr>
          <a:xfrm>
            <a:off x="611560" y="3573016"/>
            <a:ext cx="2520280" cy="338554"/>
          </a:xfrm>
          <a:prstGeom prst="rect">
            <a:avLst/>
          </a:prstGeom>
          <a:noFill/>
        </p:spPr>
        <p:txBody>
          <a:bodyPr wrap="square" rtlCol="0">
            <a:spAutoFit/>
          </a:bodyPr>
          <a:lstStyle/>
          <a:p>
            <a:r>
              <a:rPr lang="zh-TW" altLang="en-US" sz="800" dirty="0" smtClean="0"/>
              <a:t>圖片來源：</a:t>
            </a:r>
            <a:r>
              <a:rPr lang="en-US" altLang="zh-TW" sz="800" dirty="0" smtClean="0"/>
              <a:t>http</a:t>
            </a:r>
            <a:r>
              <a:rPr lang="en-US" altLang="zh-TW" sz="800" dirty="0" smtClean="0"/>
              <a:t>://www.ecbank.com.tw/expenses-ibon.htm</a:t>
            </a:r>
            <a:endParaRPr lang="en-US" altLang="zh-TW" sz="800" dirty="0" smtClean="0"/>
          </a:p>
        </p:txBody>
      </p:sp>
      <p:pic>
        <p:nvPicPr>
          <p:cNvPr id="3" name="Picture 3"/>
          <p:cNvPicPr>
            <a:picLocks noChangeAspect="1" noChangeArrowheads="1"/>
          </p:cNvPicPr>
          <p:nvPr/>
        </p:nvPicPr>
        <p:blipFill>
          <a:blip r:embed="rId5" cstate="email"/>
          <a:srcRect/>
          <a:stretch>
            <a:fillRect/>
          </a:stretch>
        </p:blipFill>
        <p:spPr bwMode="auto">
          <a:xfrm>
            <a:off x="683568" y="1700808"/>
            <a:ext cx="2779175"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p:cNvPicPr>
            <a:picLocks noChangeAspect="1" noChangeArrowheads="1"/>
          </p:cNvPicPr>
          <p:nvPr/>
        </p:nvPicPr>
        <p:blipFill>
          <a:blip r:embed="rId6" cstate="email"/>
          <a:srcRect/>
          <a:stretch>
            <a:fillRect/>
          </a:stretch>
        </p:blipFill>
        <p:spPr bwMode="auto">
          <a:xfrm>
            <a:off x="5796136" y="4077072"/>
            <a:ext cx="2952328" cy="1780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文字方塊 18"/>
          <p:cNvSpPr txBox="1"/>
          <p:nvPr/>
        </p:nvSpPr>
        <p:spPr>
          <a:xfrm>
            <a:off x="6084168" y="5903893"/>
            <a:ext cx="2520280" cy="954107"/>
          </a:xfrm>
          <a:prstGeom prst="rect">
            <a:avLst/>
          </a:prstGeom>
          <a:noFill/>
        </p:spPr>
        <p:txBody>
          <a:bodyPr wrap="square" rtlCol="0">
            <a:spAutoFit/>
          </a:bodyPr>
          <a:lstStyle/>
          <a:p>
            <a:r>
              <a:rPr lang="zh-TW" altLang="en-US" sz="800" dirty="0" smtClean="0"/>
              <a:t>圖片來源</a:t>
            </a:r>
            <a:r>
              <a:rPr lang="zh-TW" altLang="en-US" sz="800" dirty="0" smtClean="0"/>
              <a:t>：</a:t>
            </a:r>
            <a:r>
              <a:rPr lang="en-US" altLang="zh-TW" sz="800" dirty="0" smtClean="0"/>
              <a:t>http://misaki1012.pixnet.net/blog/post/26751761-%E3%80%90%E6%9D%B1%E8%A5%BF%E3%80%91ibon%E5%8F%96%E7%A5%A8-%7C-%E5%91%A8%E6%9D%B0%E5%80%AB%E8%B6%85%E6%99%82%E4%BB%A3%E6%BC%94%E5%94%B1%E6%9C%83-</a:t>
            </a:r>
            <a:endParaRPr lang="en-US" altLang="zh-TW" sz="800" dirty="0" smtClean="0"/>
          </a:p>
        </p:txBody>
      </p:sp>
      <p:pic>
        <p:nvPicPr>
          <p:cNvPr id="5" name="Picture 5"/>
          <p:cNvPicPr>
            <a:picLocks noChangeAspect="1" noChangeArrowheads="1"/>
          </p:cNvPicPr>
          <p:nvPr/>
        </p:nvPicPr>
        <p:blipFill>
          <a:blip r:embed="rId7" cstate="email"/>
          <a:srcRect/>
          <a:stretch>
            <a:fillRect/>
          </a:stretch>
        </p:blipFill>
        <p:spPr bwMode="auto">
          <a:xfrm>
            <a:off x="3779912" y="2132856"/>
            <a:ext cx="1876425" cy="2695575"/>
          </a:xfrm>
          <a:prstGeom prst="rect">
            <a:avLst/>
          </a:prstGeom>
          <a:noFill/>
          <a:ln w="9525">
            <a:noFill/>
            <a:miter lim="800000"/>
            <a:headEnd/>
            <a:tailEnd/>
          </a:ln>
        </p:spPr>
      </p:pic>
      <p:sp>
        <p:nvSpPr>
          <p:cNvPr id="21" name="文字方塊 20"/>
          <p:cNvSpPr txBox="1"/>
          <p:nvPr/>
        </p:nvSpPr>
        <p:spPr>
          <a:xfrm>
            <a:off x="3131840" y="4869160"/>
            <a:ext cx="2520280" cy="461665"/>
          </a:xfrm>
          <a:prstGeom prst="rect">
            <a:avLst/>
          </a:prstGeom>
          <a:noFill/>
        </p:spPr>
        <p:txBody>
          <a:bodyPr wrap="square" rtlCol="0">
            <a:spAutoFit/>
          </a:bodyPr>
          <a:lstStyle/>
          <a:p>
            <a:r>
              <a:rPr lang="zh-TW" altLang="en-US" sz="800" dirty="0" smtClean="0"/>
              <a:t>圖片來源</a:t>
            </a:r>
            <a:r>
              <a:rPr lang="zh-TW" altLang="en-US" sz="800" dirty="0" smtClean="0"/>
              <a:t>：</a:t>
            </a:r>
            <a:r>
              <a:rPr lang="en-US" altLang="zh-TW" sz="800" dirty="0" smtClean="0"/>
              <a:t> http://www.myspace.com/1004716090/blog/535669945</a:t>
            </a:r>
            <a:endParaRPr lang="en-US" altLang="zh-TW" sz="800" dirty="0" smtClean="0"/>
          </a:p>
        </p:txBody>
      </p:sp>
      <p:pic>
        <p:nvPicPr>
          <p:cNvPr id="6" name="Picture 6"/>
          <p:cNvPicPr>
            <a:picLocks noChangeAspect="1" noChangeArrowheads="1"/>
          </p:cNvPicPr>
          <p:nvPr/>
        </p:nvPicPr>
        <p:blipFill>
          <a:blip r:embed="rId8" cstate="email"/>
          <a:srcRect/>
          <a:stretch>
            <a:fillRect/>
          </a:stretch>
        </p:blipFill>
        <p:spPr bwMode="auto">
          <a:xfrm>
            <a:off x="755576" y="4005064"/>
            <a:ext cx="2160240" cy="2171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文字方塊 22"/>
          <p:cNvSpPr txBox="1"/>
          <p:nvPr/>
        </p:nvSpPr>
        <p:spPr>
          <a:xfrm>
            <a:off x="1835696" y="6237312"/>
            <a:ext cx="2520280" cy="461665"/>
          </a:xfrm>
          <a:prstGeom prst="rect">
            <a:avLst/>
          </a:prstGeom>
          <a:noFill/>
        </p:spPr>
        <p:txBody>
          <a:bodyPr wrap="square" rtlCol="0">
            <a:spAutoFit/>
          </a:bodyPr>
          <a:lstStyle/>
          <a:p>
            <a:r>
              <a:rPr lang="zh-TW" altLang="en-US" sz="800" dirty="0" smtClean="0"/>
              <a:t>圖片來源</a:t>
            </a:r>
            <a:r>
              <a:rPr lang="zh-TW" altLang="en-US" sz="800" dirty="0" smtClean="0"/>
              <a:t>：</a:t>
            </a:r>
            <a:r>
              <a:rPr lang="en-US" altLang="zh-TW" sz="800" dirty="0" smtClean="0"/>
              <a:t> https://www.feib.com.tw/UpFiles/creditcard/event/991220/FEDirect-webpage-c.html</a:t>
            </a:r>
            <a:endParaRPr lang="en-US" altLang="zh-TW" sz="800" dirty="0" smtClean="0"/>
          </a:p>
        </p:txBody>
      </p:sp>
      <p:pic>
        <p:nvPicPr>
          <p:cNvPr id="1031" name="Picture 7"/>
          <p:cNvPicPr>
            <a:picLocks noChangeAspect="1" noChangeArrowheads="1"/>
          </p:cNvPicPr>
          <p:nvPr/>
        </p:nvPicPr>
        <p:blipFill>
          <a:blip r:embed="rId9" cstate="email"/>
          <a:srcRect/>
          <a:stretch>
            <a:fillRect/>
          </a:stretch>
        </p:blipFill>
        <p:spPr bwMode="auto">
          <a:xfrm>
            <a:off x="5796136" y="1700808"/>
            <a:ext cx="2880320"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文字方塊 24"/>
          <p:cNvSpPr txBox="1"/>
          <p:nvPr/>
        </p:nvSpPr>
        <p:spPr>
          <a:xfrm>
            <a:off x="5868144" y="3573016"/>
            <a:ext cx="2520280" cy="338554"/>
          </a:xfrm>
          <a:prstGeom prst="rect">
            <a:avLst/>
          </a:prstGeom>
          <a:noFill/>
        </p:spPr>
        <p:txBody>
          <a:bodyPr wrap="square" rtlCol="0">
            <a:spAutoFit/>
          </a:bodyPr>
          <a:lstStyle/>
          <a:p>
            <a:r>
              <a:rPr lang="zh-TW" altLang="en-US" sz="800" dirty="0" smtClean="0"/>
              <a:t>圖片來源</a:t>
            </a:r>
            <a:r>
              <a:rPr lang="zh-TW" altLang="en-US" sz="800" dirty="0" smtClean="0"/>
              <a:t>：</a:t>
            </a:r>
            <a:r>
              <a:rPr lang="en-US" altLang="zh-TW" sz="800" dirty="0" smtClean="0"/>
              <a:t> http://www.itaiwanmj.com.tw/MyCard/lifeet.phtml</a:t>
            </a:r>
            <a:endParaRPr lang="en-US" altLang="zh-TW" sz="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7172" name="標題 6"/>
          <p:cNvSpPr>
            <a:spLocks noGrp="1"/>
          </p:cNvSpPr>
          <p:nvPr>
            <p:ph type="title"/>
          </p:nvPr>
        </p:nvSpPr>
        <p:spPr>
          <a:xfrm>
            <a:off x="971550" y="476250"/>
            <a:ext cx="7772400" cy="1143000"/>
          </a:xfrm>
        </p:spPr>
        <p:txBody>
          <a:bodyPr/>
          <a:lstStyle/>
          <a:p>
            <a:pPr algn="ctr"/>
            <a:r>
              <a:rPr lang="zh-TW" altLang="en-US" dirty="0" smtClean="0"/>
              <a:t>活動一</a:t>
            </a:r>
            <a:r>
              <a:rPr lang="zh-TW" altLang="en-US" dirty="0" smtClean="0"/>
              <a:t>：你家巷口</a:t>
            </a:r>
            <a:r>
              <a:rPr lang="zh-TW" altLang="en-US" dirty="0" smtClean="0"/>
              <a:t>的服務</a:t>
            </a:r>
            <a:endParaRPr lang="zh-TW" altLang="en-US" dirty="0" smtClean="0"/>
          </a:p>
        </p:txBody>
      </p:sp>
      <p:sp>
        <p:nvSpPr>
          <p:cNvPr id="14" name="內容版面配置區 5"/>
          <p:cNvSpPr>
            <a:spLocks noGrp="1"/>
          </p:cNvSpPr>
          <p:nvPr>
            <p:ph sz="quarter" idx="1"/>
          </p:nvPr>
        </p:nvSpPr>
        <p:spPr>
          <a:xfrm>
            <a:off x="1043608" y="1700808"/>
            <a:ext cx="7560840" cy="504056"/>
          </a:xfrm>
        </p:spPr>
        <p:txBody>
          <a:bodyPr/>
          <a:lstStyle/>
          <a:p>
            <a:pPr lvl="0"/>
            <a:r>
              <a:rPr lang="zh-TW" altLang="en-US" sz="2400" dirty="0" smtClean="0">
                <a:latin typeface="+mj-ea"/>
                <a:ea typeface="+mj-ea"/>
              </a:rPr>
              <a:t>想一想，超商</a:t>
            </a:r>
            <a:r>
              <a:rPr lang="zh-TW" altLang="en-US" sz="2400" dirty="0" smtClean="0">
                <a:latin typeface="+mj-ea"/>
                <a:ea typeface="+mj-ea"/>
              </a:rPr>
              <a:t>生活便利站提供什麼樣的服務</a:t>
            </a:r>
            <a:r>
              <a:rPr lang="zh-TW" altLang="en-US" sz="2400" dirty="0" smtClean="0">
                <a:latin typeface="+mj-ea"/>
                <a:ea typeface="+mj-ea"/>
              </a:rPr>
              <a:t>？</a:t>
            </a:r>
            <a:endParaRPr lang="en-US" altLang="zh-TW" sz="2400" dirty="0" smtClean="0">
              <a:latin typeface="+mj-ea"/>
              <a:ea typeface="+mj-ea"/>
            </a:endParaRPr>
          </a:p>
          <a:p>
            <a:pPr lvl="0"/>
            <a:endParaRPr lang="en-US" altLang="zh-TW" sz="2400" dirty="0" smtClean="0">
              <a:latin typeface="+mj-ea"/>
              <a:ea typeface="+mj-ea"/>
            </a:endParaRPr>
          </a:p>
          <a:p>
            <a:pPr lvl="0"/>
            <a:endParaRPr lang="en-US" altLang="zh-TW" sz="2400" dirty="0" smtClean="0">
              <a:latin typeface="+mj-ea"/>
              <a:ea typeface="+mj-ea"/>
            </a:endParaRPr>
          </a:p>
          <a:p>
            <a:pPr lvl="0"/>
            <a:endParaRPr lang="en-US" altLang="zh-TW" sz="2400" dirty="0" smtClean="0">
              <a:latin typeface="+mj-ea"/>
              <a:ea typeface="+mj-ea"/>
            </a:endParaRPr>
          </a:p>
          <a:p>
            <a:pPr lvl="0"/>
            <a:endParaRPr lang="en-US" altLang="zh-TW" sz="2400" dirty="0" smtClean="0">
              <a:latin typeface="+mj-ea"/>
              <a:ea typeface="+mj-ea"/>
            </a:endParaRPr>
          </a:p>
          <a:p>
            <a:pPr lvl="0"/>
            <a:endParaRPr lang="en-US" altLang="zh-TW" sz="2400" dirty="0" smtClean="0">
              <a:latin typeface="+mj-ea"/>
              <a:ea typeface="+mj-ea"/>
            </a:endParaRPr>
          </a:p>
          <a:p>
            <a:pPr lvl="0"/>
            <a:endParaRPr lang="en-US" altLang="zh-TW" sz="2400" dirty="0" smtClean="0">
              <a:latin typeface="+mj-ea"/>
              <a:ea typeface="+mj-ea"/>
            </a:endParaRPr>
          </a:p>
          <a:p>
            <a:pPr lvl="0"/>
            <a:r>
              <a:rPr lang="zh-TW" altLang="en-US" sz="2400" dirty="0" smtClean="0">
                <a:latin typeface="+mj-ea"/>
                <a:ea typeface="+mj-ea"/>
              </a:rPr>
              <a:t>請與大家分享一下你的</a:t>
            </a:r>
            <a:r>
              <a:rPr lang="zh-TW" altLang="en-US" sz="2400" dirty="0" smtClean="0">
                <a:latin typeface="+mj-ea"/>
                <a:ea typeface="+mj-ea"/>
              </a:rPr>
              <a:t>使用目的、操作流程</a:t>
            </a:r>
            <a:r>
              <a:rPr lang="zh-TW" altLang="en-US" sz="2400" dirty="0" smtClean="0">
                <a:latin typeface="+mj-ea"/>
                <a:ea typeface="+mj-ea"/>
              </a:rPr>
              <a:t>。</a:t>
            </a:r>
            <a:endParaRPr lang="en-US" altLang="zh-TW" sz="2400" dirty="0" smtClean="0">
              <a:latin typeface="+mj-ea"/>
              <a:ea typeface="+mj-ea"/>
            </a:endParaRPr>
          </a:p>
          <a:p>
            <a:pPr lvl="0"/>
            <a:r>
              <a:rPr lang="zh-TW" altLang="en-US" sz="2400" dirty="0" smtClean="0">
                <a:latin typeface="+mj-ea"/>
                <a:ea typeface="+mj-ea"/>
              </a:rPr>
              <a:t>你</a:t>
            </a:r>
            <a:r>
              <a:rPr lang="zh-TW" altLang="en-US" sz="2400" dirty="0" smtClean="0">
                <a:latin typeface="+mj-ea"/>
                <a:ea typeface="+mj-ea"/>
              </a:rPr>
              <a:t>懷疑過這樣的服務機制有可能產生失誤或詐騙嗎</a:t>
            </a:r>
            <a:r>
              <a:rPr lang="zh-TW" altLang="en-US" sz="2400" dirty="0" smtClean="0">
                <a:latin typeface="+mj-ea"/>
                <a:ea typeface="+mj-ea"/>
              </a:rPr>
              <a:t>？</a:t>
            </a:r>
            <a:endParaRPr lang="en-US" altLang="zh-TW" dirty="0" smtClean="0">
              <a:latin typeface="+mj-ea"/>
              <a:ea typeface="+mj-ea"/>
            </a:endParaRPr>
          </a:p>
          <a:p>
            <a:pPr lvl="0"/>
            <a:endParaRPr lang="en-US" altLang="zh-TW" dirty="0" smtClean="0">
              <a:latin typeface="+mj-ea"/>
              <a:ea typeface="+mj-ea"/>
            </a:endParaRPr>
          </a:p>
          <a:p>
            <a:pPr lvl="0">
              <a:buNone/>
            </a:pPr>
            <a:endParaRPr lang="en-US" altLang="zh-TW" dirty="0" smtClean="0">
              <a:latin typeface="+mj-ea"/>
              <a:ea typeface="+mj-ea"/>
            </a:endParaRPr>
          </a:p>
        </p:txBody>
      </p:sp>
      <p:sp>
        <p:nvSpPr>
          <p:cNvPr id="16" name="六邊形 15"/>
          <p:cNvSpPr/>
          <p:nvPr/>
        </p:nvSpPr>
        <p:spPr>
          <a:xfrm>
            <a:off x="2483768" y="2636912"/>
            <a:ext cx="936104" cy="792088"/>
          </a:xfrm>
          <a:prstGeom prst="hexagon">
            <a:avLst/>
          </a:prstGeom>
          <a:solidFill>
            <a:srgbClr val="66FFFF"/>
          </a:solidFill>
          <a:ln>
            <a:solidFill>
              <a:schemeClr val="bg1">
                <a:lumMod val="9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smtClean="0">
                <a:latin typeface="+mj-ea"/>
                <a:ea typeface="+mj-ea"/>
              </a:rPr>
              <a:t>繳費</a:t>
            </a:r>
            <a:endParaRPr lang="zh-TW" altLang="en-US" dirty="0">
              <a:latin typeface="+mj-ea"/>
              <a:ea typeface="+mj-ea"/>
            </a:endParaRPr>
          </a:p>
        </p:txBody>
      </p:sp>
      <p:sp>
        <p:nvSpPr>
          <p:cNvPr id="17" name="六邊形 16"/>
          <p:cNvSpPr/>
          <p:nvPr/>
        </p:nvSpPr>
        <p:spPr>
          <a:xfrm>
            <a:off x="3275856" y="2204864"/>
            <a:ext cx="936104" cy="792088"/>
          </a:xfrm>
          <a:prstGeom prst="hexagon">
            <a:avLst/>
          </a:prstGeom>
          <a:solidFill>
            <a:srgbClr val="3399FF"/>
          </a:solidFill>
          <a:ln>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latin typeface="+mj-ea"/>
                <a:ea typeface="+mj-ea"/>
              </a:rPr>
              <a:t>購票</a:t>
            </a:r>
            <a:endParaRPr lang="zh-TW" altLang="en-US" dirty="0">
              <a:latin typeface="+mj-ea"/>
              <a:ea typeface="+mj-ea"/>
            </a:endParaRPr>
          </a:p>
        </p:txBody>
      </p:sp>
      <p:sp>
        <p:nvSpPr>
          <p:cNvPr id="18" name="六邊形 17"/>
          <p:cNvSpPr/>
          <p:nvPr/>
        </p:nvSpPr>
        <p:spPr>
          <a:xfrm>
            <a:off x="3275856" y="3068960"/>
            <a:ext cx="936104" cy="792088"/>
          </a:xfrm>
          <a:prstGeom prst="hexagon">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smtClean="0">
                <a:latin typeface="+mj-ea"/>
                <a:ea typeface="+mj-ea"/>
              </a:rPr>
              <a:t>儲值</a:t>
            </a:r>
            <a:endParaRPr lang="zh-TW" altLang="en-US" dirty="0">
              <a:latin typeface="+mj-ea"/>
              <a:ea typeface="+mj-ea"/>
            </a:endParaRPr>
          </a:p>
        </p:txBody>
      </p:sp>
      <p:sp>
        <p:nvSpPr>
          <p:cNvPr id="19" name="六邊形 18"/>
          <p:cNvSpPr/>
          <p:nvPr/>
        </p:nvSpPr>
        <p:spPr>
          <a:xfrm>
            <a:off x="4067944" y="2636912"/>
            <a:ext cx="936104" cy="792088"/>
          </a:xfrm>
          <a:prstGeom prst="hexagon">
            <a:avLst/>
          </a:prstGeom>
          <a:solidFill>
            <a:srgbClr val="9999FF"/>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列印</a:t>
            </a:r>
            <a:endParaRPr lang="en-US" altLang="zh-TW" dirty="0" smtClean="0">
              <a:latin typeface="+mj-ea"/>
              <a:ea typeface="+mj-ea"/>
            </a:endParaRPr>
          </a:p>
          <a:p>
            <a:pPr algn="ctr"/>
            <a:r>
              <a:rPr lang="zh-TW" altLang="en-US" dirty="0" smtClean="0">
                <a:latin typeface="+mj-ea"/>
                <a:ea typeface="+mj-ea"/>
              </a:rPr>
              <a:t>掃描</a:t>
            </a:r>
            <a:endParaRPr lang="zh-TW" altLang="en-US" dirty="0">
              <a:latin typeface="+mj-ea"/>
              <a:ea typeface="+mj-ea"/>
            </a:endParaRPr>
          </a:p>
        </p:txBody>
      </p:sp>
      <p:sp>
        <p:nvSpPr>
          <p:cNvPr id="20" name="六邊形 19"/>
          <p:cNvSpPr/>
          <p:nvPr/>
        </p:nvSpPr>
        <p:spPr>
          <a:xfrm>
            <a:off x="2483768" y="3501008"/>
            <a:ext cx="936104" cy="792088"/>
          </a:xfrm>
          <a:prstGeom prst="hexagon">
            <a:avLst/>
          </a:prstGeom>
          <a:solidFill>
            <a:srgbClr val="CCFF99"/>
          </a:solidFill>
          <a:ln>
            <a:solidFill>
              <a:schemeClr val="bg1">
                <a:lumMod val="9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dirty="0" smtClean="0">
                <a:latin typeface="+mj-ea"/>
                <a:ea typeface="+mj-ea"/>
              </a:rPr>
              <a:t>下載</a:t>
            </a:r>
            <a:endParaRPr lang="zh-TW" altLang="en-US" dirty="0">
              <a:latin typeface="+mj-ea"/>
              <a:ea typeface="+mj-ea"/>
            </a:endParaRPr>
          </a:p>
        </p:txBody>
      </p:sp>
      <p:sp>
        <p:nvSpPr>
          <p:cNvPr id="22" name="六邊形 21"/>
          <p:cNvSpPr/>
          <p:nvPr/>
        </p:nvSpPr>
        <p:spPr>
          <a:xfrm>
            <a:off x="4067944" y="3501008"/>
            <a:ext cx="936104" cy="792088"/>
          </a:xfrm>
          <a:prstGeom prst="hexagon">
            <a:avLst/>
          </a:prstGeom>
          <a:solidFill>
            <a:srgbClr val="FF99FF"/>
          </a:solidFill>
          <a:ln>
            <a:solidFill>
              <a:schemeClr val="bg1">
                <a:lumMod val="9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smtClean="0">
                <a:latin typeface="+mj-ea"/>
                <a:ea typeface="+mj-ea"/>
              </a:rPr>
              <a:t>叫車</a:t>
            </a:r>
            <a:endParaRPr lang="zh-TW" altLang="en-US" dirty="0">
              <a:latin typeface="+mj-ea"/>
              <a:ea typeface="+mj-ea"/>
            </a:endParaRPr>
          </a:p>
        </p:txBody>
      </p:sp>
      <p:sp>
        <p:nvSpPr>
          <p:cNvPr id="23" name="六邊形 22"/>
          <p:cNvSpPr/>
          <p:nvPr/>
        </p:nvSpPr>
        <p:spPr>
          <a:xfrm>
            <a:off x="3275856" y="3933056"/>
            <a:ext cx="936104" cy="792088"/>
          </a:xfrm>
          <a:prstGeom prst="hexagon">
            <a:avLst/>
          </a:prstGeom>
          <a:solidFill>
            <a:srgbClr val="FF9999"/>
          </a:solidFill>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latin typeface="+mj-ea"/>
                <a:ea typeface="+mj-ea"/>
              </a:rPr>
              <a:t>紅利兌換</a:t>
            </a:r>
            <a:endParaRPr lang="zh-TW" altLang="en-US"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1"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1" animBg="1"/>
      <p:bldP spid="18" grpId="1" animBg="1"/>
      <p:bldP spid="19" grpId="1" animBg="1"/>
      <p:bldP spid="20" grpId="1" animBg="1"/>
      <p:bldP spid="22" grpId="1"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7172" name="標題 6"/>
          <p:cNvSpPr>
            <a:spLocks noGrp="1"/>
          </p:cNvSpPr>
          <p:nvPr>
            <p:ph type="title"/>
          </p:nvPr>
        </p:nvSpPr>
        <p:spPr>
          <a:xfrm>
            <a:off x="971550" y="476250"/>
            <a:ext cx="7772400" cy="1143000"/>
          </a:xfrm>
        </p:spPr>
        <p:txBody>
          <a:bodyPr/>
          <a:lstStyle/>
          <a:p>
            <a:pPr algn="ctr"/>
            <a:r>
              <a:rPr lang="zh-TW" altLang="en-US" dirty="0" smtClean="0"/>
              <a:t>活動二：新聞這樣說</a:t>
            </a:r>
            <a:endParaRPr lang="zh-TW" altLang="en-US" dirty="0" smtClean="0"/>
          </a:p>
        </p:txBody>
      </p:sp>
      <p:sp>
        <p:nvSpPr>
          <p:cNvPr id="21" name="內容版面配置區 5"/>
          <p:cNvSpPr>
            <a:spLocks noGrp="1"/>
          </p:cNvSpPr>
          <p:nvPr>
            <p:ph sz="quarter" idx="1"/>
          </p:nvPr>
        </p:nvSpPr>
        <p:spPr>
          <a:xfrm>
            <a:off x="971600" y="1628800"/>
            <a:ext cx="7560840" cy="1512168"/>
          </a:xfrm>
        </p:spPr>
        <p:txBody>
          <a:bodyPr/>
          <a:lstStyle/>
          <a:p>
            <a:pPr lvl="0"/>
            <a:r>
              <a:rPr lang="zh-TW" altLang="en-US" sz="2400" dirty="0" smtClean="0">
                <a:latin typeface="+mj-ea"/>
                <a:ea typeface="+mj-ea"/>
              </a:rPr>
              <a:t>猜猜看，</a:t>
            </a:r>
            <a:r>
              <a:rPr lang="zh-TW" altLang="zh-TW" sz="2400" dirty="0" smtClean="0">
                <a:latin typeface="+mj-ea"/>
                <a:ea typeface="+mj-ea"/>
              </a:rPr>
              <a:t>透過</a:t>
            </a:r>
            <a:r>
              <a:rPr lang="zh-TW" altLang="zh-TW" sz="2400" dirty="0" smtClean="0">
                <a:latin typeface="+mj-ea"/>
                <a:ea typeface="+mj-ea"/>
              </a:rPr>
              <a:t>超商生活便利站，有可能產生怎樣的詐騙</a:t>
            </a:r>
            <a:r>
              <a:rPr lang="zh-TW" altLang="zh-TW" sz="2400" dirty="0" smtClean="0">
                <a:latin typeface="+mj-ea"/>
                <a:ea typeface="+mj-ea"/>
              </a:rPr>
              <a:t>？</a:t>
            </a:r>
            <a:r>
              <a:rPr lang="zh-TW" altLang="en-US" sz="2400" dirty="0" smtClean="0">
                <a:latin typeface="+mj-ea"/>
                <a:ea typeface="+mj-ea"/>
              </a:rPr>
              <a:t>或是，你有慘痛的教訓可以與大家分享</a:t>
            </a:r>
            <a:r>
              <a:rPr lang="zh-TW" altLang="zh-TW" sz="2400" dirty="0" smtClean="0">
                <a:latin typeface="+mj-ea"/>
              </a:rPr>
              <a:t>？</a:t>
            </a:r>
            <a:endParaRPr lang="en-US" altLang="zh-TW" sz="2400" dirty="0" smtClean="0">
              <a:latin typeface="+mj-ea"/>
              <a:ea typeface="+mj-ea"/>
            </a:endParaRPr>
          </a:p>
          <a:p>
            <a:r>
              <a:rPr lang="zh-TW" altLang="zh-TW" sz="2400" dirty="0" smtClean="0">
                <a:latin typeface="+mj-ea"/>
                <a:ea typeface="+mj-ea"/>
              </a:rPr>
              <a:t>詳讀「超商生活便利站 詐騙新管道」之新聞</a:t>
            </a:r>
            <a:r>
              <a:rPr lang="zh-TW" altLang="en-US" sz="2400" dirty="0" smtClean="0">
                <a:latin typeface="+mj-ea"/>
                <a:ea typeface="+mj-ea"/>
              </a:rPr>
              <a:t>。</a:t>
            </a:r>
            <a:endParaRPr lang="en-US" altLang="zh-TW" sz="2400" dirty="0" smtClean="0">
              <a:latin typeface="+mj-ea"/>
              <a:ea typeface="+mj-ea"/>
            </a:endParaRPr>
          </a:p>
          <a:p>
            <a:pPr lvl="0">
              <a:buNone/>
            </a:pPr>
            <a:endParaRPr lang="en-US" altLang="zh-TW" dirty="0" smtClean="0">
              <a:latin typeface="+mj-ea"/>
              <a:ea typeface="+mj-ea"/>
            </a:endParaRPr>
          </a:p>
          <a:p>
            <a:pPr lvl="0"/>
            <a:endParaRPr lang="en-US" altLang="zh-TW" dirty="0" smtClean="0">
              <a:latin typeface="+mj-ea"/>
              <a:ea typeface="+mj-ea"/>
            </a:endParaRPr>
          </a:p>
          <a:p>
            <a:pPr lvl="0"/>
            <a:endParaRPr lang="en-US" altLang="zh-TW" dirty="0" smtClean="0">
              <a:latin typeface="+mj-ea"/>
              <a:ea typeface="+mj-ea"/>
            </a:endParaRPr>
          </a:p>
        </p:txBody>
      </p:sp>
      <p:sp>
        <p:nvSpPr>
          <p:cNvPr id="22530" name="AutoShape 2" descr="data:image/jpeg;base64,/9j/4AAQSkZJRgABAQAAAQABAAD/2wCEAAkGBhQSERUUERQVFRUWGRkaGBgXGB8cHhohHR0hGRogHSEdIiYeHSAjGRocKy8gLyoqLCwsGB80NTAqNScsLCkBCQoKDgwOGA8PGjEkHyQyMTAvNCwqLiw0LCo1LC8tKSwpKSksLSksLS8vLCw1LiksLCwvLCwsLTEvLCw0KSwpLP/AABEIAHgAeAMBIgACEQEDEQH/xAAcAAACAwEBAQEAAAAAAAAAAAAFBwAEBgMBAgj/xABIEAABAwIDAwYICQsEAwAAAAABAgMRAAQSITEFBkEHEyJRYXEUJDKBkaHR8BUjQlNjdJKTsTM0Q1JUYnOys8HxF3KC4RY1ov/EABoBAAIDAQEAAAAAAAAAAAAAAAMEAQIFBgD/xAAxEQABBAAEAgkDBAMAAAAAAAABAAIDEQQSIUExUQUTImFxgZGhsTLB4RTR8PEjksL/2gAMAwEAAhEDEQA/AGdu5sRhds2tbDRUoSoqbSSTJkkxqaJDd22/Z2fu0+yuO6f5mzp5PDvPvPGh7vKNZpuCwpwgpJSVx0ARlE94PZVS4DiixxPkvILrkiw3dtv2dn7tPsoRvOLOzYLq7ZlWeFKebQMROgkjIdZ7K9d5SbBJjnwrtSkkemKxfKPvXb3bbKWHMWFZJBBGogHMUKSVoaaItOYXBSPlaJGHLvoUW3E2wxeLW29aW6XEjECltMEDLiNRl3jqjPaDd22/Z2fu0+ylBye7datLlTj6sKS0QCJVMkEaDTI9/mpmMcotioxz4H+4ED8KrDKC3tHVG6QwTmTHqWHL3AlExu7bfs7PD9Gn2UJVsG38NSjmGcPMOHDzaY/KIziK0VvdoWkKQpKknRSSCD3EZGhjh8fR9XXx+kRTKydd13/8dtv2dn7tPsqDd22/Z2fu0+ys1yh71vWSWgwEAuYukqVRhjIDTjrxrAWt9e3ylBV1CRBWpx3m0CeECAT2AUB8wa7KBZWnh+jnyx9aXANTbudnWLQlxFsjTNSWx+NDl7R2SkEk2cdiUHXuE1iLPdawSJudoIUcsmzl6SCTPcKze3mrdD6k2qy40MOFROcxnqM86E6dzdaHqm4ei4pHZczvHLQ904WHtluQU+BmYgENgz3HOaJN7BtTmGGD3No9lJPb7toeb8DSodEFwrWTmfkgHgIOfGR1Z8dgbxO2jqVtLgdHEmSQscQRoSRx4R2V79TrRHorHobMzNGSDyI/ZOXbew7dNu8pLDQIaWQQ2nIhJgjLWpV3bi5s3iNCysjP9w15Ti59fG6v5mzr5I1z40jNpsnwl1AzUXVACdSVkAec+mnnupHgbOnk8O8+88aXSdmpXvAUCIDvOEE9SSs5d9K4lubKO9bXREwjMhPK/RVWuSu9OvNp01c9g94qhvRuiuwQ0XHEqU5iBSmYATHEjOcXUKbu096rW3MPPISr9XFJ9Ak+2llyjb0sXimfB1FXN45kEeVhiJ/2mhSxRsaa4p3B4vFzytzjsm9u7mVU3I3PF+pzE4pCUYZKQCSVTxOUgDqNGN+Nw2LO151tbpONCSFkQQe4f5qlyf77NWSHEOpWQtSSCiDwjOSDrXm/G+yb8NNtJUhCVYjjKRKjknQmIBPp7KoOrEfeju/VnF79WPikV5Hn1FT6SpRThQQJkSSZy0mB6BW5UfH0fV1/1EV87rbtN2bIQjNRAxr/AFjGvd1CvpZ8fR9XXx+kRT0TS1gBXOY2Zs07ns4LJcsI6Ftr5a/5RWZ3s3BNm0h3nAUHAlSTkcRGYTlCkzPb1zWl5X8m7Y5QFq49g9+2ifKPsZVzaNllKlqQsKCUmZBBBPbANLSMDi8+C1sJiHQxwC6aS6/VLTZ7dmlKF3Dj7iyc2mkgR3rVr5q+NtXdooI8EbcbPysawoKmIjMxEHvojY7XubJnCbVCZOTjrRxZ/JkgSMtDXzsZi3UzcPXbrZcWlXNoxdPHrigaSfNr1UtVivstbMWkyGyL0o3fkNNO9FmH7exasH0IC1PpIexHFKcgsgHIKCj2SAaCX9ii42mppkjA48EpwRAHGIyjU+ahmz2F3LrDQVJJShEq8kEyY6hqe2K0W6tqhvbIbR0kIccSkk59FKhJ6zlVwc1CtLCG5nUB77t2Unyux6cE1tu/mj8T+Sc/lNSpvAfFX/4S+P7pqVpri1z3WJ8DZmZw/wBzS25Q9kvsXarlBWELwnGlUYTGEpMaTHnmmRuoPE2dPJ4d59540TcaCgQoAg6g5/jQ5Iw8Um8JijhpMwFg6HwX5/2PsG5u1fEoWvrX8kEiTKjlNWt5t03LENc44lSnASQknowRxIzBxdQ0p7obgAAADqGlLHlj8u27l8e1NKSQBjCd1uYXpOTEYhrAKbr8IXu1yfeG2vPIfKVYlDCUyBHWRxjvAkUX2LyRqCwbp0FAI6Lc9KOskCAezM9Yo5yUtFOz0k/KWtXmmP7VsqLHCwtBISWK6RxDJZIw7SyOC+UCBQlZ8fR9XX/URRig7h8fR9XXx+kRTSxUK5SdjrfsyUeU0oOdsAEKjtg+ql/vBvA825FvfuPMqAKSFwpI/VVAGfbxp2LSCCDmDrSt2nyROF0m3dRzZJMLJBTxjIGY07qVnY46tW30biYmjJMdBdWL4+Xos3abHLyQ7c3rSAYPxjvOLg/uiTn1ZVxu2bQYW2XVrUVJxPr6DaRmMkAFRB6zn1TW22dyPoEF99StJS2IHdJk+fKfxLJ5KrLilw9vOK/xQeoeRwHqn3dJQNd9ZI7gAPfX3pY3YWwnWblD9gpF4lGvSwESCCFJVmDBMK0y7K77hAr2u6siCOeVhkGJUQRI1GevGKF7V2bc7JucTSyEqyQ5wUI8kjQkdXEwavclTql36lEyS2oqPaSJPpqrfrDa3RJrdBJLmBBbod/Pb2TQ2+fFH9fyTn8pqVNv/mj/AFcyvj+6alaS5JUN2NrMptWkl1AISMitM6nXOig20x88194n20hHwnnlSQBzhnM5DEeHZ64q5tdPNvOpQhIQICIEwJ6KgYzJHWSDNBdLTwytTr7gfdWDdLTwTtlg/pmvtp9tZDfvZSL4sc2+ynCohRLickqgzAOeaRA4zwrJbQsG0qvAEJ6CGylOHJGIiSDqZz74rndoabd+MaBb5lmYGYK8ipJjys/UaQ/XtlbQaTYHw0/9BMRF8Dw9p1H5Ca2zbm2YaQ0263gQkJTK05x2zmTx76tDbDPzrfD5aeOnHjSTdsUNuoxFDjSEpWSDAWlSiEydZIj0Gq207fmH1pEFOqJzkKBwntyjsypqPEseQ1vKx/PMeqA5ruJT0G2WPnW/tp9tDF7Ta8NQrnW8PMLzxpjNxEcYz9dLdVs38IIa5tvAQkxHW2SfNiAPfVFm3bctzICXEQvFpiTJStPUSMo7+ygtx7SGmjqGn/a6+NV7qynUdrs/PN/bT7a8+GGfnm/tp9tKNdo2VudBKUi1Q4AEzhJiSBAJ1PfnVaytm1KhYwYlpDSyiUqjyQscMQIM1A6QblLi07e4v+6U9UU5UbYZy+ObP/NPtr0bZY+ea+2njpxr8/vCFkHD5XBWWp07Oo8a5A6acOPvn2Vog2LQ6T5v12j7eB5xlaDGq069YzyNcdj21jaiLdbSArM/GAk9WZJMUjUkZacPle+XUeNeAjLTh8r3z7Kihdq4e8NyAmuV6J7be2qybZ8B1sktLAGNOuE9tSkUlXdw+V6PN1HjUqyGmrsbk+tXmG3XA7jWCpULOpJk/wDXqq7/AKZ2mnx0ZZc6Yy/Ciu66wmyZKiAAiSdBxM/91QvuUqxbMc7jP0YKvXofTVHFo+pFjiklNMBPguX+mlp1v/eq7qh5NbQ5Ev8A3qvf/FWt2N+GL0qQ3iQpMHCuMx1ggmf8V23g3ztrOOdUSsgEITmozp2DvJqLZWbZWMEof1eU5uSzW3t1Nm2iUqfU+MWQSlZJMdg6p9dX7Xk+sXkJcQXVoWAUnnSQRqNc6X2+m9/hzjZSgoSgQAVTmoyTlHUO+K0O4W/ik8xZloKEhIWFZwZOaYgxnOYy7swNmaX1stOTot7cOHj6txY0C0qeTS0639NedM+4qg5yfWvhSWjzpTzSl5umZC0j0GTPXW7ChQlw+Po+rr4/SIpqljWULHJpaay/96qud1yeWbaFKWXwlIlR51WiRJnryFafaV+hhpbrkhCBJisDtzlTt3GnW2kOHGgpCjhAGIFOkk+qhvcxvFM4fDSznsAkbrvsDdLZt42VsF0gEpMrIIOokdxyokOTCyj9JGX6Q++dYnk33icYUppDKng6UeSqCmMpOURB7KY2+e03LeydcZIC04YJziVAEjhOdVjkDmZij4rBGLECJvA8L+6Hnkws/pfvDXv+mNnOjnD9Iaye77F9c27lyb9bYQTkZIOESTMgAZxpwrUcmm8D10wvnyVFChC48oETrABIIPqqWShxArionwJia5wcDl0PHT1Cr7W5ObRth1aQ7KW1qHxh1AJB8xGlStRvD+av/wAJz+U1KMkEDXbKc2MUoKpLKo6zEnh1geusRyabEtrpbqbhJUpKUFAxECDOI5ROcZ0y92EhVkyDEFH4k+n+9JrZG7NxcqWLdOLm1QTjAjWBJiTApScdtpq1udGnNh5WF2Xgb5fHJd9g7QbttohaiQ2hxwdHpHD0gnLjNabeTerZd2UqdQ+pScgUdCRMxmRImazO5exG3r4W76ZELSoYuIB0I7R56M7YftNmvqZbtQ8sBJK31kxiEgBMRpQGWGHhVrTnbG6cAZi8N2IGnisqpxC7iWWlc3iGFrEVE5aEjMk8Y0mjFhvgtpcW1ow25oMKFqXxkdIknTqk14zvndLVhtENtTnht2hMeZJJ4Z8aq7F2JdXdwvmyQ8mVLWpRSUqkznEhRPD8IqgNHs/HwmHgOaevAAA3cT6/wrV7r79Xq7xtm4TIcMEFvCUiCcQyHVx4VuFHx9H1df8AURVHc3Y91boULt7nSSMAxFWEcekRJnL0VeUfH0fV18fpEVoRAhuvuuUxr43yf4wABy4HvQTbnKNYgLZXjdBlKggZdREkjt0rGXG8guEeBbPtkNJeIBlQKlcYJIjhrJ81bDb+xLKyDl6tguHEk4cXRxKOoByAJOufdWO2ku4fWLy3tU2obGLnMWHFlr0gApUdQznjS0ue9T6DbxWvg2w5bY01zcdM22m/ovht/aOzlItUEBThxBCChaiTlnlImO7KtBtbw74MuDflJJLWACJHSElWERByjjM1lN21NP3KHLy7WlZWnKFFSs4T8YMkAkxl6qZPKX/69z/cjj+8PeK8wWxxvTxV8S4NniYWjMSLOWtb2Kx26m5Vxc27ZFyUW7hlbYJ4GDlGEnLWtte74WVjhYxeSAkIbGLCNBMf5rBMcoJZ2ezbW+TsELXOSQSfJ6yRx9wb3X5MCFIdu14j0Vc2MxOvSV8o9YGXbUxmhUfHdDxTAS5+KNNs5QOJ7/ytxt8+Kv8A8Jz+U1K829+aP/wnOP7prynVzi4bvLIsWznIbJ6zxNL7k63qt7Vt7whZSpZQpIgmYB0gdZ0ph7q/mbOnk9w1PvPGsNtXkpcXcqLLiEMqVIxElSZkkARnHDPSl5Q6w5uy1MA+HJJFMaDq18CgG4l4TtRtaZ6alznOSgo/hTQ3m3SZu0rKkAOlOFLkkEHVOmon1UK3R5ORZvc8t0OqCYR0YwzqdTOX41rL205xtSMRTiSRiBgjLIiOINRFGQwhwV8di2vxDXwu4AC0jdg7ce2dc8QAoIdbJ1gkEZ5YhwP9jWv5MNoB69vFgRzgxgSDALhI076EHedtpbnhdq2u8RKQ8AM1DJKlpOWomRqAMqu8j9sovvOfJDaUkz8pSsXphNAj0c0Xa1cX2oJHubRoC+eu351TWoOs+Po+rr/qIouBQhw+Po+rr4/SIrQXJoo8tIHSIA7Y/vSi3osLfnnXbi+50kktNtHEoTJSCc0pSMtNYrR74bk3N5dJUl1IZwpGFRPQ/WhMZz6yOEVct+Tq3Yt1pCOddU2oY1mTOEwUjQGeylpA55qtAtjCviwwD89l2wHDxJ+35S23W222wsFVsH3ZHNy5oY4JwkFR6+HmplcoTylbLUpaS2oloqTM4SVCRPHPjU5ON33Le2IfbCFleJOYKogakdoPGq3K3eYbRtHzjo/+QVfiBVGtLYiTyR5pmT41gYOB43d+Gw8llmNyEuWdsttZ8Jf8lJUMOHNRJykQka6SR11TttuX+zHA2oqAEfFudJBGnRPAdoOvVRnkjWpb7mJRVgZSlPSJABXMDqEjzzTF2zsJq6b5t5OIag8UnrSeBqrYg5uZmhRZ8Z1MxhnGdvxeungP7QHZ+9ab/Z9ytKShSUOJUCQfkEggjgR2dde13b3cRZbPfabJPxbhUpRzUcBHcMgKlONzUM3FYM2TrHdV9Oy67s7YYTatJU82CEwQpaZBk5ETIPZRP4dt/n2vvE+2pUq4QgoNu28fl2vtp9te/Dtv8+19tPtqVK8vLIb27uWt6sOJum23AAFHElWIcMpGYBy/6yN7vJs7NkNNPtEDMqLiZUeJOfvFSpVBG0Ozbph2IlfGIi7shE/h23+ea+2n20LXtdnw5KuebjmFicYjNxJHZwqVKsl0UTty3+faP/NPtqfDtuf07X3ifbUqVK9Snw7b/PNfbT7aEbztWt4wppVw0kyFIVjT0SNOOY7ONe1Ko4ClZj3RkPbxCG7lbGtrHGVXTbji4BONIEagATqfZ1VqBt63+fa+8T7a9qVLWhooKZJXzPL3myqO29sMqtngl5sktLAAWkkkpMAZ5k1KlSpQ1//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2532" name="AutoShape 4" descr="data:image/jpeg;base64,/9j/4AAQSkZJRgABAQAAAQABAAD/2wCEAAkGBhQSERUUERQVFRUWGRkaGBgXGB8cHhohHR0hGRogHSEdIiYeHSAjGRocKy8gLyoqLCwsGB80NTAqNScsLCkBCQoKDgwOGA8PGjEkHyQyMTAvNCwqLiw0LCo1LC8tKSwpKSksLSksLS8vLCw1LiksLCwvLCwsLTEvLCw0KSwpLP/AABEIAHgAeAMBIgACEQEDEQH/xAAcAAACAwEBAQEAAAAAAAAAAAAFBwAEBgMBAgj/xABIEAABAwIDAwYICQsEAwAAAAABAgMRAAQSITEFBkEHEyJRYXEUJDKBkaHR8BUjQlNjdJKTsTM0Q1JUYnOys8HxF3KC4RY1ov/EABoBAAIDAQEAAAAAAAAAAAAAAAMEAQIFBgD/xAAxEQABBAAEAgkDBAMAAAAAAAABAAIDEQQSIUExUQUTImFxgZGhsTLB4RTR8PEjksL/2gAMAwEAAhEDEQA/AGdu5sRhds2tbDRUoSoqbSSTJkkxqaJDd22/Z2fu0+yuO6f5mzp5PDvPvPGh7vKNZpuCwpwgpJSVx0ARlE94PZVS4DiixxPkvILrkiw3dtv2dn7tPsoRvOLOzYLq7ZlWeFKebQMROgkjIdZ7K9d5SbBJjnwrtSkkemKxfKPvXb3bbKWHMWFZJBBGogHMUKSVoaaItOYXBSPlaJGHLvoUW3E2wxeLW29aW6XEjECltMEDLiNRl3jqjPaDd22/Z2fu0+ylBye7datLlTj6sKS0QCJVMkEaDTI9/mpmMcotioxz4H+4ED8KrDKC3tHVG6QwTmTHqWHL3AlExu7bfs7PD9Gn2UJVsG38NSjmGcPMOHDzaY/KIziK0VvdoWkKQpKknRSSCD3EZGhjh8fR9XXx+kRTKydd13/8dtv2dn7tPsqDd22/Z2fu0+ys1yh71vWSWgwEAuYukqVRhjIDTjrxrAWt9e3ylBV1CRBWpx3m0CeECAT2AUB8wa7KBZWnh+jnyx9aXANTbudnWLQlxFsjTNSWx+NDl7R2SkEk2cdiUHXuE1iLPdawSJudoIUcsmzl6SCTPcKze3mrdD6k2qy40MOFROcxnqM86E6dzdaHqm4ei4pHZczvHLQ904WHtluQU+BmYgENgz3HOaJN7BtTmGGD3No9lJPb7toeb8DSodEFwrWTmfkgHgIOfGR1Z8dgbxO2jqVtLgdHEmSQscQRoSRx4R2V79TrRHorHobMzNGSDyI/ZOXbew7dNu8pLDQIaWQQ2nIhJgjLWpV3bi5s3iNCysjP9w15Ti59fG6v5mzr5I1z40jNpsnwl1AzUXVACdSVkAec+mnnupHgbOnk8O8+88aXSdmpXvAUCIDvOEE9SSs5d9K4lubKO9bXREwjMhPK/RVWuSu9OvNp01c9g94qhvRuiuwQ0XHEqU5iBSmYATHEjOcXUKbu096rW3MPPISr9XFJ9Ak+2llyjb0sXimfB1FXN45kEeVhiJ/2mhSxRsaa4p3B4vFzytzjsm9u7mVU3I3PF+pzE4pCUYZKQCSVTxOUgDqNGN+Nw2LO151tbpONCSFkQQe4f5qlyf77NWSHEOpWQtSSCiDwjOSDrXm/G+yb8NNtJUhCVYjjKRKjknQmIBPp7KoOrEfeju/VnF79WPikV5Hn1FT6SpRThQQJkSSZy0mB6BW5UfH0fV1/1EV87rbtN2bIQjNRAxr/AFjGvd1CvpZ8fR9XXx+kRT0TS1gBXOY2Zs07ns4LJcsI6Ftr5a/5RWZ3s3BNm0h3nAUHAlSTkcRGYTlCkzPb1zWl5X8m7Y5QFq49g9+2ifKPsZVzaNllKlqQsKCUmZBBBPbANLSMDi8+C1sJiHQxwC6aS6/VLTZ7dmlKF3Dj7iyc2mkgR3rVr5q+NtXdooI8EbcbPysawoKmIjMxEHvojY7XubJnCbVCZOTjrRxZ/JkgSMtDXzsZi3UzcPXbrZcWlXNoxdPHrigaSfNr1UtVivstbMWkyGyL0o3fkNNO9FmH7exasH0IC1PpIexHFKcgsgHIKCj2SAaCX9ii42mppkjA48EpwRAHGIyjU+ahmz2F3LrDQVJJShEq8kEyY6hqe2K0W6tqhvbIbR0kIccSkk59FKhJ6zlVwc1CtLCG5nUB77t2Unyux6cE1tu/mj8T+Sc/lNSpvAfFX/4S+P7pqVpri1z3WJ8DZmZw/wBzS25Q9kvsXarlBWELwnGlUYTGEpMaTHnmmRuoPE2dPJ4d59540TcaCgQoAg6g5/jQ5Iw8Um8JijhpMwFg6HwX5/2PsG5u1fEoWvrX8kEiTKjlNWt5t03LENc44lSnASQknowRxIzBxdQ0p7obgAAADqGlLHlj8u27l8e1NKSQBjCd1uYXpOTEYhrAKbr8IXu1yfeG2vPIfKVYlDCUyBHWRxjvAkUX2LyRqCwbp0FAI6Lc9KOskCAezM9Yo5yUtFOz0k/KWtXmmP7VsqLHCwtBISWK6RxDJZIw7SyOC+UCBQlZ8fR9XX/URRig7h8fR9XXx+kRTSxUK5SdjrfsyUeU0oOdsAEKjtg+ql/vBvA825FvfuPMqAKSFwpI/VVAGfbxp2LSCCDmDrSt2nyROF0m3dRzZJMLJBTxjIGY07qVnY46tW30biYmjJMdBdWL4+Xos3abHLyQ7c3rSAYPxjvOLg/uiTn1ZVxu2bQYW2XVrUVJxPr6DaRmMkAFRB6zn1TW22dyPoEF99StJS2IHdJk+fKfxLJ5KrLilw9vOK/xQeoeRwHqn3dJQNd9ZI7gAPfX3pY3YWwnWblD9gpF4lGvSwESCCFJVmDBMK0y7K77hAr2u6siCOeVhkGJUQRI1GevGKF7V2bc7JucTSyEqyQ5wUI8kjQkdXEwavclTql36lEyS2oqPaSJPpqrfrDa3RJrdBJLmBBbod/Pb2TQ2+fFH9fyTn8pqVNv/mj/AFcyvj+6alaS5JUN2NrMptWkl1AISMitM6nXOig20x88194n20hHwnnlSQBzhnM5DEeHZ64q5tdPNvOpQhIQICIEwJ6KgYzJHWSDNBdLTwytTr7gfdWDdLTwTtlg/pmvtp9tZDfvZSL4sc2+ynCohRLickqgzAOeaRA4zwrJbQsG0qvAEJ6CGylOHJGIiSDqZz74rndoabd+MaBb5lmYGYK8ipJjys/UaQ/XtlbQaTYHw0/9BMRF8Dw9p1H5Ca2zbm2YaQ0263gQkJTK05x2zmTx76tDbDPzrfD5aeOnHjSTdsUNuoxFDjSEpWSDAWlSiEydZIj0Gq207fmH1pEFOqJzkKBwntyjsypqPEseQ1vKx/PMeqA5ruJT0G2WPnW/tp9tDF7Ta8NQrnW8PMLzxpjNxEcYz9dLdVs38IIa5tvAQkxHW2SfNiAPfVFm3bctzICXEQvFpiTJStPUSMo7+ygtx7SGmjqGn/a6+NV7qynUdrs/PN/bT7a8+GGfnm/tp9tKNdo2VudBKUi1Q4AEzhJiSBAJ1PfnVaytm1KhYwYlpDSyiUqjyQscMQIM1A6QblLi07e4v+6U9UU5UbYZy+ObP/NPtr0bZY+ea+2njpxr8/vCFkHD5XBWWp07Oo8a5A6acOPvn2Vog2LQ6T5v12j7eB5xlaDGq069YzyNcdj21jaiLdbSArM/GAk9WZJMUjUkZacPle+XUeNeAjLTh8r3z7Kihdq4e8NyAmuV6J7be2qybZ8B1sktLAGNOuE9tSkUlXdw+V6PN1HjUqyGmrsbk+tXmG3XA7jWCpULOpJk/wDXqq7/AKZ2mnx0ZZc6Yy/Ciu66wmyZKiAAiSdBxM/91QvuUqxbMc7jP0YKvXofTVHFo+pFjiklNMBPguX+mlp1v/eq7qh5NbQ5Ev8A3qvf/FWt2N+GL0qQ3iQpMHCuMx1ggmf8V23g3ztrOOdUSsgEITmozp2DvJqLZWbZWMEof1eU5uSzW3t1Nm2iUqfU+MWQSlZJMdg6p9dX7Xk+sXkJcQXVoWAUnnSQRqNc6X2+m9/hzjZSgoSgQAVTmoyTlHUO+K0O4W/ik8xZloKEhIWFZwZOaYgxnOYy7swNmaX1stOTot7cOHj6txY0C0qeTS0639NedM+4qg5yfWvhSWjzpTzSl5umZC0j0GTPXW7ChQlw+Po+rr4/SIpqljWULHJpaay/96qud1yeWbaFKWXwlIlR51WiRJnryFafaV+hhpbrkhCBJisDtzlTt3GnW2kOHGgpCjhAGIFOkk+qhvcxvFM4fDSznsAkbrvsDdLZt42VsF0gEpMrIIOokdxyokOTCyj9JGX6Q++dYnk33icYUppDKng6UeSqCmMpOURB7KY2+e03LeydcZIC04YJziVAEjhOdVjkDmZij4rBGLECJvA8L+6Hnkws/pfvDXv+mNnOjnD9Iaye77F9c27lyb9bYQTkZIOESTMgAZxpwrUcmm8D10wvnyVFChC48oETrABIIPqqWShxArionwJia5wcDl0PHT1Cr7W5ObRth1aQ7KW1qHxh1AJB8xGlStRvD+av/wAJz+U1KMkEDXbKc2MUoKpLKo6zEnh1geusRyabEtrpbqbhJUpKUFAxECDOI5ROcZ0y92EhVkyDEFH4k+n+9JrZG7NxcqWLdOLm1QTjAjWBJiTApScdtpq1udGnNh5WF2Xgb5fHJd9g7QbttohaiQ2hxwdHpHD0gnLjNabeTerZd2UqdQ+pScgUdCRMxmRImazO5exG3r4W76ZELSoYuIB0I7R56M7YftNmvqZbtQ8sBJK31kxiEgBMRpQGWGHhVrTnbG6cAZi8N2IGnisqpxC7iWWlc3iGFrEVE5aEjMk8Y0mjFhvgtpcW1ow25oMKFqXxkdIknTqk14zvndLVhtENtTnht2hMeZJJ4Z8aq7F2JdXdwvmyQ8mVLWpRSUqkznEhRPD8IqgNHs/HwmHgOaevAAA3cT6/wrV7r79Xq7xtm4TIcMEFvCUiCcQyHVx4VuFHx9H1df8AURVHc3Y91boULt7nSSMAxFWEcekRJnL0VeUfH0fV18fpEVoRAhuvuuUxr43yf4wABy4HvQTbnKNYgLZXjdBlKggZdREkjt0rGXG8guEeBbPtkNJeIBlQKlcYJIjhrJ81bDb+xLKyDl6tguHEk4cXRxKOoByAJOufdWO2ku4fWLy3tU2obGLnMWHFlr0gApUdQznjS0ue9T6DbxWvg2w5bY01zcdM22m/ovht/aOzlItUEBThxBCChaiTlnlImO7KtBtbw74MuDflJJLWACJHSElWERByjjM1lN21NP3KHLy7WlZWnKFFSs4T8YMkAkxl6qZPKX/69z/cjj+8PeK8wWxxvTxV8S4NniYWjMSLOWtb2Kx26m5Vxc27ZFyUW7hlbYJ4GDlGEnLWtte74WVjhYxeSAkIbGLCNBMf5rBMcoJZ2ezbW+TsELXOSQSfJ6yRx9wb3X5MCFIdu14j0Vc2MxOvSV8o9YGXbUxmhUfHdDxTAS5+KNNs5QOJ7/ytxt8+Kv8A8Jz+U1K829+aP/wnOP7prynVzi4bvLIsWznIbJ6zxNL7k63qt7Vt7whZSpZQpIgmYB0gdZ0ph7q/mbOnk9w1PvPGsNtXkpcXcqLLiEMqVIxElSZkkARnHDPSl5Q6w5uy1MA+HJJFMaDq18CgG4l4TtRtaZ6alznOSgo/hTQ3m3SZu0rKkAOlOFLkkEHVOmon1UK3R5ORZvc8t0OqCYR0YwzqdTOX41rL205xtSMRTiSRiBgjLIiOINRFGQwhwV8di2vxDXwu4AC0jdg7ce2dc8QAoIdbJ1gkEZ5YhwP9jWv5MNoB69vFgRzgxgSDALhI076EHedtpbnhdq2u8RKQ8AM1DJKlpOWomRqAMqu8j9sovvOfJDaUkz8pSsXphNAj0c0Xa1cX2oJHubRoC+eu351TWoOs+Po+rr/qIouBQhw+Po+rr4/SIrQXJoo8tIHSIA7Y/vSi3osLfnnXbi+50kktNtHEoTJSCc0pSMtNYrR74bk3N5dJUl1IZwpGFRPQ/WhMZz6yOEVct+Tq3Yt1pCOddU2oY1mTOEwUjQGeylpA55qtAtjCviwwD89l2wHDxJ+35S23W222wsFVsH3ZHNy5oY4JwkFR6+HmplcoTylbLUpaS2oloqTM4SVCRPHPjU5ON33Le2IfbCFleJOYKogakdoPGq3K3eYbRtHzjo/+QVfiBVGtLYiTyR5pmT41gYOB43d+Gw8llmNyEuWdsttZ8Jf8lJUMOHNRJykQka6SR11TttuX+zHA2oqAEfFudJBGnRPAdoOvVRnkjWpb7mJRVgZSlPSJABXMDqEjzzTF2zsJq6b5t5OIag8UnrSeBqrYg5uZmhRZ8Z1MxhnGdvxeungP7QHZ+9ab/Z9ytKShSUOJUCQfkEggjgR2dde13b3cRZbPfabJPxbhUpRzUcBHcMgKlONzUM3FYM2TrHdV9Oy67s7YYTatJU82CEwQpaZBk5ETIPZRP4dt/n2vvE+2pUq4QgoNu28fl2vtp9te/Dtv8+19tPtqVK8vLIb27uWt6sOJum23AAFHElWIcMpGYBy/6yN7vJs7NkNNPtEDMqLiZUeJOfvFSpVBG0Ozbph2IlfGIi7shE/h23+ea+2n20LXtdnw5KuebjmFicYjNxJHZwqVKsl0UTty3+faP/NPtqfDtuf07X3ifbUqVK9Snw7b/PNfbT7aEbztWt4wppVw0kyFIVjT0SNOOY7ONe1Ko4ClZj3RkPbxCG7lbGtrHGVXTbji4BONIEagATqfZ1VqBt63+fa+8T7a9qVLWhooKZJXzPL3myqO29sMqtngl5sktLAAWkkkpMAZ5k1KlSpQ1//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2051" name="Picture 3"/>
          <p:cNvPicPr>
            <a:picLocks noChangeAspect="1" noChangeArrowheads="1"/>
          </p:cNvPicPr>
          <p:nvPr/>
        </p:nvPicPr>
        <p:blipFill>
          <a:blip r:embed="rId5" cstate="email"/>
          <a:srcRect/>
          <a:stretch>
            <a:fillRect/>
          </a:stretch>
        </p:blipFill>
        <p:spPr bwMode="auto">
          <a:xfrm>
            <a:off x="1885156" y="2926060"/>
            <a:ext cx="4991100" cy="3671292"/>
          </a:xfrm>
          <a:prstGeom prst="rect">
            <a:avLst/>
          </a:prstGeom>
          <a:ln>
            <a:noFill/>
          </a:ln>
          <a:effectLst>
            <a:outerShdw blurRad="292100" dist="139700" dir="2700000" algn="tl" rotWithShape="0">
              <a:srgbClr val="333333">
                <a:alpha val="65000"/>
              </a:srgbClr>
            </a:outerShdw>
          </a:effectLst>
        </p:spPr>
      </p:pic>
      <p:sp>
        <p:nvSpPr>
          <p:cNvPr id="19" name="文字方塊 18"/>
          <p:cNvSpPr txBox="1"/>
          <p:nvPr/>
        </p:nvSpPr>
        <p:spPr>
          <a:xfrm>
            <a:off x="4499992" y="6525344"/>
            <a:ext cx="4392488" cy="215444"/>
          </a:xfrm>
          <a:prstGeom prst="rect">
            <a:avLst/>
          </a:prstGeom>
          <a:noFill/>
        </p:spPr>
        <p:txBody>
          <a:bodyPr wrap="square" rtlCol="0">
            <a:spAutoFit/>
          </a:bodyPr>
          <a:lstStyle/>
          <a:p>
            <a:r>
              <a:rPr lang="zh-TW" altLang="en-US" sz="800" dirty="0" smtClean="0">
                <a:latin typeface="+mj-ea"/>
                <a:ea typeface="+mj-ea"/>
              </a:rPr>
              <a:t>圖片來源</a:t>
            </a:r>
            <a:r>
              <a:rPr lang="en-US" altLang="zh-TW" sz="800" dirty="0" smtClean="0"/>
              <a:t>:</a:t>
            </a:r>
            <a:r>
              <a:rPr lang="en-US" altLang="zh-TW" sz="800" dirty="0" smtClean="0">
                <a:hlinkClick r:id="rId6"/>
              </a:rPr>
              <a:t> </a:t>
            </a:r>
            <a:r>
              <a:rPr lang="en-US" altLang="zh-TW" sz="800" u="sng" dirty="0" smtClean="0"/>
              <a:t>http://www.cna.com.tw/News/aSOC/201211270378-1.aspx</a:t>
            </a:r>
            <a:endParaRPr lang="zh-TW" altLang="zh-TW"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檢視詳細資料"/>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rot="1904806">
            <a:off x="5271242" y="3408162"/>
            <a:ext cx="1036712" cy="1036712"/>
          </a:xfrm>
          <a:prstGeom prst="rect">
            <a:avLst/>
          </a:prstGeom>
          <a:noFill/>
        </p:spPr>
      </p:pic>
      <p:pic>
        <p:nvPicPr>
          <p:cNvPr id="9" name="Picture 10" descr="檢視詳細資料"/>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rot="1904806">
            <a:off x="4335139" y="4992337"/>
            <a:ext cx="1036712" cy="1036712"/>
          </a:xfrm>
          <a:prstGeom prst="rect">
            <a:avLst/>
          </a:prstGeom>
          <a:noFill/>
        </p:spPr>
      </p:pic>
      <p:pic>
        <p:nvPicPr>
          <p:cNvPr id="10" name="Picture 10" descr="檢視詳細資料"/>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rot="1904806">
            <a:off x="878753" y="3624186"/>
            <a:ext cx="1036712" cy="1036712"/>
          </a:xfrm>
          <a:prstGeom prst="rect">
            <a:avLst/>
          </a:prstGeom>
          <a:noFill/>
        </p:spPr>
      </p:pic>
      <p:pic>
        <p:nvPicPr>
          <p:cNvPr id="8194" name="Picture 4" descr="http://www.feja.org.tw/themes/liger/images/logo.gif">
            <a:hlinkClick r:id="rId4"/>
          </p:cNvPr>
          <p:cNvPicPr>
            <a:picLocks noChangeAspect="1" noChangeArrowheads="1"/>
          </p:cNvPicPr>
          <p:nvPr/>
        </p:nvPicPr>
        <p:blipFill>
          <a:blip r:embed="rId5" cstate="print"/>
          <a:srcRect/>
          <a:stretch>
            <a:fillRect/>
          </a:stretch>
        </p:blipFill>
        <p:spPr bwMode="auto">
          <a:xfrm>
            <a:off x="0" y="6003925"/>
            <a:ext cx="1763713" cy="854075"/>
          </a:xfrm>
          <a:prstGeom prst="rect">
            <a:avLst/>
          </a:prstGeom>
          <a:noFill/>
          <a:ln w="9525">
            <a:noFill/>
            <a:miter lim="800000"/>
            <a:headEnd/>
            <a:tailEnd/>
          </a:ln>
        </p:spPr>
      </p:pic>
      <p:sp>
        <p:nvSpPr>
          <p:cNvPr id="8195" name="內容版面配置區 5"/>
          <p:cNvSpPr>
            <a:spLocks noGrp="1"/>
          </p:cNvSpPr>
          <p:nvPr>
            <p:ph sz="quarter" idx="1"/>
          </p:nvPr>
        </p:nvSpPr>
        <p:spPr>
          <a:xfrm>
            <a:off x="1763688" y="1844824"/>
            <a:ext cx="6120680" cy="720602"/>
          </a:xfrm>
        </p:spPr>
        <p:txBody>
          <a:bodyPr/>
          <a:lstStyle/>
          <a:p>
            <a:pPr lvl="0">
              <a:buNone/>
            </a:pPr>
            <a:r>
              <a:rPr lang="zh-TW" altLang="en-US" sz="2400" dirty="0" smtClean="0">
                <a:latin typeface="+mj-ea"/>
                <a:ea typeface="+mj-ea"/>
              </a:rPr>
              <a:t>新聞大解析</a:t>
            </a:r>
            <a:endParaRPr lang="en-US" altLang="zh-TW" sz="2400" dirty="0" smtClean="0">
              <a:latin typeface="+mj-ea"/>
              <a:ea typeface="+mj-ea"/>
            </a:endParaRPr>
          </a:p>
          <a:p>
            <a:pPr lvl="0"/>
            <a:r>
              <a:rPr lang="en-US" altLang="zh-TW" sz="2400" dirty="0" smtClean="0">
                <a:latin typeface="+mj-ea"/>
                <a:ea typeface="+mj-ea"/>
              </a:rPr>
              <a:t>Who—</a:t>
            </a:r>
            <a:r>
              <a:rPr lang="zh-TW" altLang="zh-TW" sz="2400" dirty="0" smtClean="0">
                <a:latin typeface="+mj-ea"/>
                <a:ea typeface="+mj-ea"/>
              </a:rPr>
              <a:t>這則新聞</a:t>
            </a:r>
            <a:r>
              <a:rPr lang="zh-TW" altLang="zh-TW" sz="2400" dirty="0" smtClean="0">
                <a:solidFill>
                  <a:srgbClr val="00B0F0"/>
                </a:solidFill>
                <a:latin typeface="+mj-ea"/>
                <a:ea typeface="+mj-ea"/>
              </a:rPr>
              <a:t>主角</a:t>
            </a:r>
            <a:r>
              <a:rPr lang="zh-TW" altLang="zh-TW" sz="2400" dirty="0" smtClean="0">
                <a:latin typeface="+mj-ea"/>
                <a:ea typeface="+mj-ea"/>
              </a:rPr>
              <a:t>是誰？</a:t>
            </a:r>
          </a:p>
          <a:p>
            <a:pPr lvl="0"/>
            <a:r>
              <a:rPr lang="en-US" altLang="zh-TW" sz="2400" dirty="0" smtClean="0">
                <a:latin typeface="+mj-ea"/>
                <a:ea typeface="+mj-ea"/>
              </a:rPr>
              <a:t>What—</a:t>
            </a:r>
            <a:r>
              <a:rPr lang="zh-TW" altLang="zh-TW" sz="2400" dirty="0" smtClean="0">
                <a:latin typeface="+mj-ea"/>
                <a:ea typeface="+mj-ea"/>
              </a:rPr>
              <a:t>新聞的</a:t>
            </a:r>
            <a:r>
              <a:rPr lang="zh-TW" altLang="zh-TW" sz="2400" dirty="0" smtClean="0">
                <a:solidFill>
                  <a:srgbClr val="00B0F0"/>
                </a:solidFill>
                <a:latin typeface="+mj-ea"/>
                <a:ea typeface="+mj-ea"/>
              </a:rPr>
              <a:t>主題</a:t>
            </a:r>
            <a:r>
              <a:rPr lang="zh-TW" altLang="zh-TW" sz="2400" dirty="0" smtClean="0">
                <a:latin typeface="+mj-ea"/>
                <a:ea typeface="+mj-ea"/>
              </a:rPr>
              <a:t>是什麼？</a:t>
            </a:r>
            <a:endParaRPr lang="en-US" altLang="zh-TW" sz="2400" dirty="0" smtClean="0">
              <a:latin typeface="+mj-ea"/>
              <a:ea typeface="+mj-ea"/>
            </a:endParaRPr>
          </a:p>
          <a:p>
            <a:pPr lvl="0"/>
            <a:r>
              <a:rPr lang="en-US" altLang="zh-TW" sz="2400" dirty="0" smtClean="0">
                <a:latin typeface="+mj-ea"/>
                <a:ea typeface="+mj-ea"/>
              </a:rPr>
              <a:t>When—</a:t>
            </a:r>
            <a:r>
              <a:rPr lang="zh-TW" altLang="zh-TW" sz="2400" dirty="0" smtClean="0">
                <a:latin typeface="+mj-ea"/>
                <a:ea typeface="+mj-ea"/>
              </a:rPr>
              <a:t>新聞</a:t>
            </a:r>
            <a:r>
              <a:rPr lang="zh-TW" altLang="zh-TW" sz="2400" dirty="0" smtClean="0">
                <a:solidFill>
                  <a:srgbClr val="00B0F0"/>
                </a:solidFill>
                <a:latin typeface="+mj-ea"/>
                <a:ea typeface="+mj-ea"/>
              </a:rPr>
              <a:t>什麼時候</a:t>
            </a:r>
            <a:r>
              <a:rPr lang="zh-TW" altLang="zh-TW" sz="2400" dirty="0" smtClean="0">
                <a:latin typeface="+mj-ea"/>
                <a:ea typeface="+mj-ea"/>
              </a:rPr>
              <a:t>發生的？</a:t>
            </a:r>
            <a:endParaRPr lang="en-US" altLang="zh-TW" sz="2400" dirty="0" smtClean="0">
              <a:latin typeface="+mj-ea"/>
              <a:ea typeface="+mj-ea"/>
            </a:endParaRPr>
          </a:p>
          <a:p>
            <a:pPr lvl="0"/>
            <a:r>
              <a:rPr lang="en-US" altLang="zh-TW" sz="2400" dirty="0" smtClean="0">
                <a:latin typeface="+mj-ea"/>
                <a:ea typeface="+mj-ea"/>
              </a:rPr>
              <a:t>Where—</a:t>
            </a:r>
            <a:r>
              <a:rPr lang="zh-TW" altLang="zh-TW" sz="2400" dirty="0" smtClean="0">
                <a:latin typeface="+mj-ea"/>
                <a:ea typeface="+mj-ea"/>
              </a:rPr>
              <a:t>在</a:t>
            </a:r>
            <a:r>
              <a:rPr lang="zh-TW" altLang="zh-TW" sz="2400" dirty="0" smtClean="0">
                <a:solidFill>
                  <a:srgbClr val="00B0F0"/>
                </a:solidFill>
                <a:latin typeface="+mj-ea"/>
                <a:ea typeface="+mj-ea"/>
              </a:rPr>
              <a:t>哪裡</a:t>
            </a:r>
            <a:r>
              <a:rPr lang="zh-TW" altLang="zh-TW" sz="2400" dirty="0" smtClean="0">
                <a:latin typeface="+mj-ea"/>
                <a:ea typeface="+mj-ea"/>
              </a:rPr>
              <a:t>發生的？</a:t>
            </a:r>
            <a:endParaRPr lang="en-US" altLang="zh-TW" sz="2400" dirty="0" smtClean="0">
              <a:latin typeface="+mj-ea"/>
              <a:ea typeface="+mj-ea"/>
            </a:endParaRPr>
          </a:p>
          <a:p>
            <a:pPr lvl="0"/>
            <a:r>
              <a:rPr lang="en-US" altLang="zh-TW" sz="2400" dirty="0" smtClean="0">
                <a:latin typeface="+mj-ea"/>
                <a:ea typeface="+mj-ea"/>
              </a:rPr>
              <a:t>Why—</a:t>
            </a:r>
            <a:r>
              <a:rPr lang="zh-TW" altLang="zh-TW" sz="2400" dirty="0" smtClean="0">
                <a:latin typeface="+mj-ea"/>
                <a:ea typeface="+mj-ea"/>
              </a:rPr>
              <a:t>造成事件的</a:t>
            </a:r>
            <a:r>
              <a:rPr lang="zh-TW" altLang="zh-TW" sz="2400" dirty="0" smtClean="0">
                <a:solidFill>
                  <a:srgbClr val="00B0F0"/>
                </a:solidFill>
                <a:latin typeface="+mj-ea"/>
                <a:ea typeface="+mj-ea"/>
              </a:rPr>
              <a:t>原因</a:t>
            </a:r>
            <a:r>
              <a:rPr lang="zh-TW" altLang="zh-TW" sz="2400" dirty="0" smtClean="0">
                <a:latin typeface="+mj-ea"/>
                <a:ea typeface="+mj-ea"/>
              </a:rPr>
              <a:t>為何？</a:t>
            </a:r>
            <a:endParaRPr lang="en-US" altLang="zh-TW" sz="2400" dirty="0" smtClean="0">
              <a:latin typeface="+mj-ea"/>
              <a:ea typeface="+mj-ea"/>
            </a:endParaRPr>
          </a:p>
          <a:p>
            <a:pPr lvl="0"/>
            <a:r>
              <a:rPr lang="en-US" altLang="zh-TW" sz="2400" dirty="0" smtClean="0">
                <a:latin typeface="+mj-ea"/>
                <a:ea typeface="+mj-ea"/>
              </a:rPr>
              <a:t>How—</a:t>
            </a:r>
            <a:r>
              <a:rPr lang="zh-TW" altLang="zh-TW" sz="2400" dirty="0" smtClean="0">
                <a:latin typeface="+mj-ea"/>
                <a:ea typeface="+mj-ea"/>
              </a:rPr>
              <a:t>如何</a:t>
            </a:r>
            <a:r>
              <a:rPr lang="zh-TW" altLang="zh-TW" sz="2400" dirty="0" smtClean="0">
                <a:solidFill>
                  <a:srgbClr val="00B0F0"/>
                </a:solidFill>
                <a:latin typeface="+mj-ea"/>
                <a:ea typeface="+mj-ea"/>
              </a:rPr>
              <a:t>解決</a:t>
            </a:r>
            <a:r>
              <a:rPr lang="zh-TW" altLang="zh-TW" sz="2400" dirty="0" smtClean="0">
                <a:latin typeface="+mj-ea"/>
                <a:ea typeface="+mj-ea"/>
              </a:rPr>
              <a:t>？</a:t>
            </a:r>
            <a:endParaRPr lang="zh-TW" altLang="zh-TW" sz="2400" dirty="0">
              <a:latin typeface="+mj-ea"/>
              <a:ea typeface="+mj-ea"/>
            </a:endParaRPr>
          </a:p>
        </p:txBody>
      </p:sp>
      <p:sp>
        <p:nvSpPr>
          <p:cNvPr id="8196" name="標題 6"/>
          <p:cNvSpPr>
            <a:spLocks noGrp="1"/>
          </p:cNvSpPr>
          <p:nvPr>
            <p:ph type="title"/>
          </p:nvPr>
        </p:nvSpPr>
        <p:spPr>
          <a:xfrm>
            <a:off x="971550" y="476250"/>
            <a:ext cx="7772400" cy="1143000"/>
          </a:xfrm>
        </p:spPr>
        <p:txBody>
          <a:bodyPr/>
          <a:lstStyle/>
          <a:p>
            <a:pPr algn="ctr"/>
            <a:r>
              <a:rPr lang="zh-TW" altLang="en-US" dirty="0" smtClean="0"/>
              <a:t>活動二</a:t>
            </a:r>
            <a:r>
              <a:rPr lang="zh-TW" altLang="en-US" dirty="0" smtClean="0"/>
              <a:t>：新聞這樣說</a:t>
            </a:r>
            <a:endParaRPr lang="zh-TW" altLang="en-US" dirty="0" smtClean="0"/>
          </a:p>
        </p:txBody>
      </p:sp>
      <p:pic>
        <p:nvPicPr>
          <p:cNvPr id="7" name="Picture 8" descr="人與問號"/>
          <p:cNvPicPr>
            <a:picLocks noChangeAspect="1" noChangeArrowheads="1"/>
          </p:cNvPicPr>
          <p:nvPr/>
        </p:nvPicPr>
        <p:blipFill>
          <a:blip r:embed="rId6" cstate="email"/>
          <a:srcRect/>
          <a:stretch>
            <a:fillRect/>
          </a:stretch>
        </p:blipFill>
        <p:spPr bwMode="auto">
          <a:xfrm>
            <a:off x="6588224" y="4437112"/>
            <a:ext cx="1828800" cy="1828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9219" name="標題 6"/>
          <p:cNvSpPr>
            <a:spLocks noGrp="1"/>
          </p:cNvSpPr>
          <p:nvPr>
            <p:ph type="title"/>
          </p:nvPr>
        </p:nvSpPr>
        <p:spPr>
          <a:xfrm>
            <a:off x="971550" y="476250"/>
            <a:ext cx="7772400" cy="1143000"/>
          </a:xfrm>
        </p:spPr>
        <p:txBody>
          <a:bodyPr/>
          <a:lstStyle/>
          <a:p>
            <a:pPr algn="ctr"/>
            <a:r>
              <a:rPr lang="zh-TW" altLang="en-US" dirty="0" smtClean="0"/>
              <a:t>活動二</a:t>
            </a:r>
            <a:r>
              <a:rPr lang="zh-TW" altLang="en-US" dirty="0" smtClean="0"/>
              <a:t>：新聞這樣說</a:t>
            </a:r>
            <a:endParaRPr lang="zh-TW" altLang="en-US" dirty="0" smtClean="0"/>
          </a:p>
        </p:txBody>
      </p:sp>
      <p:sp>
        <p:nvSpPr>
          <p:cNvPr id="15" name="內容版面配置區 5"/>
          <p:cNvSpPr>
            <a:spLocks noGrp="1"/>
          </p:cNvSpPr>
          <p:nvPr>
            <p:ph sz="quarter" idx="1"/>
          </p:nvPr>
        </p:nvSpPr>
        <p:spPr>
          <a:xfrm>
            <a:off x="467544" y="1700808"/>
            <a:ext cx="8424936" cy="1512888"/>
          </a:xfrm>
        </p:spPr>
        <p:txBody>
          <a:bodyPr/>
          <a:lstStyle/>
          <a:p>
            <a:pPr lvl="0"/>
            <a:r>
              <a:rPr lang="zh-TW" altLang="en-US" sz="2400" dirty="0" smtClean="0">
                <a:latin typeface="+mj-ea"/>
                <a:ea typeface="+mj-ea"/>
              </a:rPr>
              <a:t>來</a:t>
            </a:r>
            <a:r>
              <a:rPr lang="zh-TW" altLang="en-US" sz="2400" dirty="0" smtClean="0">
                <a:latin typeface="+mj-ea"/>
                <a:ea typeface="+mj-ea"/>
              </a:rPr>
              <a:t>看看不同媒體的報導</a:t>
            </a:r>
            <a:endParaRPr lang="en-US" altLang="zh-TW" sz="2400" dirty="0" smtClean="0">
              <a:latin typeface="+mj-ea"/>
              <a:ea typeface="+mj-ea"/>
            </a:endParaRPr>
          </a:p>
          <a:p>
            <a:pPr lvl="0"/>
            <a:endParaRPr lang="zh-TW" altLang="zh-TW" dirty="0">
              <a:latin typeface="+mj-ea"/>
              <a:ea typeface="+mj-ea"/>
            </a:endParaRPr>
          </a:p>
        </p:txBody>
      </p:sp>
      <p:pic>
        <p:nvPicPr>
          <p:cNvPr id="3074" name="Picture 2"/>
          <p:cNvPicPr>
            <a:picLocks noChangeAspect="1" noChangeArrowheads="1"/>
          </p:cNvPicPr>
          <p:nvPr/>
        </p:nvPicPr>
        <p:blipFill>
          <a:blip r:embed="rId5" cstate="email"/>
          <a:srcRect/>
          <a:stretch>
            <a:fillRect/>
          </a:stretch>
        </p:blipFill>
        <p:spPr bwMode="auto">
          <a:xfrm>
            <a:off x="683568" y="2420888"/>
            <a:ext cx="3992861" cy="2711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p:cNvPicPr>
            <a:picLocks noChangeAspect="1" noChangeArrowheads="1"/>
          </p:cNvPicPr>
          <p:nvPr/>
        </p:nvPicPr>
        <p:blipFill>
          <a:blip r:embed="rId6" cstate="email"/>
          <a:srcRect/>
          <a:stretch>
            <a:fillRect/>
          </a:stretch>
        </p:blipFill>
        <p:spPr bwMode="auto">
          <a:xfrm>
            <a:off x="4211960" y="3789040"/>
            <a:ext cx="4022601"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文字方塊 8"/>
          <p:cNvSpPr txBox="1"/>
          <p:nvPr/>
        </p:nvSpPr>
        <p:spPr>
          <a:xfrm>
            <a:off x="755576" y="5229200"/>
            <a:ext cx="4392488" cy="215444"/>
          </a:xfrm>
          <a:prstGeom prst="rect">
            <a:avLst/>
          </a:prstGeom>
          <a:noFill/>
        </p:spPr>
        <p:txBody>
          <a:bodyPr wrap="square" rtlCol="0">
            <a:spAutoFit/>
          </a:bodyPr>
          <a:lstStyle/>
          <a:p>
            <a:r>
              <a:rPr lang="zh-TW" altLang="en-US" sz="800" dirty="0" smtClean="0">
                <a:latin typeface="+mj-ea"/>
                <a:ea typeface="+mj-ea"/>
              </a:rPr>
              <a:t>圖片來源</a:t>
            </a:r>
            <a:r>
              <a:rPr lang="en-US" altLang="zh-TW" sz="800" dirty="0" smtClean="0"/>
              <a:t>:</a:t>
            </a:r>
            <a:r>
              <a:rPr lang="en-US" altLang="zh-TW" sz="800" dirty="0" smtClean="0">
                <a:hlinkClick r:id="rId7"/>
              </a:rPr>
              <a:t> </a:t>
            </a:r>
            <a:r>
              <a:rPr lang="en-US" altLang="zh-TW" sz="800" u="sng" dirty="0" smtClean="0">
                <a:hlinkClick r:id="rId8"/>
              </a:rPr>
              <a:t>http</a:t>
            </a:r>
            <a:r>
              <a:rPr lang="en-US" altLang="zh-TW" sz="800" u="sng" dirty="0" smtClean="0">
                <a:hlinkClick r:id="rId8"/>
              </a:rPr>
              <a:t>://www.youtube.com/watch?v=c8adPPwB6pQ</a:t>
            </a:r>
            <a:endParaRPr lang="zh-TW" altLang="zh-TW" sz="800" dirty="0"/>
          </a:p>
        </p:txBody>
      </p:sp>
      <p:sp>
        <p:nvSpPr>
          <p:cNvPr id="10" name="文字方塊 9"/>
          <p:cNvSpPr txBox="1"/>
          <p:nvPr/>
        </p:nvSpPr>
        <p:spPr>
          <a:xfrm>
            <a:off x="4652392" y="6525344"/>
            <a:ext cx="4392488" cy="215444"/>
          </a:xfrm>
          <a:prstGeom prst="rect">
            <a:avLst/>
          </a:prstGeom>
          <a:noFill/>
        </p:spPr>
        <p:txBody>
          <a:bodyPr wrap="square" rtlCol="0">
            <a:spAutoFit/>
          </a:bodyPr>
          <a:lstStyle/>
          <a:p>
            <a:r>
              <a:rPr lang="zh-TW" altLang="en-US" sz="800" dirty="0" smtClean="0">
                <a:latin typeface="+mj-ea"/>
                <a:ea typeface="+mj-ea"/>
              </a:rPr>
              <a:t>圖片來源</a:t>
            </a:r>
            <a:r>
              <a:rPr lang="en-US" altLang="zh-TW" sz="800" dirty="0" smtClean="0"/>
              <a:t>:</a:t>
            </a:r>
            <a:r>
              <a:rPr lang="en-US" altLang="zh-TW" sz="800" dirty="0" smtClean="0">
                <a:hlinkClick r:id="rId7"/>
              </a:rPr>
              <a:t> </a:t>
            </a:r>
            <a:r>
              <a:rPr lang="en-US" altLang="zh-TW" sz="800" u="sng" dirty="0" smtClean="0">
                <a:hlinkClick r:id="rId8"/>
              </a:rPr>
              <a:t>http://www.youtube.com/watch?v=c8adPPwB6pQ</a:t>
            </a:r>
            <a:endParaRPr lang="zh-TW" altLang="zh-TW"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9219" name="標題 6"/>
          <p:cNvSpPr>
            <a:spLocks noGrp="1"/>
          </p:cNvSpPr>
          <p:nvPr>
            <p:ph type="title"/>
          </p:nvPr>
        </p:nvSpPr>
        <p:spPr>
          <a:xfrm>
            <a:off x="971550" y="476250"/>
            <a:ext cx="7772400" cy="1143000"/>
          </a:xfrm>
        </p:spPr>
        <p:txBody>
          <a:bodyPr/>
          <a:lstStyle/>
          <a:p>
            <a:pPr algn="ctr"/>
            <a:r>
              <a:rPr lang="zh-TW" altLang="en-US" dirty="0" smtClean="0"/>
              <a:t>活動二</a:t>
            </a:r>
            <a:r>
              <a:rPr lang="zh-TW" altLang="en-US" dirty="0" smtClean="0"/>
              <a:t>：新聞這樣說</a:t>
            </a:r>
            <a:endParaRPr lang="zh-TW" altLang="en-US" dirty="0" smtClean="0"/>
          </a:p>
        </p:txBody>
      </p:sp>
      <p:sp>
        <p:nvSpPr>
          <p:cNvPr id="15" name="內容版面配置區 5"/>
          <p:cNvSpPr>
            <a:spLocks noGrp="1"/>
          </p:cNvSpPr>
          <p:nvPr>
            <p:ph sz="quarter" idx="1"/>
          </p:nvPr>
        </p:nvSpPr>
        <p:spPr>
          <a:xfrm>
            <a:off x="467544" y="1988840"/>
            <a:ext cx="8424936" cy="1512888"/>
          </a:xfrm>
        </p:spPr>
        <p:txBody>
          <a:bodyPr/>
          <a:lstStyle/>
          <a:p>
            <a:pPr lvl="0"/>
            <a:r>
              <a:rPr lang="zh-TW" altLang="en-US" sz="2800" dirty="0" smtClean="0">
                <a:latin typeface="+mj-ea"/>
                <a:ea typeface="+mj-ea"/>
              </a:rPr>
              <a:t>什麼</a:t>
            </a:r>
            <a:r>
              <a:rPr lang="zh-TW" altLang="en-US" sz="2800" dirty="0" smtClean="0">
                <a:latin typeface="+mj-ea"/>
                <a:ea typeface="+mj-ea"/>
              </a:rPr>
              <a:t>是</a:t>
            </a:r>
            <a:r>
              <a:rPr lang="zh-TW" altLang="en-US" sz="2800" dirty="0" smtClean="0">
                <a:latin typeface="+mj-ea"/>
                <a:ea typeface="+mj-ea"/>
              </a:rPr>
              <a:t>虛擬代碼</a:t>
            </a:r>
            <a:r>
              <a:rPr lang="zh-TW" altLang="zh-TW" sz="2800" dirty="0" smtClean="0">
                <a:latin typeface="+mj-ea"/>
                <a:ea typeface="+mj-ea"/>
              </a:rPr>
              <a:t>？</a:t>
            </a:r>
            <a:endParaRPr lang="en-US" altLang="zh-TW" sz="2800" dirty="0" smtClean="0">
              <a:latin typeface="+mj-ea"/>
              <a:ea typeface="+mj-ea"/>
            </a:endParaRPr>
          </a:p>
          <a:p>
            <a:pPr lvl="0"/>
            <a:r>
              <a:rPr lang="zh-TW" altLang="en-US" sz="2800" dirty="0" smtClean="0">
                <a:latin typeface="+mj-ea"/>
                <a:ea typeface="+mj-ea"/>
              </a:rPr>
              <a:t>為什麼使用虛擬代碼比較容易被詐騙？</a:t>
            </a:r>
            <a:endParaRPr lang="en-US" altLang="zh-TW" sz="2800" dirty="0" smtClean="0">
              <a:latin typeface="+mj-ea"/>
              <a:ea typeface="+mj-ea"/>
            </a:endParaRPr>
          </a:p>
          <a:p>
            <a:pPr lvl="0"/>
            <a:r>
              <a:rPr lang="zh-TW" altLang="en-US" sz="2800" dirty="0" smtClean="0">
                <a:latin typeface="+mj-ea"/>
                <a:ea typeface="+mj-ea"/>
              </a:rPr>
              <a:t>如果你是新聞</a:t>
            </a:r>
            <a:r>
              <a:rPr lang="zh-TW" altLang="en-US" sz="2800" dirty="0" smtClean="0">
                <a:latin typeface="+mj-ea"/>
                <a:ea typeface="+mj-ea"/>
              </a:rPr>
              <a:t>中的消費者，你會怎麼應變來降低自己受騙的可能性</a:t>
            </a:r>
            <a:r>
              <a:rPr lang="zh-TW" altLang="en-US" sz="2800" dirty="0" smtClean="0">
                <a:latin typeface="+mj-ea"/>
                <a:ea typeface="+mj-ea"/>
              </a:rPr>
              <a:t>？請提出實際的做法。</a:t>
            </a:r>
            <a:endParaRPr lang="en-US" altLang="zh-TW" sz="2800" dirty="0" smtClean="0">
              <a:latin typeface="+mj-ea"/>
              <a:ea typeface="+mj-ea"/>
            </a:endParaRPr>
          </a:p>
          <a:p>
            <a:pPr lvl="0">
              <a:buNone/>
            </a:pPr>
            <a:endParaRPr lang="en-US" altLang="zh-TW" sz="2800" dirty="0" smtClean="0">
              <a:latin typeface="+mj-ea"/>
              <a:ea typeface="+mj-ea"/>
            </a:endParaRPr>
          </a:p>
          <a:p>
            <a:pPr lvl="0"/>
            <a:endParaRPr lang="zh-TW" altLang="zh-TW" dirty="0">
              <a:latin typeface="+mj-ea"/>
              <a:ea typeface="+mj-ea"/>
            </a:endParaRPr>
          </a:p>
        </p:txBody>
      </p:sp>
      <p:pic>
        <p:nvPicPr>
          <p:cNvPr id="39938" name="Picture 2" descr="手托一盤錢的侍者"/>
          <p:cNvPicPr>
            <a:picLocks noChangeAspect="1" noChangeArrowheads="1"/>
          </p:cNvPicPr>
          <p:nvPr/>
        </p:nvPicPr>
        <p:blipFill>
          <a:blip r:embed="rId5" cstate="email"/>
          <a:srcRect/>
          <a:stretch>
            <a:fillRect/>
          </a:stretch>
        </p:blipFill>
        <p:spPr bwMode="auto">
          <a:xfrm>
            <a:off x="6309864" y="5157192"/>
            <a:ext cx="1214464" cy="1468760"/>
          </a:xfrm>
          <a:prstGeom prst="rect">
            <a:avLst/>
          </a:prstGeom>
          <a:noFill/>
        </p:spPr>
      </p:pic>
      <p:pic>
        <p:nvPicPr>
          <p:cNvPr id="6" name="Picture 2" descr="小偷背著贓物逃跑"/>
          <p:cNvPicPr>
            <a:picLocks noChangeAspect="1" noChangeArrowheads="1"/>
          </p:cNvPicPr>
          <p:nvPr/>
        </p:nvPicPr>
        <p:blipFill>
          <a:blip r:embed="rId6" cstate="email"/>
          <a:srcRect/>
          <a:stretch>
            <a:fillRect/>
          </a:stretch>
        </p:blipFill>
        <p:spPr bwMode="auto">
          <a:xfrm flipH="1">
            <a:off x="3779912" y="4149080"/>
            <a:ext cx="2376264" cy="24768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11267" name="標題 6"/>
          <p:cNvSpPr>
            <a:spLocks noGrp="1"/>
          </p:cNvSpPr>
          <p:nvPr>
            <p:ph type="title"/>
          </p:nvPr>
        </p:nvSpPr>
        <p:spPr>
          <a:xfrm>
            <a:off x="971550" y="476250"/>
            <a:ext cx="7772400" cy="1143000"/>
          </a:xfrm>
        </p:spPr>
        <p:txBody>
          <a:bodyPr/>
          <a:lstStyle/>
          <a:p>
            <a:pPr algn="ctr"/>
            <a:r>
              <a:rPr lang="zh-TW" altLang="en-US" dirty="0" smtClean="0"/>
              <a:t>活動二</a:t>
            </a:r>
            <a:r>
              <a:rPr lang="zh-TW" altLang="en-US" dirty="0" smtClean="0"/>
              <a:t>：新聞這樣說</a:t>
            </a:r>
            <a:endParaRPr lang="zh-TW" altLang="en-US" dirty="0" smtClean="0"/>
          </a:p>
        </p:txBody>
      </p:sp>
      <p:sp>
        <p:nvSpPr>
          <p:cNvPr id="5" name="內容版面配置區 4"/>
          <p:cNvSpPr>
            <a:spLocks noGrp="1"/>
          </p:cNvSpPr>
          <p:nvPr>
            <p:ph sz="quarter" idx="1"/>
          </p:nvPr>
        </p:nvSpPr>
        <p:spPr>
          <a:xfrm>
            <a:off x="1043608" y="1556792"/>
            <a:ext cx="7272808" cy="4537075"/>
          </a:xfrm>
        </p:spPr>
        <p:txBody>
          <a:bodyPr/>
          <a:lstStyle/>
          <a:p>
            <a:pPr>
              <a:defRPr/>
            </a:pPr>
            <a:r>
              <a:rPr lang="zh-TW" altLang="en-US" sz="2400" dirty="0" smtClean="0">
                <a:latin typeface="+mj-ea"/>
                <a:ea typeface="+mj-ea"/>
              </a:rPr>
              <a:t>聽老師說：網路購物</a:t>
            </a:r>
            <a:r>
              <a:rPr lang="zh-TW" altLang="en-US" sz="2400" dirty="0" smtClean="0">
                <a:latin typeface="+mj-ea"/>
                <a:ea typeface="+mj-ea"/>
              </a:rPr>
              <a:t>詐騙一開始的伎倆。</a:t>
            </a:r>
            <a:endParaRPr lang="en-US" altLang="zh-TW" sz="2400" dirty="0" smtClean="0">
              <a:latin typeface="+mj-ea"/>
              <a:ea typeface="+mj-ea"/>
            </a:endParaRPr>
          </a:p>
          <a:p>
            <a:pPr>
              <a:defRPr/>
            </a:pPr>
            <a:endParaRPr lang="en-US" altLang="zh-TW" sz="2400" dirty="0" smtClean="0">
              <a:latin typeface="+mj-ea"/>
              <a:ea typeface="+mj-ea"/>
            </a:endParaRPr>
          </a:p>
          <a:p>
            <a:pPr>
              <a:defRPr/>
            </a:pPr>
            <a:endParaRPr lang="en-US" altLang="zh-TW" sz="2400" dirty="0" smtClean="0">
              <a:latin typeface="+mj-ea"/>
              <a:ea typeface="+mj-ea"/>
            </a:endParaRPr>
          </a:p>
          <a:p>
            <a:pPr>
              <a:defRPr/>
            </a:pPr>
            <a:endParaRPr lang="en-US" altLang="zh-TW" sz="2400" dirty="0" smtClean="0">
              <a:latin typeface="+mj-ea"/>
              <a:ea typeface="+mj-ea"/>
            </a:endParaRPr>
          </a:p>
          <a:p>
            <a:pPr>
              <a:defRPr/>
            </a:pPr>
            <a:endParaRPr lang="en-US" altLang="zh-TW" sz="2400" dirty="0" smtClean="0">
              <a:latin typeface="+mj-ea"/>
              <a:ea typeface="+mj-ea"/>
            </a:endParaRPr>
          </a:p>
          <a:p>
            <a:pPr>
              <a:defRPr/>
            </a:pPr>
            <a:r>
              <a:rPr lang="zh-TW" altLang="zh-TW" sz="2400" dirty="0" smtClean="0">
                <a:latin typeface="+mj-ea"/>
                <a:ea typeface="+mj-ea"/>
              </a:rPr>
              <a:t>還有哪些類型的網路購物詐騙？</a:t>
            </a:r>
            <a:endParaRPr lang="en-US" altLang="zh-TW" sz="2400" dirty="0" smtClean="0">
              <a:latin typeface="+mj-ea"/>
              <a:ea typeface="+mj-ea"/>
            </a:endParaRPr>
          </a:p>
          <a:p>
            <a:pPr>
              <a:defRPr/>
            </a:pPr>
            <a:endParaRPr lang="en-US" altLang="zh-TW" sz="2400" dirty="0" smtClean="0">
              <a:latin typeface="+mj-ea"/>
              <a:ea typeface="+mj-ea"/>
            </a:endParaRPr>
          </a:p>
          <a:p>
            <a:pPr>
              <a:defRPr/>
            </a:pPr>
            <a:endParaRPr lang="zh-TW" altLang="zh-TW" sz="2000" dirty="0" smtClean="0"/>
          </a:p>
          <a:p>
            <a:pPr>
              <a:buFont typeface="Wingdings 2" pitchFamily="18" charset="2"/>
              <a:buNone/>
              <a:defRPr/>
            </a:pPr>
            <a:endParaRPr lang="en-US" altLang="zh-TW" sz="2000" dirty="0" smtClean="0">
              <a:latin typeface="+mj-ea"/>
              <a:ea typeface="+mj-ea"/>
            </a:endParaRPr>
          </a:p>
          <a:p>
            <a:pPr>
              <a:buFont typeface="Wingdings 2" pitchFamily="18" charset="2"/>
              <a:buNone/>
              <a:defRPr/>
            </a:pPr>
            <a:endParaRPr lang="en-US" altLang="zh-TW" sz="2000" dirty="0" smtClean="0">
              <a:latin typeface="+mj-ea"/>
              <a:ea typeface="+mj-ea"/>
            </a:endParaRPr>
          </a:p>
          <a:p>
            <a:pPr>
              <a:defRPr/>
            </a:pPr>
            <a:endParaRPr lang="en-US" altLang="zh-TW" sz="2000" dirty="0" smtClean="0">
              <a:latin typeface="+mj-ea"/>
              <a:ea typeface="+mj-ea"/>
            </a:endParaRPr>
          </a:p>
          <a:p>
            <a:pPr>
              <a:defRPr/>
            </a:pPr>
            <a:endParaRPr lang="zh-TW" altLang="en-US" sz="2000" dirty="0">
              <a:latin typeface="+mj-ea"/>
              <a:ea typeface="+mj-ea"/>
            </a:endParaRPr>
          </a:p>
        </p:txBody>
      </p:sp>
      <p:sp>
        <p:nvSpPr>
          <p:cNvPr id="6" name="爆炸 1 5"/>
          <p:cNvSpPr/>
          <p:nvPr/>
        </p:nvSpPr>
        <p:spPr>
          <a:xfrm>
            <a:off x="3275856" y="2060848"/>
            <a:ext cx="2088232" cy="1944216"/>
          </a:xfrm>
          <a:prstGeom prst="irregularSeal1">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rgbClr val="C00000"/>
                </a:solidFill>
                <a:latin typeface="+mj-ea"/>
                <a:ea typeface="+mj-ea"/>
              </a:rPr>
              <a:t>超便宜</a:t>
            </a:r>
            <a:endParaRPr lang="zh-TW" altLang="en-US" sz="2400" dirty="0">
              <a:solidFill>
                <a:srgbClr val="C00000"/>
              </a:solidFill>
              <a:latin typeface="+mj-ea"/>
              <a:ea typeface="+mj-ea"/>
            </a:endParaRPr>
          </a:p>
        </p:txBody>
      </p:sp>
      <p:sp>
        <p:nvSpPr>
          <p:cNvPr id="7" name="爆炸 1 6"/>
          <p:cNvSpPr/>
          <p:nvPr/>
        </p:nvSpPr>
        <p:spPr>
          <a:xfrm>
            <a:off x="4788024" y="1772816"/>
            <a:ext cx="1944216" cy="1728192"/>
          </a:xfrm>
          <a:prstGeom prst="irregularSeal1">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mj-ea"/>
                <a:ea typeface="+mj-ea"/>
              </a:rPr>
              <a:t>不買你會後悔</a:t>
            </a:r>
            <a:endParaRPr lang="zh-TW" altLang="en-US" sz="2000" dirty="0">
              <a:solidFill>
                <a:srgbClr val="C00000"/>
              </a:solidFill>
              <a:latin typeface="+mj-ea"/>
              <a:ea typeface="+mj-ea"/>
            </a:endParaRPr>
          </a:p>
        </p:txBody>
      </p:sp>
      <p:sp>
        <p:nvSpPr>
          <p:cNvPr id="8" name="爆炸 1 7"/>
          <p:cNvSpPr/>
          <p:nvPr/>
        </p:nvSpPr>
        <p:spPr>
          <a:xfrm>
            <a:off x="1907704" y="1988840"/>
            <a:ext cx="1872208" cy="1800200"/>
          </a:xfrm>
          <a:prstGeom prst="irregularSeal1">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mj-ea"/>
                <a:ea typeface="+mj-ea"/>
              </a:rPr>
              <a:t>全台最低價</a:t>
            </a:r>
            <a:endParaRPr lang="zh-TW" altLang="en-US" sz="2000" dirty="0">
              <a:solidFill>
                <a:srgbClr val="C00000"/>
              </a:solidFill>
              <a:latin typeface="+mj-ea"/>
              <a:ea typeface="+mj-ea"/>
            </a:endParaRPr>
          </a:p>
        </p:txBody>
      </p:sp>
      <p:sp>
        <p:nvSpPr>
          <p:cNvPr id="9" name="圓角化對角線角落矩形 8"/>
          <p:cNvSpPr/>
          <p:nvPr/>
        </p:nvSpPr>
        <p:spPr>
          <a:xfrm>
            <a:off x="1763688" y="4221088"/>
            <a:ext cx="3816424" cy="504056"/>
          </a:xfrm>
          <a:prstGeom prst="round2DiagRect">
            <a:avLst/>
          </a:prstGeom>
          <a:solidFill>
            <a:schemeClr val="accent2">
              <a:lumMod val="20000"/>
              <a:lumOff val="8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要求電話遙控操作自動提款機</a:t>
            </a:r>
            <a:endParaRPr lang="zh-TW" altLang="en-US" dirty="0">
              <a:latin typeface="+mj-ea"/>
              <a:ea typeface="+mj-ea"/>
            </a:endParaRPr>
          </a:p>
        </p:txBody>
      </p:sp>
      <p:sp>
        <p:nvSpPr>
          <p:cNvPr id="10" name="圓角化對角線角落矩形 9"/>
          <p:cNvSpPr/>
          <p:nvPr/>
        </p:nvSpPr>
        <p:spPr>
          <a:xfrm>
            <a:off x="1763688" y="4797152"/>
            <a:ext cx="3816424" cy="504056"/>
          </a:xfrm>
          <a:prstGeom prst="round2DiagRect">
            <a:avLst/>
          </a:prstGeom>
          <a:solidFill>
            <a:schemeClr val="bg2">
              <a:lumMod val="75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突然要求事先付款</a:t>
            </a:r>
            <a:endParaRPr lang="zh-TW" altLang="en-US" dirty="0">
              <a:latin typeface="+mj-ea"/>
              <a:ea typeface="+mj-ea"/>
            </a:endParaRPr>
          </a:p>
        </p:txBody>
      </p:sp>
      <p:sp>
        <p:nvSpPr>
          <p:cNvPr id="11" name="圓角化對角線角落矩形 10"/>
          <p:cNvSpPr/>
          <p:nvPr/>
        </p:nvSpPr>
        <p:spPr>
          <a:xfrm>
            <a:off x="1763688" y="5373216"/>
            <a:ext cx="3816424" cy="504056"/>
          </a:xfrm>
          <a:prstGeom prst="round2DiagRect">
            <a:avLst/>
          </a:prstGeom>
          <a:solidFill>
            <a:srgbClr val="CCFF99"/>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要求先付小部分訂金，其餘面交</a:t>
            </a:r>
            <a:endParaRPr lang="zh-TW" altLang="en-US" dirty="0">
              <a:latin typeface="+mj-ea"/>
              <a:ea typeface="+mj-ea"/>
            </a:endParaRPr>
          </a:p>
        </p:txBody>
      </p:sp>
      <p:sp>
        <p:nvSpPr>
          <p:cNvPr id="12" name="圓角化對角線角落矩形 11"/>
          <p:cNvSpPr/>
          <p:nvPr/>
        </p:nvSpPr>
        <p:spPr>
          <a:xfrm>
            <a:off x="1763688" y="5949280"/>
            <a:ext cx="3816424" cy="504056"/>
          </a:xfrm>
          <a:prstGeom prst="round2DiagRect">
            <a:avLst/>
          </a:prstGeom>
          <a:solidFill>
            <a:srgbClr val="00B0F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交易過程有錯，請給我你的</a:t>
            </a:r>
            <a:r>
              <a:rPr lang="en-US" altLang="zh-TW" dirty="0" smtClean="0">
                <a:latin typeface="+mj-ea"/>
                <a:ea typeface="+mj-ea"/>
              </a:rPr>
              <a:t>xx</a:t>
            </a:r>
            <a:r>
              <a:rPr lang="zh-TW" altLang="en-US" dirty="0" smtClean="0">
                <a:latin typeface="+mj-ea"/>
                <a:ea typeface="+mj-ea"/>
              </a:rPr>
              <a:t>資料</a:t>
            </a:r>
            <a:endParaRPr lang="zh-TW" altLang="en-US" dirty="0">
              <a:latin typeface="+mj-ea"/>
              <a:ea typeface="+mj-ea"/>
            </a:endParaRPr>
          </a:p>
        </p:txBody>
      </p:sp>
      <p:sp>
        <p:nvSpPr>
          <p:cNvPr id="14" name="文字方塊 13"/>
          <p:cNvSpPr txBox="1"/>
          <p:nvPr/>
        </p:nvSpPr>
        <p:spPr>
          <a:xfrm>
            <a:off x="5796136" y="6093296"/>
            <a:ext cx="2304256" cy="369332"/>
          </a:xfrm>
          <a:prstGeom prst="rect">
            <a:avLst/>
          </a:prstGeom>
          <a:noFill/>
        </p:spPr>
        <p:txBody>
          <a:bodyPr wrap="square" rtlCol="0">
            <a:spAutoFit/>
          </a:bodyPr>
          <a:lstStyle/>
          <a:p>
            <a:r>
              <a:rPr lang="zh-TW" altLang="en-US" dirty="0" smtClean="0">
                <a:latin typeface="+mj-ea"/>
                <a:ea typeface="+mj-ea"/>
              </a:rPr>
              <a:t>還有嗎</a:t>
            </a:r>
            <a:r>
              <a:rPr lang="en-US" altLang="zh-TW" dirty="0" smtClean="0">
                <a:latin typeface="+mj-ea"/>
                <a:ea typeface="+mj-ea"/>
              </a:rPr>
              <a:t>......</a:t>
            </a:r>
            <a:endParaRPr lang="zh-TW" altLang="en-US"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12291" name="標題 6"/>
          <p:cNvSpPr>
            <a:spLocks noGrp="1"/>
          </p:cNvSpPr>
          <p:nvPr>
            <p:ph type="title"/>
          </p:nvPr>
        </p:nvSpPr>
        <p:spPr>
          <a:xfrm>
            <a:off x="971550" y="476250"/>
            <a:ext cx="7772400" cy="1143000"/>
          </a:xfrm>
        </p:spPr>
        <p:txBody>
          <a:bodyPr/>
          <a:lstStyle/>
          <a:p>
            <a:pPr algn="ctr"/>
            <a:r>
              <a:rPr lang="zh-TW" altLang="en-US" dirty="0" smtClean="0"/>
              <a:t>活動二</a:t>
            </a:r>
            <a:r>
              <a:rPr lang="zh-TW" altLang="en-US" dirty="0" smtClean="0"/>
              <a:t>：新聞這樣說</a:t>
            </a:r>
            <a:endParaRPr lang="zh-TW" altLang="en-US" dirty="0" smtClean="0"/>
          </a:p>
        </p:txBody>
      </p:sp>
      <p:sp>
        <p:nvSpPr>
          <p:cNvPr id="5" name="內容版面配置區 4"/>
          <p:cNvSpPr>
            <a:spLocks noGrp="1"/>
          </p:cNvSpPr>
          <p:nvPr>
            <p:ph sz="quarter" idx="1"/>
          </p:nvPr>
        </p:nvSpPr>
        <p:spPr>
          <a:xfrm>
            <a:off x="1259632" y="2060848"/>
            <a:ext cx="7416105" cy="1656779"/>
          </a:xfrm>
        </p:spPr>
        <p:txBody>
          <a:bodyPr/>
          <a:lstStyle/>
          <a:p>
            <a:pPr>
              <a:defRPr/>
            </a:pPr>
            <a:r>
              <a:rPr lang="zh-TW" altLang="en-US" sz="2400" dirty="0" smtClean="0">
                <a:latin typeface="+mj-ea"/>
                <a:ea typeface="+mj-ea"/>
              </a:rPr>
              <a:t>猜猜看，哪</a:t>
            </a:r>
            <a:r>
              <a:rPr lang="zh-TW" altLang="en-US" sz="2400" dirty="0" smtClean="0">
                <a:latin typeface="+mj-ea"/>
                <a:ea typeface="+mj-ea"/>
              </a:rPr>
              <a:t>些號碼開頭的電話是詐騙歹徒最常使用的號碼</a:t>
            </a:r>
            <a:r>
              <a:rPr lang="zh-TW" altLang="en-US" sz="2400" dirty="0" smtClean="0">
                <a:latin typeface="+mj-ea"/>
                <a:ea typeface="+mj-ea"/>
              </a:rPr>
              <a:t>？為什麼？</a:t>
            </a:r>
            <a:endParaRPr lang="en-US" altLang="zh-TW" sz="2400" dirty="0" smtClean="0">
              <a:latin typeface="+mj-ea"/>
              <a:ea typeface="+mj-ea"/>
            </a:endParaRPr>
          </a:p>
          <a:p>
            <a:pPr>
              <a:defRPr/>
            </a:pPr>
            <a:endParaRPr lang="en-US" altLang="zh-TW" sz="2400" dirty="0" smtClean="0">
              <a:latin typeface="+mj-ea"/>
              <a:ea typeface="+mj-ea"/>
            </a:endParaRPr>
          </a:p>
          <a:p>
            <a:pPr>
              <a:defRPr/>
            </a:pPr>
            <a:endParaRPr lang="en-US" altLang="zh-TW" sz="2400" dirty="0" smtClean="0">
              <a:latin typeface="+mj-ea"/>
              <a:ea typeface="+mj-ea"/>
            </a:endParaRPr>
          </a:p>
          <a:p>
            <a:pPr>
              <a:defRPr/>
            </a:pPr>
            <a:endParaRPr lang="en-US" altLang="zh-TW" sz="2400" dirty="0" smtClean="0">
              <a:latin typeface="+mj-ea"/>
              <a:ea typeface="+mj-ea"/>
            </a:endParaRPr>
          </a:p>
          <a:p>
            <a:pPr>
              <a:defRPr/>
            </a:pPr>
            <a:endParaRPr lang="en-US" altLang="zh-TW" sz="2400" dirty="0" smtClean="0">
              <a:latin typeface="+mj-ea"/>
              <a:ea typeface="+mj-ea"/>
            </a:endParaRPr>
          </a:p>
          <a:p>
            <a:pPr>
              <a:defRPr/>
            </a:pPr>
            <a:endParaRPr lang="en-US" altLang="zh-TW" sz="2400" dirty="0" smtClean="0">
              <a:latin typeface="+mj-ea"/>
              <a:ea typeface="+mj-ea"/>
            </a:endParaRPr>
          </a:p>
          <a:p>
            <a:pPr>
              <a:defRPr/>
            </a:pPr>
            <a:r>
              <a:rPr lang="zh-TW" altLang="en-US" sz="2400" dirty="0" smtClean="0">
                <a:latin typeface="+mj-ea"/>
                <a:ea typeface="+mj-ea"/>
              </a:rPr>
              <a:t>如果接到這樣的電話</a:t>
            </a:r>
            <a:r>
              <a:rPr lang="zh-TW" altLang="en-US" sz="2400" dirty="0" smtClean="0">
                <a:latin typeface="+mj-ea"/>
                <a:ea typeface="+mj-ea"/>
              </a:rPr>
              <a:t>，該</a:t>
            </a:r>
            <a:r>
              <a:rPr lang="zh-TW" altLang="en-US" sz="2400" dirty="0" smtClean="0">
                <a:latin typeface="+mj-ea"/>
                <a:ea typeface="+mj-ea"/>
              </a:rPr>
              <a:t>怎麼辦？</a:t>
            </a:r>
            <a:endParaRPr lang="en-US" altLang="zh-TW" sz="2400" dirty="0" smtClean="0">
              <a:latin typeface="+mj-ea"/>
              <a:ea typeface="+mj-ea"/>
            </a:endParaRPr>
          </a:p>
          <a:p>
            <a:pPr>
              <a:defRPr/>
            </a:pPr>
            <a:endParaRPr lang="en-US" altLang="zh-TW" sz="2400" dirty="0" smtClean="0">
              <a:latin typeface="+mj-ea"/>
              <a:ea typeface="+mj-ea"/>
            </a:endParaRPr>
          </a:p>
          <a:p>
            <a:pPr>
              <a:buNone/>
              <a:defRPr/>
            </a:pPr>
            <a:endParaRPr lang="en-US" altLang="zh-TW" sz="2400" dirty="0" smtClean="0">
              <a:latin typeface="+mj-ea"/>
              <a:ea typeface="+mj-ea"/>
            </a:endParaRPr>
          </a:p>
          <a:p>
            <a:pPr>
              <a:buFont typeface="Wingdings 2" pitchFamily="18" charset="2"/>
              <a:buNone/>
              <a:defRPr/>
            </a:pPr>
            <a:endParaRPr lang="en-US" altLang="zh-TW" sz="2000" dirty="0" smtClean="0"/>
          </a:p>
          <a:p>
            <a:pPr>
              <a:buFont typeface="Wingdings 2" pitchFamily="18" charset="2"/>
              <a:buNone/>
              <a:defRPr/>
            </a:pPr>
            <a:endParaRPr lang="zh-TW" altLang="zh-TW" sz="2000" dirty="0" smtClean="0"/>
          </a:p>
          <a:p>
            <a:pPr>
              <a:defRPr/>
            </a:pPr>
            <a:endParaRPr lang="zh-TW" altLang="zh-TW" sz="2000" dirty="0" smtClean="0"/>
          </a:p>
          <a:p>
            <a:pPr>
              <a:buFont typeface="Wingdings 2" pitchFamily="18" charset="2"/>
              <a:buNone/>
              <a:defRPr/>
            </a:pPr>
            <a:endParaRPr lang="en-US" altLang="zh-TW" sz="2000" dirty="0" smtClean="0">
              <a:latin typeface="+mj-ea"/>
              <a:ea typeface="+mj-ea"/>
            </a:endParaRPr>
          </a:p>
          <a:p>
            <a:pPr>
              <a:buFont typeface="Wingdings 2" pitchFamily="18" charset="2"/>
              <a:buNone/>
              <a:defRPr/>
            </a:pPr>
            <a:endParaRPr lang="en-US" altLang="zh-TW" sz="2000" dirty="0" smtClean="0">
              <a:latin typeface="+mj-ea"/>
              <a:ea typeface="+mj-ea"/>
            </a:endParaRPr>
          </a:p>
          <a:p>
            <a:pPr>
              <a:defRPr/>
            </a:pPr>
            <a:endParaRPr lang="en-US" altLang="zh-TW" sz="2000" dirty="0" smtClean="0">
              <a:latin typeface="+mj-ea"/>
              <a:ea typeface="+mj-ea"/>
            </a:endParaRPr>
          </a:p>
          <a:p>
            <a:pPr>
              <a:defRPr/>
            </a:pPr>
            <a:endParaRPr lang="zh-TW" altLang="en-US" sz="2000" dirty="0">
              <a:latin typeface="+mj-ea"/>
              <a:ea typeface="+mj-ea"/>
            </a:endParaRPr>
          </a:p>
        </p:txBody>
      </p:sp>
      <p:sp>
        <p:nvSpPr>
          <p:cNvPr id="8" name="摺角紙張 7"/>
          <p:cNvSpPr/>
          <p:nvPr/>
        </p:nvSpPr>
        <p:spPr>
          <a:xfrm>
            <a:off x="3059832" y="2996952"/>
            <a:ext cx="2520280" cy="1584176"/>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000" dirty="0" smtClean="0">
                <a:solidFill>
                  <a:srgbClr val="C00000"/>
                </a:solidFill>
                <a:latin typeface="微軟正黑體" pitchFamily="34" charset="-120"/>
                <a:ea typeface="微軟正黑體" pitchFamily="34" charset="-120"/>
              </a:rPr>
              <a:t>0200-xxxxxx</a:t>
            </a:r>
          </a:p>
          <a:p>
            <a:pPr algn="ctr"/>
            <a:r>
              <a:rPr lang="en-US" altLang="zh-TW" sz="2000" dirty="0" smtClean="0">
                <a:solidFill>
                  <a:srgbClr val="C00000"/>
                </a:solidFill>
                <a:latin typeface="微軟正黑體" pitchFamily="34" charset="-120"/>
                <a:ea typeface="微軟正黑體" pitchFamily="34" charset="-120"/>
              </a:rPr>
              <a:t>0800-xxxxxx</a:t>
            </a:r>
          </a:p>
          <a:p>
            <a:pPr algn="ctr"/>
            <a:r>
              <a:rPr lang="en-US" altLang="zh-TW" sz="2000" dirty="0" smtClean="0">
                <a:solidFill>
                  <a:srgbClr val="C00000"/>
                </a:solidFill>
                <a:latin typeface="微軟正黑體" pitchFamily="34" charset="-120"/>
                <a:ea typeface="微軟正黑體" pitchFamily="34" charset="-120"/>
              </a:rPr>
              <a:t>0900-xxxxxx</a:t>
            </a:r>
          </a:p>
          <a:p>
            <a:pPr algn="ctr"/>
            <a:r>
              <a:rPr lang="en-US" altLang="zh-TW" sz="2000" dirty="0" smtClean="0">
                <a:solidFill>
                  <a:srgbClr val="C00000"/>
                </a:solidFill>
                <a:latin typeface="微軟正黑體" pitchFamily="34" charset="-120"/>
                <a:ea typeface="微軟正黑體" pitchFamily="34" charset="-120"/>
              </a:rPr>
              <a:t>0204-xxxxxx</a:t>
            </a:r>
            <a:endParaRPr lang="zh-TW" altLang="en-US" sz="2000" dirty="0">
              <a:solidFill>
                <a:srgbClr val="C00000"/>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2569</TotalTime>
  <Words>1260</Words>
  <Application>Microsoft Office PowerPoint</Application>
  <PresentationFormat>如螢幕大小 (4:3)</PresentationFormat>
  <Paragraphs>140</Paragraphs>
  <Slides>11</Slides>
  <Notes>10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公正</vt:lpstr>
      <vt:lpstr>教案名稱： 生活便利站 詐騙新管道 本教案製作者：毛俞婷 </vt:lpstr>
      <vt:lpstr>活動一：你家巷口的服務</vt:lpstr>
      <vt:lpstr>活動一：你家巷口的服務</vt:lpstr>
      <vt:lpstr>活動二：新聞這樣說</vt:lpstr>
      <vt:lpstr>活動二：新聞這樣說</vt:lpstr>
      <vt:lpstr>活動二：新聞這樣說</vt:lpstr>
      <vt:lpstr>活動二：新聞這樣說</vt:lpstr>
      <vt:lpstr>活動二：新聞這樣說</vt:lpstr>
      <vt:lpstr>活動二：新聞這樣說</vt:lpstr>
      <vt:lpstr>活動三：破解詐騙手法</vt:lpstr>
      <vt:lpstr>本教案結束，謝謝 </vt:lpstr>
    </vt:vector>
  </TitlesOfParts>
  <Company>TAIWAN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教案名稱</dc:title>
  <dc:creator>PHD</dc:creator>
  <cp:lastModifiedBy>Grace</cp:lastModifiedBy>
  <cp:revision>66</cp:revision>
  <dcterms:created xsi:type="dcterms:W3CDTF">2011-03-28T02:01:01Z</dcterms:created>
  <dcterms:modified xsi:type="dcterms:W3CDTF">2012-12-06T23:57:51Z</dcterms:modified>
</cp:coreProperties>
</file>