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84" r:id="rId4"/>
    <p:sldId id="274" r:id="rId5"/>
    <p:sldId id="275" r:id="rId6"/>
    <p:sldId id="276" r:id="rId7"/>
    <p:sldId id="277" r:id="rId8"/>
    <p:sldId id="278" r:id="rId9"/>
    <p:sldId id="281" r:id="rId10"/>
    <p:sldId id="285" r:id="rId11"/>
    <p:sldId id="273" r:id="rId12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62F8"/>
    <a:srgbClr val="FF3300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77273" autoAdjust="0"/>
  </p:normalViewPr>
  <p:slideViewPr>
    <p:cSldViewPr>
      <p:cViewPr>
        <p:scale>
          <a:sx n="60" d="100"/>
          <a:sy n="60" d="100"/>
        </p:scale>
        <p:origin x="-1456" y="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32" d="100"/>
          <a:sy n="32" d="100"/>
        </p:scale>
        <p:origin x="-2328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新細明體" charset="-120"/>
              </a:defRPr>
            </a:lvl1pPr>
          </a:lstStyle>
          <a:p>
            <a:pPr>
              <a:defRPr/>
            </a:pPr>
            <a:fld id="{6D627322-A6D1-4C48-9CCB-308FD455A0D1}" type="datetimeFigureOut">
              <a:rPr lang="zh-TW" altLang="en-US"/>
              <a:pPr>
                <a:defRPr/>
              </a:pPr>
              <a:t>2012/9/27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新細明體" charset="-120"/>
              </a:defRPr>
            </a:lvl1pPr>
          </a:lstStyle>
          <a:p>
            <a:pPr>
              <a:defRPr/>
            </a:pPr>
            <a:fld id="{D870E46B-DBD9-4EAA-82B1-C6E139B1568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新細明體" charset="-120"/>
              </a:defRPr>
            </a:lvl1pPr>
          </a:lstStyle>
          <a:p>
            <a:pPr>
              <a:defRPr/>
            </a:pPr>
            <a:fld id="{17EB5753-075B-4D3A-B418-B4C1EAB81D02}" type="datetimeFigureOut">
              <a:rPr lang="zh-TW" altLang="en-US"/>
              <a:pPr>
                <a:defRPr/>
              </a:pPr>
              <a:t>2012/9/27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 smtClean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新細明體" charset="-120"/>
              </a:defRPr>
            </a:lvl1pPr>
          </a:lstStyle>
          <a:p>
            <a:pPr>
              <a:defRPr/>
            </a:pPr>
            <a:fld id="{3F937F28-9629-4CE9-ACAA-84FD739B34F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ppFrEHDH_30&amp;feature=related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zh.wikipedia.org/wiki/%E7%BD%AE%E5%85%A5%E6%80%A7%E8%A1%8C%E9%8A%B7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L1DVrrJxH_8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6O7f-kXKNcU&amp;feature=relmfu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※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教師播放偶像劇「小資女孩向前衝」第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集的片段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(http://www.youtube.com/watch?v=AP2RFqeTlfQ&amp;feature=related)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，特別於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分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22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秒時暫停，讓學生看清楚男主角遞給女主角的飲料；隨後請問學生猜猜看，為什麼男主角要請女主角喝這個口味的飲料，是因為女主角本身就喜歡喝這樣的飲料嗎？還是有其他原因。</a:t>
            </a:r>
          </a:p>
          <a:p>
            <a:pPr lvl="0"/>
            <a:endParaRPr lang="zh-TW" altLang="zh-TW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43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889C053-9325-419F-8375-E2B50227FAD6}" type="slidenum">
              <a:rPr lang="zh-TW" altLang="en-US" smtClean="0">
                <a:ea typeface="新細明體" pitchFamily="18" charset="-120"/>
              </a:rPr>
              <a:pPr/>
              <a:t>2</a:t>
            </a:fld>
            <a:endParaRPr lang="zh-TW" altLang="en-US" smtClean="0"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※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教師另播放飲料「一日蔬果」的廣告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altLang="zh-TW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http://www.youtube.com/watch?v=ppFrEHDH_30&amp;feature=related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，並請學生注意廣告中的飲料出現片段。</a:t>
            </a:r>
            <a:endParaRPr lang="en-US" altLang="zh-TW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※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請學生說說看，從偶像劇和廣告影片中，看到了什麼共同點？並想想看為什麼會這樣。</a:t>
            </a:r>
          </a:p>
          <a:p>
            <a:pPr lvl="0"/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※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若學生猜不出來，教師可預告，在隨後的課程中，會讓大家知道為什麼偶像劇和廣告影片會有這樣的「巧合」。</a:t>
            </a:r>
            <a:endParaRPr lang="zh-TW" altLang="zh-TW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43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889C053-9325-419F-8375-E2B50227FAD6}" type="slidenum">
              <a:rPr lang="zh-TW" altLang="en-US" smtClean="0">
                <a:ea typeface="新細明體" pitchFamily="18" charset="-120"/>
              </a:rPr>
              <a:pPr/>
              <a:t>3</a:t>
            </a:fld>
            <a:endParaRPr lang="zh-TW" altLang="en-US" smtClean="0"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※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發下或利用投影機請學生詳讀「置入行銷鬆綁 最快月底公告」之新聞。新聞閱畢，請學生回答與新聞相關的問題。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zh-TW" altLang="zh-TW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46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60162B-8934-43A9-AD01-4150F240A886}" type="slidenum">
              <a:rPr lang="zh-TW" altLang="en-US" smtClean="0">
                <a:ea typeface="新細明體" pitchFamily="18" charset="-120"/>
              </a:rPr>
              <a:pPr/>
              <a:t>4</a:t>
            </a:fld>
            <a:endParaRPr lang="zh-TW" altLang="en-US" smtClean="0"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①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新聞內提到的法案是什麼？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 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電視節目從事商業置入性行銷暫行規範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endParaRPr lang="zh-TW" altLang="zh-TW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②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哪一個機關準備公告這個規範？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國家通訊傳播委員會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b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③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預計什麼時後正式實施？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(9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月底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b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④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若確定實施後，將為節目帶來什麼影響？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對引用資金到業界相當有助益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b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⑤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暫行的規範</a:t>
            </a:r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方向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原則是什麼？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三不一揭露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endParaRPr lang="zh-TW" altLang="zh-TW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⑥置入商品的總時數和畫面有什麼規範？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總時間不得超過節目播送總時間的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5%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，畫面不得超過螢幕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1/4)</a:t>
            </a:r>
            <a:endParaRPr lang="zh-TW" altLang="zh-TW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⑦有什麼節目和產品是禁止商業商品置入的？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新聞與兒童節目、酒類商品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endParaRPr lang="zh-TW" altLang="zh-TW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48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8DAC61E-12D3-44ED-968F-AF5C28BA6851}" type="slidenum">
              <a:rPr lang="zh-TW" altLang="en-US" smtClean="0">
                <a:ea typeface="新細明體" pitchFamily="18" charset="-120"/>
              </a:rPr>
              <a:pPr/>
              <a:t>5</a:t>
            </a:fld>
            <a:endParaRPr lang="zh-TW" altLang="en-US" smtClean="0"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※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教師請問學生，是否曾經聽過新聞中提到的「置入性行銷」這個關鍵詞，並請聽過的同學說說看，「置入性行銷」是什麼？</a:t>
            </a:r>
          </a:p>
          <a:p>
            <a:pPr lvl="0"/>
            <a:endParaRPr lang="en-US" altLang="zh-TW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※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針對學生的發言，教師可補充說明什麼是「置入性行銷」，並可引用美國行銷學會對於「置入性」所舉出的四個要件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付費購買媒體版面或時間、訊息必須透過媒體擴散來展示與推銷、推銷標的物可為具體商品、服務或抽象的概念、明示廣告主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pPr lvl="0"/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資料來源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altLang="zh-TW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http://zh.wikipedia.org/wiki/%E7%BD%AE%E5%85%A5%E6%80%A7%E8%A1%8C%E9%8A%B7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，讓學生明白何謂「置入性行銷」。</a:t>
            </a:r>
            <a:endParaRPr lang="zh-TW" altLang="zh-TW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50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BC80866-5F07-4845-9C86-D13718D9FEA2}" type="slidenum">
              <a:rPr lang="zh-TW" altLang="en-US" smtClean="0">
                <a:ea typeface="新細明體" pitchFamily="18" charset="-120"/>
              </a:rPr>
              <a:pPr/>
              <a:t>6</a:t>
            </a:fld>
            <a:endParaRPr lang="zh-TW" altLang="en-US" smtClean="0"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※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請學生猜猜看，為什麼業者要在節目中進行「置入性行銷」？誰會因此得到好處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廣告主，媒體組織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，是什麼好處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廣告主付費給媒體組織，希望獲得該產品在媒體上的曝光機會，吸引更多閱聽人購買該產品；媒體組織方面則是可獲得廣告主的經費贊助，提高節目製作費用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endParaRPr lang="zh-TW" altLang="zh-TW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※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教師可藉機說明，在廣告行銷手法中，廣告主、媒體與閱聽眾之間的三角關係。</a:t>
            </a:r>
            <a:endParaRPr lang="zh-TW" altLang="zh-TW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53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DD74A9B-1D09-45DC-8439-B70A01167029}" type="slidenum">
              <a:rPr lang="zh-TW" altLang="en-US" smtClean="0">
                <a:ea typeface="新細明體" pitchFamily="18" charset="-120"/>
              </a:rPr>
              <a:pPr/>
              <a:t>7</a:t>
            </a:fld>
            <a:endParaRPr lang="zh-TW" altLang="en-US" smtClean="0"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※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教師說明，原本「置入性行銷」是受到政府禁止的，但藉由剛剛的閱讀的新聞我們可以知道，目前政府改對於「置入性行銷」改為有限度的開放。</a:t>
            </a:r>
          </a:p>
          <a:p>
            <a:pPr lvl="0"/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※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請學生想想看，為何置入性會受到政府的有限度開放甚至在以前受到禁止的，究竟「置入性行銷」有什麼不良的影響？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若過度置入，恐破壞節目畫面和完整性、節目內容和取向易受到廣告主操縱、閱聽眾會被頃向同一立場的廣告主所影響購買行為或思維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endParaRPr lang="zh-TW" altLang="zh-TW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※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請學生想想看，為什麼即將推行的規範禁止「新聞與兒童節目」進行置入性行銷？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因為民眾對於新聞節目的信任感較高，</a:t>
            </a:r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比起一般節目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更容易受到置入商品的撩撥；而新聞媒體若進行置入性行銷，將有失新聞報導的公正客觀原則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相較於成人</a:t>
            </a:r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，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兒童在觀看節目時，又更容易受到節目內容的說服，因此兒童節目禁止置入性行銷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endParaRPr lang="zh-TW" altLang="zh-TW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355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6CC1B71-3785-43EC-BF4C-F2F3D114F06A}" type="slidenum">
              <a:rPr lang="zh-TW" altLang="en-US" smtClean="0">
                <a:ea typeface="新細明體" pitchFamily="18" charset="-120"/>
              </a:rPr>
              <a:pPr/>
              <a:t>8</a:t>
            </a:fld>
            <a:endParaRPr lang="zh-TW" altLang="en-US" smtClean="0"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※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回到課程一開始看的偶像劇內容，教師再請問學生，為何劇中會清楚</a:t>
            </a:r>
            <a:r>
              <a:rPr lang="zh-TW" altLang="en-US" sz="1200" kern="1200" dirty="0" smtClean="0">
                <a:solidFill>
                  <a:schemeClr val="tx1"/>
                </a:solidFill>
                <a:latin typeface="+mj-ea"/>
                <a:ea typeface="+mn-ea"/>
                <a:cs typeface="+mn-cs"/>
              </a:rPr>
              <a:t>會出現標有商品名稱的飲料和清楚的商品外型，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而且為什麼偶像劇女主角與廣告影片的女主角恰好是同一人？</a:t>
            </a:r>
            <a:endParaRPr lang="en-US" altLang="zh-TW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※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請學生觀賞</a:t>
            </a:r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另一段影片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altLang="zh-TW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http://www.youtube.com/watch?v=L1DVrrJxH_8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，讓學生了解拍攝過程中商業權力如何滲透到節目製作過程。</a:t>
            </a:r>
          </a:p>
          <a:p>
            <a:endParaRPr lang="zh-TW" altLang="zh-TW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zh-TW" altLang="zh-TW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60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456590A-0DB7-44AB-81BB-6D80B4242F5B}" type="slidenum">
              <a:rPr lang="zh-TW" altLang="en-US" smtClean="0">
                <a:ea typeface="新細明體" pitchFamily="18" charset="-120"/>
              </a:rPr>
              <a:pPr/>
              <a:t>9</a:t>
            </a:fld>
            <a:endParaRPr lang="zh-TW" altLang="en-US" smtClean="0"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※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教師再播放同一偶像劇的另一片段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altLang="zh-TW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http://www.youtube.com/watch?v=6O7f-kXKNcU&amp;feature=relmfu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，請學生發揮偵探精神，找出劇情中還有哪些「置入性行銷」的橋段。</a:t>
            </a:r>
          </a:p>
          <a:p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※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請學生說說看，透過今日的課程，對於「置入性行銷」有怎樣的了解，往後收看電視節目時，對於節目中出現的商品，會有怎樣不同的想法。</a:t>
            </a:r>
          </a:p>
          <a:p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zh-TW" altLang="zh-TW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937F28-9629-4CE9-ACAA-84FD739B34FA}" type="slidenum">
              <a:rPr lang="zh-TW" altLang="en-US" smtClean="0"/>
              <a:pPr>
                <a:defRPr/>
              </a:pPr>
              <a:t>10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 useBgFill="1">
        <p:nvSpPr>
          <p:cNvPr id="5" name="圓角矩形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6" name="矩形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7" name="矩形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1" name="日期版面配置區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F215D-D90D-4439-89D2-A7512F25A2ED}" type="datetimeFigureOut">
              <a:rPr lang="zh-TW" altLang="en-US"/>
              <a:pPr>
                <a:defRPr/>
              </a:pPr>
              <a:t>2012/9/27</a:t>
            </a:fld>
            <a:endParaRPr lang="zh-TW" altLang="en-US"/>
          </a:p>
        </p:txBody>
      </p:sp>
      <p:sp>
        <p:nvSpPr>
          <p:cNvPr id="12" name="頁尾版面配置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3" name="投影片編號版面配置區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7F4927D-CF67-4E93-87A6-57F71C23A52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610A8-3E66-449D-A576-F77B6B957C7E}" type="datetimeFigureOut">
              <a:rPr lang="zh-TW" altLang="en-US"/>
              <a:pPr>
                <a:defRPr/>
              </a:pPr>
              <a:t>2012/9/27</a:t>
            </a:fld>
            <a:endParaRPr lang="zh-TW" altLang="en-US"/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EFF72-EE28-41DE-8D05-892F2983025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6104D-C71E-4B1F-889C-AC4613B4406A}" type="datetimeFigureOut">
              <a:rPr lang="zh-TW" altLang="en-US"/>
              <a:pPr>
                <a:defRPr/>
              </a:pPr>
              <a:t>2012/9/27</a:t>
            </a:fld>
            <a:endParaRPr lang="zh-TW" altLang="en-US"/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D704B-4F19-46AD-AED8-5A6E04BE41C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F514D-7A96-49F1-A54F-A2FBE3FCE9AD}" type="datetimeFigureOut">
              <a:rPr lang="zh-TW" altLang="en-US"/>
              <a:pPr>
                <a:defRPr/>
              </a:pPr>
              <a:t>2012/9/27</a:t>
            </a:fld>
            <a:endParaRPr lang="zh-TW" altLang="en-US"/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423CD-32FA-4118-8592-A3710B85328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 useBgFill="1">
        <p:nvSpPr>
          <p:cNvPr id="5" name="圓角矩形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6" name="矩形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7" name="矩形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9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44BEE-369F-4F6C-885C-5B59C164F90F}" type="datetimeFigureOut">
              <a:rPr lang="zh-TW" altLang="en-US"/>
              <a:pPr>
                <a:defRPr/>
              </a:pPr>
              <a:t>2012/9/27</a:t>
            </a:fld>
            <a:endParaRPr lang="zh-TW" altLang="en-US"/>
          </a:p>
        </p:txBody>
      </p:sp>
      <p:sp>
        <p:nvSpPr>
          <p:cNvPr id="10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1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FCE19-ACE6-413C-B8D0-7DE7D534ACF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BFD63-1E8B-4D76-B1CB-0557810A2670}" type="datetimeFigureOut">
              <a:rPr lang="zh-TW" altLang="en-US"/>
              <a:pPr>
                <a:defRPr/>
              </a:pPr>
              <a:t>2012/9/27</a:t>
            </a:fld>
            <a:endParaRPr lang="zh-TW" altLang="en-US"/>
          </a:p>
        </p:txBody>
      </p:sp>
      <p:sp>
        <p:nvSpPr>
          <p:cNvPr id="6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42F2A-488E-4DEF-8363-1EE667BED12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1" name="內容版面配置區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D7C01-326E-43D2-98FB-E250C68304F8}" type="datetimeFigureOut">
              <a:rPr lang="zh-TW" altLang="en-US"/>
              <a:pPr>
                <a:defRPr/>
              </a:pPr>
              <a:t>2012/9/27</a:t>
            </a:fld>
            <a:endParaRPr lang="zh-TW" altLang="en-US"/>
          </a:p>
        </p:txBody>
      </p:sp>
      <p:sp>
        <p:nvSpPr>
          <p:cNvPr id="8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583C2-17D3-4A2F-961E-3614C9502EB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2F72A-E4E4-4D37-BE49-7A7790FCA952}" type="datetimeFigureOut">
              <a:rPr lang="zh-TW" altLang="en-US"/>
              <a:pPr>
                <a:defRPr/>
              </a:pPr>
              <a:t>2012/9/27</a:t>
            </a:fld>
            <a:endParaRPr lang="zh-TW" altLang="en-US"/>
          </a:p>
        </p:txBody>
      </p:sp>
      <p:sp>
        <p:nvSpPr>
          <p:cNvPr id="4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95B3F-FAF4-4184-9AE1-023B8DF11B4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8DDF2-82FA-4050-A9A0-4FC8136C97E8}" type="datetimeFigureOut">
              <a:rPr lang="zh-TW" altLang="en-US"/>
              <a:pPr>
                <a:defRPr/>
              </a:pPr>
              <a:t>2012/9/27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C7AD3-1DC3-4CAF-AACC-4F9D6729FBA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 useBgFill="1">
        <p:nvSpPr>
          <p:cNvPr id="6" name="圓角矩形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0782E-B000-40B2-AEC2-1F314CB9C479}" type="datetimeFigureOut">
              <a:rPr lang="zh-TW" altLang="en-US"/>
              <a:pPr>
                <a:defRPr/>
              </a:pPr>
              <a:t>2012/9/27</a:t>
            </a:fld>
            <a:endParaRPr lang="zh-TW" altLang="en-US"/>
          </a:p>
        </p:txBody>
      </p:sp>
      <p:sp>
        <p:nvSpPr>
          <p:cNvPr id="8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ED497-D55B-4C09-B3D0-CBB5421F5DA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6" name="矩形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7" name="矩形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8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9666C-9F3C-4201-B677-C47393857B2D}" type="datetimeFigureOut">
              <a:rPr lang="zh-TW" altLang="en-US"/>
              <a:pPr>
                <a:defRPr/>
              </a:pPr>
              <a:t>2012/9/27</a:t>
            </a:fld>
            <a:endParaRPr lang="zh-TW" altLang="en-US"/>
          </a:p>
        </p:txBody>
      </p:sp>
      <p:sp>
        <p:nvSpPr>
          <p:cNvPr id="9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0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6A19D-65A0-41B9-B0E3-70588B5A626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 useBgFill="1">
        <p:nvSpPr>
          <p:cNvPr id="8" name="圓角矩形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1028" name="標題版面配置區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smtClean="0"/>
          </a:p>
        </p:txBody>
      </p:sp>
      <p:sp>
        <p:nvSpPr>
          <p:cNvPr id="1029" name="文字版面配置區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smtClean="0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  <a:ea typeface="新細明體" charset="-120"/>
              </a:defRPr>
            </a:lvl1pPr>
          </a:lstStyle>
          <a:p>
            <a:pPr>
              <a:defRPr/>
            </a:pPr>
            <a:fld id="{A48D62D5-E55F-450E-A5AC-D39F6741C759}" type="datetimeFigureOut">
              <a:rPr lang="zh-TW" altLang="en-US"/>
              <a:pPr>
                <a:defRPr/>
              </a:pPr>
              <a:t>2012/9/27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7ED5097F-3B26-4234-B211-ADA6CB00857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  <p:sldLayoutId id="2147483913" r:id="rId2"/>
    <p:sldLayoutId id="2147483921" r:id="rId3"/>
    <p:sldLayoutId id="2147483914" r:id="rId4"/>
    <p:sldLayoutId id="2147483915" r:id="rId5"/>
    <p:sldLayoutId id="2147483916" r:id="rId6"/>
    <p:sldLayoutId id="2147483917" r:id="rId7"/>
    <p:sldLayoutId id="2147483922" r:id="rId8"/>
    <p:sldLayoutId id="2147483923" r:id="rId9"/>
    <p:sldLayoutId id="2147483918" r:id="rId10"/>
    <p:sldLayoutId id="214748391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微軟正黑體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微軟正黑體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微軟正黑體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微軟正黑體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微軟正黑體" pitchFamily="34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微軟正黑體" pitchFamily="34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微軟正黑體" pitchFamily="34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微軟正黑體" pitchFamily="34" charset="-12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feja.org.tw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6O7f-kXKNcU&amp;feature=relmfu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feja.org.tw/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eja.org.tw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reuters.com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eja.org.tw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://www.youtube.com/watch?v=ppFrEHDH_30&amp;feature=related" TargetMode="Externa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eja.org.tw/" TargetMode="Externa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na.com.tw/Views/Page/Search/hyDetailws.aspx?qid=201209190188&amp;q=%E7%BD%AE%E5%85%A5%E6%80%A7%E8%A1%8C%E9%8A%B7" TargetMode="External"/><Relationship Id="rId5" Type="http://schemas.openxmlformats.org/officeDocument/2006/relationships/hyperlink" Target="http://iservice.libertytimes.com.tw/liveNews/news.php?no=676276&amp;type=%E5%9C%8B%E9%9A%9B" TargetMode="Externa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eja.org.tw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eja.org.tw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eja.org.tw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eja.org.tw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watch?v=ppFrEHDH_30&amp;feature=related" TargetMode="External"/><Relationship Id="rId3" Type="http://schemas.openxmlformats.org/officeDocument/2006/relationships/hyperlink" Target="http://www.feja.org.tw/" TargetMode="External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hyperlink" Target="http://www.reuters.com/" TargetMode="External"/><Relationship Id="rId10" Type="http://schemas.openxmlformats.org/officeDocument/2006/relationships/hyperlink" Target="http://www.youtube.com/watch?v=L1DVrrJxH_8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kumimoji="0" lang="zh-TW" altLang="zh-TW">
              <a:latin typeface="Trebuchet MS" pitchFamily="34" charset="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03350" y="3213100"/>
            <a:ext cx="6400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Bef>
                <a:spcPts val="58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en-US" sz="3600" b="1" dirty="0" smtClean="0">
                <a:solidFill>
                  <a:schemeClr val="bg1"/>
                </a:solidFill>
                <a:latin typeface="+mn-ea"/>
              </a:rPr>
              <a:t>授課老師：（</a:t>
            </a:r>
            <a:r>
              <a:rPr lang="zh-TW" altLang="en-US" sz="3600" b="1" dirty="0" smtClean="0">
                <a:solidFill>
                  <a:schemeClr val="bg1"/>
                </a:solidFill>
                <a:latin typeface="+mn-ea"/>
                <a:sym typeface="Wingdings" pitchFamily="2" charset="2"/>
              </a:rPr>
              <a:t>空白</a:t>
            </a:r>
            <a:r>
              <a:rPr lang="zh-TW" altLang="en-US" sz="3600" b="1" dirty="0" smtClean="0">
                <a:solidFill>
                  <a:schemeClr val="bg1"/>
                </a:solidFill>
                <a:latin typeface="+mn-ea"/>
              </a:rPr>
              <a:t>）</a:t>
            </a: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55650" y="1341438"/>
            <a:ext cx="7772400" cy="15827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4900" b="1" dirty="0" smtClean="0"/>
              <a:t>教案名稱：</a:t>
            </a:r>
            <a:r>
              <a:rPr lang="en-US" altLang="zh-TW" sz="4900" b="1" dirty="0" smtClean="0"/>
              <a:t/>
            </a:r>
            <a:br>
              <a:rPr lang="en-US" altLang="zh-TW" sz="4900" b="1" dirty="0" smtClean="0"/>
            </a:br>
            <a:r>
              <a:rPr lang="zh-TW" altLang="en-US" sz="4900" b="1" dirty="0" smtClean="0"/>
              <a:t>是</a:t>
            </a:r>
            <a:r>
              <a:rPr lang="zh-TW" altLang="en-US" sz="4900" b="1" dirty="0" smtClean="0"/>
              <a:t>道具</a:t>
            </a:r>
            <a:r>
              <a:rPr lang="en-US" altLang="zh-TW" sz="4900" b="1" dirty="0" smtClean="0"/>
              <a:t>?</a:t>
            </a:r>
            <a:r>
              <a:rPr lang="zh-TW" altLang="en-US" sz="4900" b="1" dirty="0" smtClean="0"/>
              <a:t>還是商品</a:t>
            </a:r>
            <a:r>
              <a:rPr lang="en-US" altLang="zh-TW" sz="4900" b="1" dirty="0" smtClean="0"/>
              <a:t>?</a:t>
            </a:r>
            <a:r>
              <a:rPr lang="zh-TW" altLang="zh-TW" sz="4900" b="1" dirty="0" smtClean="0"/>
              <a:t/>
            </a:r>
            <a:br>
              <a:rPr lang="zh-TW" altLang="zh-TW" sz="4900" b="1" dirty="0" smtClean="0"/>
            </a:br>
            <a:r>
              <a:rPr lang="zh-TW" altLang="en-US" sz="3600" b="1" dirty="0" smtClean="0">
                <a:solidFill>
                  <a:schemeClr val="bg1"/>
                </a:solidFill>
                <a:latin typeface="+mn-ea"/>
              </a:rPr>
              <a:t>本</a:t>
            </a:r>
            <a:r>
              <a:rPr lang="zh-TW" altLang="en-US" sz="3600" b="1" dirty="0" smtClean="0">
                <a:solidFill>
                  <a:schemeClr val="bg1"/>
                </a:solidFill>
                <a:latin typeface="+mn-ea"/>
              </a:rPr>
              <a:t>教案製作者：</a:t>
            </a:r>
            <a:r>
              <a:rPr lang="zh-TW" altLang="en-US" sz="3100" b="1" dirty="0" smtClean="0">
                <a:solidFill>
                  <a:schemeClr val="bg1"/>
                </a:solidFill>
                <a:latin typeface="+mn-ea"/>
              </a:rPr>
              <a:t>毛俞婷</a:t>
            </a:r>
            <a:r>
              <a:rPr altLang="zh-TW" b="1" dirty="0" smtClean="0">
                <a:solidFill>
                  <a:schemeClr val="bg1"/>
                </a:solidFill>
                <a:latin typeface="+mn-ea"/>
              </a:rPr>
              <a:t/>
            </a:r>
            <a:br>
              <a:rPr altLang="zh-TW" b="1" dirty="0" smtClean="0">
                <a:solidFill>
                  <a:schemeClr val="bg1"/>
                </a:solidFill>
                <a:latin typeface="+mn-ea"/>
              </a:rPr>
            </a:br>
            <a:endParaRPr lang="zh-TW" altLang="en-US" b="1" dirty="0" smtClean="0"/>
          </a:p>
        </p:txBody>
      </p:sp>
      <p:pic>
        <p:nvPicPr>
          <p:cNvPr id="6149" name="Picture 4" descr="http://www.feja.org.tw/themes/liger/images/logo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61038"/>
            <a:ext cx="2268538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活動三：大家來找碴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690048" cy="4572000"/>
          </a:xfrm>
        </p:spPr>
        <p:txBody>
          <a:bodyPr/>
          <a:lstStyle/>
          <a:p>
            <a:r>
              <a:rPr lang="zh-TW" altLang="en-US" sz="2400" dirty="0" smtClean="0">
                <a:latin typeface="+mj-ea"/>
                <a:ea typeface="+mj-ea"/>
              </a:rPr>
              <a:t>請大家揮</a:t>
            </a:r>
            <a:r>
              <a:rPr lang="zh-TW" altLang="en-US" sz="2400" dirty="0" smtClean="0">
                <a:latin typeface="+mj-ea"/>
                <a:ea typeface="+mj-ea"/>
              </a:rPr>
              <a:t>偵探精神，</a:t>
            </a:r>
            <a:r>
              <a:rPr lang="zh-TW" altLang="zh-TW" sz="2400" dirty="0" smtClean="0">
                <a:latin typeface="+mj-ea"/>
                <a:ea typeface="+mj-ea"/>
              </a:rPr>
              <a:t>找出劇情中還有哪些「置入性行銷」的橋段</a:t>
            </a:r>
            <a:r>
              <a:rPr lang="zh-TW" altLang="zh-TW" sz="2400" dirty="0" smtClean="0">
                <a:latin typeface="+mj-ea"/>
                <a:ea typeface="+mj-ea"/>
              </a:rPr>
              <a:t>。</a:t>
            </a:r>
            <a:endParaRPr lang="en-US" altLang="zh-TW" sz="2400" dirty="0" smtClean="0">
              <a:latin typeface="+mj-ea"/>
              <a:ea typeface="+mj-ea"/>
            </a:endParaRPr>
          </a:p>
          <a:p>
            <a:endParaRPr lang="en-US" altLang="zh-TW" sz="2400" dirty="0" smtClean="0">
              <a:latin typeface="+mj-ea"/>
              <a:ea typeface="+mj-ea"/>
            </a:endParaRPr>
          </a:p>
          <a:p>
            <a:endParaRPr lang="en-US" altLang="zh-TW" sz="2400" dirty="0" smtClean="0">
              <a:latin typeface="+mj-ea"/>
              <a:ea typeface="+mj-ea"/>
            </a:endParaRPr>
          </a:p>
          <a:p>
            <a:endParaRPr lang="en-US" altLang="zh-TW" sz="2400" dirty="0" smtClean="0">
              <a:latin typeface="+mj-ea"/>
              <a:ea typeface="+mj-ea"/>
            </a:endParaRPr>
          </a:p>
          <a:p>
            <a:endParaRPr lang="en-US" altLang="zh-TW" sz="2400" dirty="0" smtClean="0">
              <a:latin typeface="+mj-ea"/>
              <a:ea typeface="+mj-ea"/>
            </a:endParaRPr>
          </a:p>
          <a:p>
            <a:endParaRPr lang="en-US" altLang="zh-TW" sz="2400" dirty="0" smtClean="0">
              <a:latin typeface="+mj-ea"/>
              <a:ea typeface="+mj-ea"/>
            </a:endParaRPr>
          </a:p>
          <a:p>
            <a:endParaRPr lang="en-US" altLang="zh-TW" sz="2400" dirty="0" smtClean="0">
              <a:latin typeface="+mj-ea"/>
              <a:ea typeface="+mj-ea"/>
            </a:endParaRPr>
          </a:p>
          <a:p>
            <a:r>
              <a:rPr lang="zh-TW" altLang="en-US" sz="2400" dirty="0" smtClean="0">
                <a:latin typeface="+mj-ea"/>
                <a:ea typeface="+mj-ea"/>
              </a:rPr>
              <a:t>說說看，透過今日的課程，你對</a:t>
            </a:r>
            <a:r>
              <a:rPr lang="zh-TW" altLang="zh-TW" sz="2400" dirty="0" smtClean="0">
                <a:latin typeface="+mj-ea"/>
                <a:ea typeface="+mj-ea"/>
              </a:rPr>
              <a:t>「置入性行銷」有怎樣的</a:t>
            </a:r>
            <a:r>
              <a:rPr lang="zh-TW" altLang="zh-TW" sz="2400" dirty="0" smtClean="0">
                <a:latin typeface="+mj-ea"/>
                <a:ea typeface="+mj-ea"/>
              </a:rPr>
              <a:t>了解</a:t>
            </a:r>
            <a:r>
              <a:rPr lang="zh-TW" altLang="en-US" sz="2400" dirty="0" smtClean="0">
                <a:latin typeface="+mj-ea"/>
              </a:rPr>
              <a:t>？</a:t>
            </a:r>
            <a:r>
              <a:rPr lang="zh-TW" altLang="en-US" sz="2400" dirty="0" smtClean="0">
                <a:latin typeface="+mj-ea"/>
                <a:ea typeface="+mj-ea"/>
              </a:rPr>
              <a:t>往後</a:t>
            </a:r>
            <a:r>
              <a:rPr lang="zh-TW" altLang="en-US" sz="2400" dirty="0" smtClean="0">
                <a:latin typeface="+mj-ea"/>
                <a:ea typeface="+mj-ea"/>
              </a:rPr>
              <a:t>收看電視節目時，</a:t>
            </a:r>
            <a:r>
              <a:rPr lang="zh-TW" altLang="zh-TW" sz="2400" dirty="0" smtClean="0">
                <a:latin typeface="+mj-ea"/>
                <a:ea typeface="+mj-ea"/>
              </a:rPr>
              <a:t>對於節目中出現的商品</a:t>
            </a:r>
            <a:r>
              <a:rPr lang="zh-TW" altLang="en-US" sz="2400" dirty="0" smtClean="0">
                <a:latin typeface="+mj-ea"/>
                <a:ea typeface="+mj-ea"/>
              </a:rPr>
              <a:t>，會有怎樣的不同</a:t>
            </a:r>
            <a:r>
              <a:rPr lang="zh-TW" altLang="en-US" sz="2400" dirty="0" smtClean="0">
                <a:latin typeface="+mj-ea"/>
                <a:ea typeface="+mj-ea"/>
              </a:rPr>
              <a:t>想法</a:t>
            </a:r>
            <a:r>
              <a:rPr lang="zh-TW" altLang="en-US" sz="2400" dirty="0" smtClean="0">
                <a:latin typeface="+mj-ea"/>
              </a:rPr>
              <a:t>？</a:t>
            </a:r>
            <a:endParaRPr lang="zh-TW" altLang="en-US" sz="2400" dirty="0" smtClean="0">
              <a:latin typeface="+mj-ea"/>
              <a:ea typeface="+mj-ea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2348880"/>
            <a:ext cx="345638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字方塊 4"/>
          <p:cNvSpPr txBox="1"/>
          <p:nvPr/>
        </p:nvSpPr>
        <p:spPr>
          <a:xfrm>
            <a:off x="5508104" y="4365104"/>
            <a:ext cx="3168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00" dirty="0" smtClean="0">
                <a:latin typeface="+mj-ea"/>
                <a:ea typeface="+mj-ea"/>
              </a:rPr>
              <a:t>圖片</a:t>
            </a:r>
            <a:r>
              <a:rPr lang="zh-TW" altLang="en-US" sz="800" dirty="0" smtClean="0">
                <a:latin typeface="+mj-ea"/>
                <a:ea typeface="+mj-ea"/>
              </a:rPr>
              <a:t>來源</a:t>
            </a:r>
            <a:r>
              <a:rPr lang="en-US" altLang="zh-TW" sz="800" dirty="0" smtClean="0">
                <a:latin typeface="+mj-ea"/>
                <a:ea typeface="+mj-ea"/>
              </a:rPr>
              <a:t>:</a:t>
            </a:r>
            <a:r>
              <a:rPr lang="zh-TW" altLang="en-US" sz="800" dirty="0" smtClean="0">
                <a:latin typeface="+mj-ea"/>
                <a:ea typeface="+mj-ea"/>
              </a:rPr>
              <a:t>「小資女孩向前衝</a:t>
            </a:r>
            <a:r>
              <a:rPr lang="en-US" altLang="zh-TW" sz="800" dirty="0" smtClean="0">
                <a:latin typeface="+mj-ea"/>
                <a:ea typeface="+mj-ea"/>
              </a:rPr>
              <a:t>14</a:t>
            </a:r>
            <a:r>
              <a:rPr lang="zh-TW" altLang="en-US" sz="800" dirty="0" smtClean="0">
                <a:latin typeface="+mj-ea"/>
                <a:ea typeface="+mj-ea"/>
              </a:rPr>
              <a:t>集</a:t>
            </a:r>
            <a:r>
              <a:rPr lang="en-US" altLang="zh-TW" sz="800" dirty="0" smtClean="0">
                <a:latin typeface="+mj-ea"/>
                <a:ea typeface="+mj-ea"/>
              </a:rPr>
              <a:t>2/3</a:t>
            </a:r>
            <a:r>
              <a:rPr lang="zh-TW" altLang="en-US" sz="800" dirty="0" smtClean="0">
                <a:latin typeface="+mj-ea"/>
                <a:ea typeface="+mj-ea"/>
              </a:rPr>
              <a:t>」</a:t>
            </a:r>
            <a:endParaRPr lang="en-US" altLang="zh-TW" sz="800" dirty="0" smtClean="0">
              <a:latin typeface="+mj-ea"/>
              <a:ea typeface="+mj-ea"/>
            </a:endParaRPr>
          </a:p>
          <a:p>
            <a:r>
              <a:rPr lang="en-US" altLang="zh-TW" sz="800" u="sng" dirty="0" smtClean="0">
                <a:hlinkClick r:id="rId4"/>
              </a:rPr>
              <a:t>http://www.youtube.com/watch?v=6O7f-kXKNcU&amp;feature=relmfu</a:t>
            </a:r>
            <a:endParaRPr lang="zh-TW" altLang="zh-TW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標題 1"/>
          <p:cNvSpPr>
            <a:spLocks noGrp="1"/>
          </p:cNvSpPr>
          <p:nvPr>
            <p:ph type="title"/>
          </p:nvPr>
        </p:nvSpPr>
        <p:spPr>
          <a:xfrm>
            <a:off x="611188" y="549275"/>
            <a:ext cx="7772400" cy="1362075"/>
          </a:xfrm>
        </p:spPr>
        <p:txBody>
          <a:bodyPr/>
          <a:lstStyle/>
          <a:p>
            <a:pPr algn="ctr" eaLnBrk="1" hangingPunct="1"/>
            <a:r>
              <a:rPr lang="zh-TW" altLang="en-US" smtClean="0"/>
              <a:t>本教案結束，謝謝</a:t>
            </a:r>
            <a:r>
              <a:rPr lang="en-US" altLang="zh-TW" smtClean="0"/>
              <a:t/>
            </a:r>
            <a:br>
              <a:rPr lang="en-US" altLang="zh-TW" smtClean="0"/>
            </a:br>
            <a:r>
              <a:rPr lang="en-US" altLang="zh-TW" smtClean="0">
                <a:sym typeface="Wingdings" pitchFamily="2" charset="2"/>
              </a:rPr>
              <a:t></a:t>
            </a:r>
            <a:endParaRPr lang="zh-TW" altLang="en-US" smtClean="0"/>
          </a:p>
        </p:txBody>
      </p:sp>
      <p:pic>
        <p:nvPicPr>
          <p:cNvPr id="16388" name="Picture 4" descr="http://www.feja.org.tw/themes/liger/images/logo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600" y="4983163"/>
            <a:ext cx="2808288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http://www.feja.org.tw/themes/liger/images/logo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03925"/>
            <a:ext cx="1763713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內容版面配置區 5"/>
          <p:cNvSpPr>
            <a:spLocks noGrp="1"/>
          </p:cNvSpPr>
          <p:nvPr>
            <p:ph sz="quarter" idx="1"/>
          </p:nvPr>
        </p:nvSpPr>
        <p:spPr>
          <a:xfrm>
            <a:off x="5364088" y="2204864"/>
            <a:ext cx="3456384" cy="3168352"/>
          </a:xfrm>
        </p:spPr>
        <p:txBody>
          <a:bodyPr/>
          <a:lstStyle/>
          <a:p>
            <a:pPr lvl="0"/>
            <a:r>
              <a:rPr lang="zh-TW" altLang="en-US" sz="2400" dirty="0" smtClean="0">
                <a:latin typeface="+mj-ea"/>
                <a:ea typeface="+mj-ea"/>
              </a:rPr>
              <a:t>想一想：</a:t>
            </a:r>
            <a:r>
              <a:rPr lang="zh-TW" altLang="zh-TW" sz="2400" dirty="0" smtClean="0">
                <a:latin typeface="+mj-ea"/>
                <a:ea typeface="+mj-ea"/>
              </a:rPr>
              <a:t>為什麼</a:t>
            </a:r>
            <a:r>
              <a:rPr lang="zh-TW" altLang="zh-TW" sz="2400" dirty="0" smtClean="0">
                <a:latin typeface="+mj-ea"/>
                <a:ea typeface="+mj-ea"/>
              </a:rPr>
              <a:t>男主角要請女主角喝這個口味的</a:t>
            </a:r>
            <a:r>
              <a:rPr lang="zh-TW" altLang="zh-TW" sz="2400" dirty="0" smtClean="0">
                <a:latin typeface="+mj-ea"/>
                <a:ea typeface="+mj-ea"/>
              </a:rPr>
              <a:t>飲料</a:t>
            </a:r>
            <a:r>
              <a:rPr lang="zh-TW" altLang="en-US" sz="2400" dirty="0" smtClean="0">
                <a:latin typeface="+mj-ea"/>
              </a:rPr>
              <a:t>？</a:t>
            </a:r>
            <a:r>
              <a:rPr lang="zh-TW" altLang="en-US" sz="2400" dirty="0" smtClean="0">
                <a:latin typeface="+mj-ea"/>
                <a:ea typeface="+mj-ea"/>
              </a:rPr>
              <a:t>有什麼特別的理由嗎</a:t>
            </a:r>
            <a:r>
              <a:rPr lang="zh-TW" altLang="en-US" sz="2400" dirty="0" smtClean="0">
                <a:latin typeface="+mj-ea"/>
              </a:rPr>
              <a:t>？</a:t>
            </a:r>
            <a:endParaRPr lang="en-US" altLang="zh-TW" sz="2400" dirty="0" smtClean="0">
              <a:latin typeface="+mj-ea"/>
              <a:ea typeface="+mj-ea"/>
            </a:endParaRPr>
          </a:p>
          <a:p>
            <a:pPr lvl="0"/>
            <a:endParaRPr lang="en-US" altLang="zh-TW" dirty="0" smtClean="0">
              <a:latin typeface="+mj-ea"/>
              <a:ea typeface="+mj-ea"/>
            </a:endParaRPr>
          </a:p>
          <a:p>
            <a:pPr lvl="0"/>
            <a:endParaRPr lang="en-US" altLang="zh-TW" dirty="0" smtClean="0">
              <a:latin typeface="+mj-ea"/>
              <a:ea typeface="+mj-ea"/>
            </a:endParaRPr>
          </a:p>
          <a:p>
            <a:pPr lvl="0"/>
            <a:endParaRPr lang="en-US" altLang="zh-TW" dirty="0" smtClean="0">
              <a:latin typeface="+mj-ea"/>
              <a:ea typeface="+mj-ea"/>
            </a:endParaRPr>
          </a:p>
          <a:p>
            <a:pPr lvl="0"/>
            <a:endParaRPr lang="en-US" altLang="zh-TW" dirty="0" smtClean="0">
              <a:latin typeface="+mj-ea"/>
              <a:ea typeface="+mj-ea"/>
            </a:endParaRPr>
          </a:p>
        </p:txBody>
      </p:sp>
      <p:sp>
        <p:nvSpPr>
          <p:cNvPr id="7172" name="標題 6"/>
          <p:cNvSpPr>
            <a:spLocks noGrp="1"/>
          </p:cNvSpPr>
          <p:nvPr>
            <p:ph type="title"/>
          </p:nvPr>
        </p:nvSpPr>
        <p:spPr>
          <a:xfrm>
            <a:off x="971550" y="476250"/>
            <a:ext cx="7772400" cy="1143000"/>
          </a:xfrm>
        </p:spPr>
        <p:txBody>
          <a:bodyPr/>
          <a:lstStyle/>
          <a:p>
            <a:pPr algn="ctr"/>
            <a:r>
              <a:rPr lang="zh-TW" altLang="en-US" dirty="0" smtClean="0"/>
              <a:t>活動一</a:t>
            </a:r>
            <a:r>
              <a:rPr lang="zh-TW" altLang="en-US" dirty="0" smtClean="0"/>
              <a:t>：</a:t>
            </a:r>
            <a:r>
              <a:rPr lang="zh-TW" altLang="en-US" dirty="0" smtClean="0"/>
              <a:t>怎麼這麼巧</a:t>
            </a:r>
            <a:endParaRPr lang="zh-TW" alt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43608" y="2204864"/>
            <a:ext cx="4265092" cy="3166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文字方塊 12"/>
          <p:cNvSpPr txBox="1"/>
          <p:nvPr/>
        </p:nvSpPr>
        <p:spPr>
          <a:xfrm>
            <a:off x="899592" y="5661248"/>
            <a:ext cx="5040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00" dirty="0" smtClean="0">
                <a:latin typeface="+mj-ea"/>
                <a:ea typeface="+mj-ea"/>
              </a:rPr>
              <a:t>圖片來源</a:t>
            </a:r>
            <a:r>
              <a:rPr lang="en-US" altLang="zh-TW" sz="800" dirty="0" smtClean="0"/>
              <a:t>: </a:t>
            </a:r>
            <a:r>
              <a:rPr lang="zh-TW" altLang="en-US" sz="800" dirty="0" smtClean="0">
                <a:latin typeface="+mj-ea"/>
                <a:ea typeface="+mj-ea"/>
              </a:rPr>
              <a:t>「小資女孩向前衝</a:t>
            </a:r>
            <a:r>
              <a:rPr lang="en-US" altLang="zh-TW" sz="800" dirty="0" smtClean="0">
                <a:latin typeface="+mj-ea"/>
                <a:ea typeface="+mj-ea"/>
              </a:rPr>
              <a:t>【</a:t>
            </a:r>
            <a:r>
              <a:rPr lang="zh-TW" altLang="en-US" sz="800" dirty="0" smtClean="0">
                <a:latin typeface="+mj-ea"/>
                <a:ea typeface="+mj-ea"/>
              </a:rPr>
              <a:t>第</a:t>
            </a:r>
            <a:r>
              <a:rPr lang="en-US" altLang="zh-TW" sz="800" dirty="0" smtClean="0">
                <a:latin typeface="+mj-ea"/>
                <a:ea typeface="+mj-ea"/>
              </a:rPr>
              <a:t>10</a:t>
            </a:r>
            <a:r>
              <a:rPr lang="zh-TW" altLang="en-US" sz="800" dirty="0" smtClean="0">
                <a:latin typeface="+mj-ea"/>
                <a:ea typeface="+mj-ea"/>
              </a:rPr>
              <a:t>集</a:t>
            </a:r>
            <a:r>
              <a:rPr lang="en-US" altLang="zh-TW" sz="800" dirty="0" smtClean="0">
                <a:latin typeface="+mj-ea"/>
                <a:ea typeface="+mj-ea"/>
              </a:rPr>
              <a:t>】 </a:t>
            </a:r>
            <a:r>
              <a:rPr lang="en-US" altLang="zh-TW" sz="800" dirty="0" smtClean="0">
                <a:latin typeface="+mj-ea"/>
                <a:ea typeface="+mj-ea"/>
              </a:rPr>
              <a:t>part2</a:t>
            </a:r>
            <a:r>
              <a:rPr lang="zh-TW" altLang="en-US" sz="800" dirty="0" smtClean="0"/>
              <a:t>」</a:t>
            </a:r>
            <a:endParaRPr lang="en-US" altLang="zh-TW" sz="800" dirty="0" smtClean="0"/>
          </a:p>
          <a:p>
            <a:r>
              <a:rPr lang="en-US" altLang="zh-TW" sz="800" dirty="0" smtClean="0">
                <a:hlinkClick r:id="rId6"/>
              </a:rPr>
              <a:t> </a:t>
            </a:r>
            <a:r>
              <a:rPr lang="en-US" altLang="zh-TW" sz="800" dirty="0" smtClean="0"/>
              <a:t>http://www.youtube.com/watch?v=AP2RFqeTlfQ&amp;feature=related</a:t>
            </a:r>
            <a:endParaRPr lang="zh-TW" altLang="zh-TW" sz="800" dirty="0"/>
          </a:p>
        </p:txBody>
      </p:sp>
      <p:sp>
        <p:nvSpPr>
          <p:cNvPr id="14" name="橢圓 13"/>
          <p:cNvSpPr/>
          <p:nvPr/>
        </p:nvSpPr>
        <p:spPr>
          <a:xfrm>
            <a:off x="1835696" y="3717032"/>
            <a:ext cx="1944216" cy="187220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http://www.feja.org.tw/themes/liger/images/logo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03925"/>
            <a:ext cx="1763713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標題 6"/>
          <p:cNvSpPr>
            <a:spLocks noGrp="1"/>
          </p:cNvSpPr>
          <p:nvPr>
            <p:ph type="title"/>
          </p:nvPr>
        </p:nvSpPr>
        <p:spPr>
          <a:xfrm>
            <a:off x="971550" y="476250"/>
            <a:ext cx="7772400" cy="1143000"/>
          </a:xfrm>
        </p:spPr>
        <p:txBody>
          <a:bodyPr/>
          <a:lstStyle/>
          <a:p>
            <a:pPr algn="ctr"/>
            <a:r>
              <a:rPr lang="zh-TW" altLang="en-US" dirty="0" smtClean="0"/>
              <a:t>活動一</a:t>
            </a:r>
            <a:r>
              <a:rPr lang="zh-TW" altLang="en-US" dirty="0" smtClean="0"/>
              <a:t>：怎麼這麼巧</a:t>
            </a:r>
            <a:endParaRPr lang="zh-TW" altLang="en-US" dirty="0" smtClean="0"/>
          </a:p>
        </p:txBody>
      </p:sp>
      <p:sp>
        <p:nvSpPr>
          <p:cNvPr id="19" name="文字方塊 18"/>
          <p:cNvSpPr txBox="1"/>
          <p:nvPr/>
        </p:nvSpPr>
        <p:spPr>
          <a:xfrm>
            <a:off x="899592" y="5517232"/>
            <a:ext cx="4464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00" dirty="0" smtClean="0">
                <a:latin typeface="+mj-ea"/>
                <a:ea typeface="+mj-ea"/>
              </a:rPr>
              <a:t>圖片</a:t>
            </a:r>
            <a:r>
              <a:rPr lang="zh-TW" altLang="en-US" sz="800" dirty="0" smtClean="0">
                <a:latin typeface="+mj-ea"/>
                <a:ea typeface="+mj-ea"/>
              </a:rPr>
              <a:t>來源</a:t>
            </a:r>
            <a:r>
              <a:rPr lang="en-US" altLang="zh-TW" sz="800" dirty="0" smtClean="0">
                <a:latin typeface="+mj-ea"/>
                <a:ea typeface="+mj-ea"/>
              </a:rPr>
              <a:t>:</a:t>
            </a:r>
            <a:r>
              <a:rPr lang="zh-TW" altLang="en-US" sz="800" dirty="0" smtClean="0">
                <a:latin typeface="+mj-ea"/>
                <a:ea typeface="+mj-ea"/>
              </a:rPr>
              <a:t>「一日蔬果讓你遇見愛」</a:t>
            </a:r>
            <a:endParaRPr lang="en-US" altLang="zh-TW" sz="800" dirty="0" smtClean="0">
              <a:latin typeface="+mj-ea"/>
              <a:ea typeface="+mj-ea"/>
            </a:endParaRPr>
          </a:p>
          <a:p>
            <a:r>
              <a:rPr lang="en-US" altLang="zh-TW" sz="800" u="sng" dirty="0" smtClean="0">
                <a:hlinkClick r:id="rId5"/>
              </a:rPr>
              <a:t>http</a:t>
            </a:r>
            <a:r>
              <a:rPr lang="en-US" altLang="zh-TW" sz="800" u="sng" dirty="0" smtClean="0">
                <a:hlinkClick r:id="rId5"/>
              </a:rPr>
              <a:t>://www.youtube.com/watch?v=ppFrEHDH_30&amp;feature=related</a:t>
            </a:r>
            <a:endParaRPr lang="zh-TW" altLang="zh-TW" sz="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971600" y="2060848"/>
            <a:ext cx="4326003" cy="3241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內容版面配置區 5"/>
          <p:cNvSpPr>
            <a:spLocks noGrp="1"/>
          </p:cNvSpPr>
          <p:nvPr>
            <p:ph sz="quarter" idx="1"/>
          </p:nvPr>
        </p:nvSpPr>
        <p:spPr>
          <a:xfrm>
            <a:off x="5364088" y="2060848"/>
            <a:ext cx="3456384" cy="3168352"/>
          </a:xfrm>
        </p:spPr>
        <p:txBody>
          <a:bodyPr/>
          <a:lstStyle/>
          <a:p>
            <a:pPr lvl="0"/>
            <a:r>
              <a:rPr lang="zh-TW" altLang="en-US" sz="2400" dirty="0" smtClean="0">
                <a:latin typeface="+mj-ea"/>
                <a:ea typeface="+mj-ea"/>
              </a:rPr>
              <a:t>請</a:t>
            </a:r>
            <a:r>
              <a:rPr lang="zh-TW" altLang="en-US" sz="2400" dirty="0" smtClean="0">
                <a:latin typeface="+mj-ea"/>
                <a:ea typeface="+mj-ea"/>
              </a:rPr>
              <a:t>注意</a:t>
            </a:r>
            <a:r>
              <a:rPr lang="zh-TW" altLang="en-US" sz="2400" dirty="0" smtClean="0">
                <a:latin typeface="+mj-ea"/>
                <a:ea typeface="+mj-ea"/>
              </a:rPr>
              <a:t>廣告</a:t>
            </a:r>
            <a:r>
              <a:rPr lang="zh-TW" altLang="en-US" sz="2400" dirty="0" smtClean="0">
                <a:latin typeface="+mj-ea"/>
                <a:ea typeface="+mj-ea"/>
              </a:rPr>
              <a:t>中女主角喝的飲料</a:t>
            </a:r>
            <a:r>
              <a:rPr lang="zh-TW" altLang="en-US" sz="2400" dirty="0" smtClean="0">
                <a:latin typeface="+mj-ea"/>
                <a:ea typeface="+mj-ea"/>
              </a:rPr>
              <a:t>。</a:t>
            </a:r>
            <a:endParaRPr lang="en-US" altLang="zh-TW" sz="2400" dirty="0" smtClean="0">
              <a:latin typeface="+mj-ea"/>
              <a:ea typeface="+mj-ea"/>
            </a:endParaRPr>
          </a:p>
          <a:p>
            <a:r>
              <a:rPr lang="zh-TW" altLang="en-US" sz="2400" dirty="0" smtClean="0">
                <a:latin typeface="+mj-ea"/>
                <a:ea typeface="+mj-ea"/>
              </a:rPr>
              <a:t>請想想，剛剛的偶像劇片段與現在的廣告片段有什麼</a:t>
            </a:r>
            <a:r>
              <a:rPr lang="zh-TW" altLang="en-US" sz="2400" dirty="0" smtClean="0">
                <a:latin typeface="+mj-ea"/>
                <a:ea typeface="+mj-ea"/>
              </a:rPr>
              <a:t>共同點</a:t>
            </a:r>
            <a:r>
              <a:rPr lang="zh-TW" altLang="en-US" sz="2400" dirty="0" smtClean="0">
                <a:latin typeface="+mj-ea"/>
              </a:rPr>
              <a:t>？</a:t>
            </a:r>
            <a:endParaRPr lang="en-US" altLang="zh-TW" sz="2400" dirty="0" smtClean="0">
              <a:latin typeface="+mj-ea"/>
              <a:ea typeface="+mj-ea"/>
            </a:endParaRPr>
          </a:p>
          <a:p>
            <a:r>
              <a:rPr lang="zh-TW" altLang="en-US" sz="2400" dirty="0" smtClean="0">
                <a:latin typeface="+mj-ea"/>
                <a:ea typeface="+mj-ea"/>
              </a:rPr>
              <a:t>猜猜看，為什麼會出現這樣的</a:t>
            </a:r>
            <a:r>
              <a:rPr lang="zh-TW" altLang="en-US" sz="2400" dirty="0" smtClean="0">
                <a:latin typeface="+mj-ea"/>
                <a:ea typeface="+mj-ea"/>
              </a:rPr>
              <a:t>共同點</a:t>
            </a:r>
            <a:r>
              <a:rPr lang="zh-TW" altLang="en-US" sz="2400" dirty="0" smtClean="0">
                <a:latin typeface="+mj-ea"/>
              </a:rPr>
              <a:t>？</a:t>
            </a:r>
            <a:endParaRPr lang="en-US" altLang="zh-TW" sz="2400" dirty="0" smtClean="0">
              <a:latin typeface="+mj-ea"/>
              <a:ea typeface="+mj-ea"/>
            </a:endParaRPr>
          </a:p>
          <a:p>
            <a:pPr lvl="0"/>
            <a:endParaRPr lang="en-US" altLang="zh-TW" dirty="0" smtClean="0">
              <a:latin typeface="+mj-ea"/>
              <a:ea typeface="+mj-ea"/>
            </a:endParaRPr>
          </a:p>
          <a:p>
            <a:pPr lvl="0"/>
            <a:endParaRPr lang="en-US" altLang="zh-TW" dirty="0" smtClean="0">
              <a:latin typeface="+mj-ea"/>
              <a:ea typeface="+mj-ea"/>
            </a:endParaRPr>
          </a:p>
          <a:p>
            <a:pPr lvl="0"/>
            <a:endParaRPr lang="en-US" altLang="zh-TW" dirty="0" smtClean="0">
              <a:latin typeface="+mj-ea"/>
              <a:ea typeface="+mj-ea"/>
            </a:endParaRPr>
          </a:p>
        </p:txBody>
      </p:sp>
      <p:sp>
        <p:nvSpPr>
          <p:cNvPr id="22" name="橢圓 21"/>
          <p:cNvSpPr/>
          <p:nvPr/>
        </p:nvSpPr>
        <p:spPr>
          <a:xfrm>
            <a:off x="4067944" y="3645024"/>
            <a:ext cx="1512168" cy="172819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http://www.feja.org.tw/themes/liger/images/logo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03925"/>
            <a:ext cx="1763713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內容版面配置區 5"/>
          <p:cNvSpPr>
            <a:spLocks noGrp="1"/>
          </p:cNvSpPr>
          <p:nvPr>
            <p:ph sz="quarter" idx="1"/>
          </p:nvPr>
        </p:nvSpPr>
        <p:spPr>
          <a:xfrm>
            <a:off x="1120080" y="1700286"/>
            <a:ext cx="7484368" cy="720602"/>
          </a:xfrm>
        </p:spPr>
        <p:txBody>
          <a:bodyPr/>
          <a:lstStyle/>
          <a:p>
            <a:r>
              <a:rPr lang="zh-TW" altLang="zh-TW" sz="2400" dirty="0" smtClean="0">
                <a:latin typeface="+mj-ea"/>
                <a:ea typeface="+mj-ea"/>
              </a:rPr>
              <a:t>閱讀「置入行銷鬆綁 最快月底公告」 」</a:t>
            </a:r>
            <a:r>
              <a:rPr lang="zh-TW" altLang="zh-TW" sz="2400" dirty="0" smtClean="0">
                <a:latin typeface="+mj-ea"/>
                <a:ea typeface="+mj-ea"/>
              </a:rPr>
              <a:t>新聞</a:t>
            </a:r>
            <a:r>
              <a:rPr lang="zh-TW" altLang="en-US" sz="2400" dirty="0" smtClean="0">
                <a:latin typeface="+mj-ea"/>
                <a:ea typeface="+mj-ea"/>
              </a:rPr>
              <a:t>。</a:t>
            </a:r>
            <a:endParaRPr lang="en-US" altLang="zh-TW" sz="2400" dirty="0" smtClean="0">
              <a:latin typeface="+mj-ea"/>
              <a:ea typeface="+mj-ea"/>
            </a:endParaRPr>
          </a:p>
          <a:p>
            <a:pPr>
              <a:buNone/>
            </a:pPr>
            <a:endParaRPr lang="zh-TW" altLang="en-US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196" name="標題 6"/>
          <p:cNvSpPr>
            <a:spLocks noGrp="1"/>
          </p:cNvSpPr>
          <p:nvPr>
            <p:ph type="title"/>
          </p:nvPr>
        </p:nvSpPr>
        <p:spPr>
          <a:xfrm>
            <a:off x="971550" y="476250"/>
            <a:ext cx="7772400" cy="1143000"/>
          </a:xfrm>
        </p:spPr>
        <p:txBody>
          <a:bodyPr/>
          <a:lstStyle/>
          <a:p>
            <a:pPr algn="ctr"/>
            <a:r>
              <a:rPr lang="zh-TW" altLang="en-US" dirty="0" smtClean="0"/>
              <a:t>活動二</a:t>
            </a:r>
            <a:r>
              <a:rPr lang="zh-TW" altLang="en-US" dirty="0" smtClean="0"/>
              <a:t>：從新聞 看事件</a:t>
            </a:r>
            <a:endParaRPr lang="zh-TW" altLang="en-US" dirty="0" smtClean="0"/>
          </a:p>
        </p:txBody>
      </p:sp>
      <p:sp>
        <p:nvSpPr>
          <p:cNvPr id="6" name="文字方塊 5"/>
          <p:cNvSpPr txBox="1"/>
          <p:nvPr/>
        </p:nvSpPr>
        <p:spPr>
          <a:xfrm>
            <a:off x="4499992" y="6093296"/>
            <a:ext cx="439248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+mj-ea"/>
                <a:ea typeface="+mj-ea"/>
              </a:rPr>
              <a:t>圖片來源</a:t>
            </a:r>
            <a:r>
              <a:rPr lang="en-US" altLang="zh-TW" dirty="0" smtClean="0"/>
              <a:t>:</a:t>
            </a:r>
            <a:r>
              <a:rPr lang="en-US" altLang="zh-TW" sz="800" dirty="0" smtClean="0">
                <a:hlinkClick r:id="rId5"/>
              </a:rPr>
              <a:t> </a:t>
            </a:r>
            <a:r>
              <a:rPr lang="en-US" altLang="zh-TW" sz="800" dirty="0" smtClean="0">
                <a:hlinkClick r:id="rId6"/>
              </a:rPr>
              <a:t>http</a:t>
            </a:r>
            <a:r>
              <a:rPr lang="en-US" altLang="zh-TW" sz="800" dirty="0" smtClean="0">
                <a:hlinkClick r:id="rId6"/>
              </a:rPr>
              <a:t>://www.cna.com.tw/Views/Page/Search/hyDetailws.aspx?qid=201209190188&amp;q=%E7%BD%AE%E5%85%A5%E6%80%A7%E8%A1%8C%E9%8A%B7</a:t>
            </a:r>
            <a:endParaRPr lang="zh-TW" altLang="en-US" sz="8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79712" y="2276872"/>
            <a:ext cx="4935921" cy="38139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http://www.feja.org.tw/themes/liger/images/logo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03925"/>
            <a:ext cx="1763713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標題 6"/>
          <p:cNvSpPr>
            <a:spLocks noGrp="1"/>
          </p:cNvSpPr>
          <p:nvPr>
            <p:ph type="title"/>
          </p:nvPr>
        </p:nvSpPr>
        <p:spPr>
          <a:xfrm>
            <a:off x="971550" y="476250"/>
            <a:ext cx="7772400" cy="1143000"/>
          </a:xfrm>
        </p:spPr>
        <p:txBody>
          <a:bodyPr/>
          <a:lstStyle/>
          <a:p>
            <a:pPr algn="ctr"/>
            <a:r>
              <a:rPr lang="zh-TW" altLang="en-US" dirty="0" smtClean="0"/>
              <a:t>活動二</a:t>
            </a:r>
            <a:r>
              <a:rPr lang="zh-TW" altLang="en-US" dirty="0" smtClean="0"/>
              <a:t>：從新聞 看事件</a:t>
            </a:r>
            <a:endParaRPr lang="zh-TW" altLang="en-US" dirty="0" smtClean="0"/>
          </a:p>
        </p:txBody>
      </p:sp>
      <p:sp>
        <p:nvSpPr>
          <p:cNvPr id="15" name="內容版面配置區 5"/>
          <p:cNvSpPr>
            <a:spLocks noGrp="1"/>
          </p:cNvSpPr>
          <p:nvPr>
            <p:ph sz="quarter" idx="1"/>
          </p:nvPr>
        </p:nvSpPr>
        <p:spPr>
          <a:xfrm>
            <a:off x="899592" y="1700808"/>
            <a:ext cx="7772400" cy="1512888"/>
          </a:xfrm>
        </p:spPr>
        <p:txBody>
          <a:bodyPr/>
          <a:lstStyle/>
          <a:p>
            <a:pPr lvl="0">
              <a:buNone/>
            </a:pPr>
            <a:r>
              <a:rPr lang="zh-TW" altLang="en-US" sz="2800" dirty="0" smtClean="0">
                <a:latin typeface="+mj-ea"/>
                <a:ea typeface="+mj-ea"/>
              </a:rPr>
              <a:t>新聞大</a:t>
            </a:r>
            <a:r>
              <a:rPr lang="zh-TW" altLang="en-US" sz="2800" dirty="0" smtClean="0">
                <a:latin typeface="+mj-ea"/>
                <a:ea typeface="+mj-ea"/>
              </a:rPr>
              <a:t>解析</a:t>
            </a:r>
            <a:endParaRPr lang="en-US" altLang="zh-TW" sz="2800" dirty="0" smtClean="0">
              <a:latin typeface="+mj-ea"/>
              <a:ea typeface="+mj-ea"/>
            </a:endParaRPr>
          </a:p>
          <a:p>
            <a:pPr lvl="0"/>
            <a:r>
              <a:rPr lang="zh-TW" altLang="zh-TW" sz="2400" dirty="0" smtClean="0">
                <a:latin typeface="+mj-ea"/>
                <a:ea typeface="+mj-ea"/>
              </a:rPr>
              <a:t>新聞內提到的法案是</a:t>
            </a:r>
            <a:r>
              <a:rPr lang="zh-TW" altLang="zh-TW" sz="2400" dirty="0" smtClean="0">
                <a:latin typeface="+mj-ea"/>
                <a:ea typeface="+mj-ea"/>
              </a:rPr>
              <a:t>什麼</a:t>
            </a:r>
            <a:r>
              <a:rPr lang="zh-TW" altLang="en-US" sz="2400" dirty="0" smtClean="0">
                <a:latin typeface="+mj-ea"/>
              </a:rPr>
              <a:t>？</a:t>
            </a:r>
            <a:endParaRPr lang="en-US" altLang="zh-TW" sz="2400" dirty="0" smtClean="0">
              <a:latin typeface="+mj-ea"/>
              <a:ea typeface="+mj-ea"/>
            </a:endParaRPr>
          </a:p>
          <a:p>
            <a:pPr lvl="0"/>
            <a:r>
              <a:rPr lang="zh-TW" altLang="zh-TW" sz="2400" dirty="0" smtClean="0">
                <a:latin typeface="+mj-ea"/>
                <a:ea typeface="+mj-ea"/>
              </a:rPr>
              <a:t>哪一個機關準備公告這個</a:t>
            </a:r>
            <a:r>
              <a:rPr lang="zh-TW" altLang="zh-TW" sz="2400" dirty="0" smtClean="0">
                <a:latin typeface="+mj-ea"/>
                <a:ea typeface="+mj-ea"/>
              </a:rPr>
              <a:t>規範</a:t>
            </a:r>
            <a:r>
              <a:rPr lang="zh-TW" altLang="en-US" sz="2400" dirty="0" smtClean="0">
                <a:latin typeface="+mj-ea"/>
              </a:rPr>
              <a:t>？</a:t>
            </a:r>
            <a:endParaRPr lang="en-US" altLang="zh-TW" sz="2400" dirty="0" smtClean="0">
              <a:latin typeface="+mj-ea"/>
              <a:ea typeface="+mj-ea"/>
            </a:endParaRPr>
          </a:p>
          <a:p>
            <a:pPr lvl="0"/>
            <a:r>
              <a:rPr lang="zh-TW" altLang="zh-TW" sz="2400" dirty="0" smtClean="0">
                <a:latin typeface="+mj-ea"/>
                <a:ea typeface="+mj-ea"/>
              </a:rPr>
              <a:t>預計什麼時後正式</a:t>
            </a:r>
            <a:r>
              <a:rPr lang="zh-TW" altLang="zh-TW" sz="2400" dirty="0" smtClean="0">
                <a:latin typeface="+mj-ea"/>
                <a:ea typeface="+mj-ea"/>
              </a:rPr>
              <a:t>實施</a:t>
            </a:r>
            <a:r>
              <a:rPr lang="zh-TW" altLang="en-US" sz="2400" dirty="0" smtClean="0">
                <a:latin typeface="+mj-ea"/>
              </a:rPr>
              <a:t>？</a:t>
            </a:r>
            <a:endParaRPr lang="en-US" altLang="zh-TW" sz="2400" dirty="0" smtClean="0">
              <a:latin typeface="+mj-ea"/>
              <a:ea typeface="+mj-ea"/>
            </a:endParaRPr>
          </a:p>
          <a:p>
            <a:pPr lvl="0"/>
            <a:r>
              <a:rPr lang="zh-TW" altLang="zh-TW" sz="2400" dirty="0" smtClean="0">
                <a:latin typeface="+mj-ea"/>
                <a:ea typeface="+mj-ea"/>
              </a:rPr>
              <a:t>若確定實施後，將為節目帶來什麼</a:t>
            </a:r>
            <a:r>
              <a:rPr lang="zh-TW" altLang="zh-TW" sz="2400" dirty="0" smtClean="0">
                <a:latin typeface="+mj-ea"/>
                <a:ea typeface="+mj-ea"/>
              </a:rPr>
              <a:t>影響</a:t>
            </a:r>
            <a:r>
              <a:rPr lang="zh-TW" altLang="en-US" sz="2400" dirty="0" smtClean="0">
                <a:latin typeface="+mj-ea"/>
              </a:rPr>
              <a:t>？</a:t>
            </a:r>
            <a:endParaRPr lang="en-US" altLang="zh-TW" sz="2400" dirty="0" smtClean="0">
              <a:latin typeface="+mj-ea"/>
              <a:ea typeface="+mj-ea"/>
            </a:endParaRPr>
          </a:p>
          <a:p>
            <a:pPr lvl="0"/>
            <a:r>
              <a:rPr lang="zh-TW" altLang="zh-TW" sz="2400" dirty="0" smtClean="0">
                <a:latin typeface="+mj-ea"/>
                <a:ea typeface="+mj-ea"/>
              </a:rPr>
              <a:t>暫行的規範</a:t>
            </a:r>
            <a:r>
              <a:rPr lang="zh-TW" altLang="en-US" sz="2400" dirty="0" smtClean="0">
                <a:latin typeface="+mj-ea"/>
                <a:ea typeface="+mj-ea"/>
              </a:rPr>
              <a:t>方向</a:t>
            </a:r>
            <a:r>
              <a:rPr lang="zh-TW" altLang="zh-TW" sz="2400" dirty="0" smtClean="0">
                <a:latin typeface="+mj-ea"/>
                <a:ea typeface="+mj-ea"/>
              </a:rPr>
              <a:t>原則是</a:t>
            </a:r>
            <a:r>
              <a:rPr lang="zh-TW" altLang="zh-TW" sz="2400" dirty="0" smtClean="0">
                <a:latin typeface="+mj-ea"/>
                <a:ea typeface="+mj-ea"/>
              </a:rPr>
              <a:t>什麼</a:t>
            </a:r>
            <a:r>
              <a:rPr lang="zh-TW" altLang="en-US" sz="2400" dirty="0" smtClean="0">
                <a:latin typeface="+mj-ea"/>
              </a:rPr>
              <a:t>？</a:t>
            </a:r>
            <a:r>
              <a:rPr lang="zh-TW" altLang="zh-TW" sz="2400" dirty="0" smtClean="0">
                <a:latin typeface="+mj-ea"/>
                <a:ea typeface="+mj-ea"/>
              </a:rPr>
              <a:t> </a:t>
            </a:r>
            <a:endParaRPr lang="en-US" altLang="zh-TW" sz="2400" dirty="0" smtClean="0">
              <a:latin typeface="+mj-ea"/>
              <a:ea typeface="+mj-ea"/>
            </a:endParaRPr>
          </a:p>
          <a:p>
            <a:pPr lvl="0"/>
            <a:r>
              <a:rPr lang="zh-TW" altLang="zh-TW" sz="2400" dirty="0" smtClean="0">
                <a:latin typeface="+mj-ea"/>
                <a:ea typeface="+mj-ea"/>
              </a:rPr>
              <a:t>置入商品的總時數和畫面有什麼</a:t>
            </a:r>
            <a:r>
              <a:rPr lang="zh-TW" altLang="zh-TW" sz="2400" dirty="0" smtClean="0">
                <a:latin typeface="+mj-ea"/>
                <a:ea typeface="+mj-ea"/>
              </a:rPr>
              <a:t>規範</a:t>
            </a:r>
            <a:r>
              <a:rPr lang="zh-TW" altLang="en-US" sz="2400" dirty="0" smtClean="0">
                <a:latin typeface="+mj-ea"/>
              </a:rPr>
              <a:t>？</a:t>
            </a:r>
            <a:endParaRPr lang="en-US" altLang="zh-TW" sz="2400" dirty="0" smtClean="0">
              <a:latin typeface="+mj-ea"/>
              <a:ea typeface="+mj-ea"/>
            </a:endParaRPr>
          </a:p>
          <a:p>
            <a:pPr lvl="0"/>
            <a:r>
              <a:rPr lang="zh-TW" altLang="zh-TW" sz="2400" dirty="0" smtClean="0">
                <a:latin typeface="+mj-ea"/>
                <a:ea typeface="+mj-ea"/>
              </a:rPr>
              <a:t>有什麼節目和產品是禁止商業商品置入</a:t>
            </a:r>
            <a:r>
              <a:rPr lang="zh-TW" altLang="zh-TW" sz="2400" dirty="0" smtClean="0">
                <a:latin typeface="+mj-ea"/>
                <a:ea typeface="+mj-ea"/>
              </a:rPr>
              <a:t>的</a:t>
            </a:r>
            <a:r>
              <a:rPr lang="zh-TW" altLang="en-US" sz="2400" dirty="0" smtClean="0">
                <a:latin typeface="+mj-ea"/>
              </a:rPr>
              <a:t>？</a:t>
            </a:r>
            <a:endParaRPr lang="en-US" altLang="zh-TW" sz="2400" dirty="0" smtClean="0">
              <a:latin typeface="+mj-ea"/>
              <a:ea typeface="+mj-ea"/>
            </a:endParaRPr>
          </a:p>
          <a:p>
            <a:pPr lvl="0"/>
            <a:endParaRPr lang="zh-TW" altLang="zh-TW" dirty="0">
              <a:latin typeface="+mj-ea"/>
              <a:ea typeface="+mj-ea"/>
            </a:endParaRPr>
          </a:p>
        </p:txBody>
      </p:sp>
      <p:pic>
        <p:nvPicPr>
          <p:cNvPr id="17410" name="Picture 2" descr="對準電視的遙控器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020272" y="4869160"/>
            <a:ext cx="1828800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http://www.feja.org.tw/themes/liger/images/logo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03925"/>
            <a:ext cx="1763713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標題 6"/>
          <p:cNvSpPr>
            <a:spLocks noGrp="1"/>
          </p:cNvSpPr>
          <p:nvPr>
            <p:ph type="title"/>
          </p:nvPr>
        </p:nvSpPr>
        <p:spPr>
          <a:xfrm>
            <a:off x="827584" y="404664"/>
            <a:ext cx="7772400" cy="1143000"/>
          </a:xfrm>
        </p:spPr>
        <p:txBody>
          <a:bodyPr/>
          <a:lstStyle/>
          <a:p>
            <a:pPr algn="ctr"/>
            <a:r>
              <a:rPr lang="zh-TW" altLang="en-US" dirty="0" smtClean="0"/>
              <a:t>活動二</a:t>
            </a:r>
            <a:r>
              <a:rPr lang="zh-TW" altLang="en-US" dirty="0" smtClean="0"/>
              <a:t>：從新聞 看事件</a:t>
            </a:r>
            <a:endParaRPr lang="zh-TW" altLang="en-US" dirty="0" smtClean="0"/>
          </a:p>
        </p:txBody>
      </p:sp>
      <p:sp>
        <p:nvSpPr>
          <p:cNvPr id="8" name="內容版面配置區 5"/>
          <p:cNvSpPr>
            <a:spLocks noGrp="1"/>
          </p:cNvSpPr>
          <p:nvPr>
            <p:ph sz="quarter" idx="1"/>
          </p:nvPr>
        </p:nvSpPr>
        <p:spPr>
          <a:xfrm>
            <a:off x="1259632" y="1988840"/>
            <a:ext cx="7484368" cy="720602"/>
          </a:xfrm>
        </p:spPr>
        <p:txBody>
          <a:bodyPr/>
          <a:lstStyle/>
          <a:p>
            <a:r>
              <a:rPr lang="zh-TW" altLang="en-US" sz="2400" dirty="0" smtClean="0">
                <a:latin typeface="+mj-ea"/>
                <a:ea typeface="+mj-ea"/>
              </a:rPr>
              <a:t>你</a:t>
            </a:r>
            <a:r>
              <a:rPr lang="zh-TW" altLang="zh-TW" sz="2400" dirty="0" smtClean="0">
                <a:latin typeface="+mj-ea"/>
                <a:ea typeface="+mj-ea"/>
              </a:rPr>
              <a:t>曾</a:t>
            </a:r>
            <a:r>
              <a:rPr lang="zh-TW" altLang="zh-TW" sz="2400" dirty="0" smtClean="0">
                <a:latin typeface="+mj-ea"/>
                <a:ea typeface="+mj-ea"/>
              </a:rPr>
              <a:t>聽過「置入性行銷」這個詞</a:t>
            </a:r>
            <a:r>
              <a:rPr lang="zh-TW" altLang="en-US" sz="2400" dirty="0" smtClean="0">
                <a:latin typeface="+mj-ea"/>
                <a:ea typeface="+mj-ea"/>
              </a:rPr>
              <a:t>嗎</a:t>
            </a:r>
            <a:r>
              <a:rPr lang="zh-TW" altLang="en-US" sz="2400" dirty="0" smtClean="0">
                <a:latin typeface="+mj-ea"/>
              </a:rPr>
              <a:t>？</a:t>
            </a:r>
            <a:endParaRPr lang="en-US" altLang="zh-TW" sz="2400" dirty="0" smtClean="0">
              <a:latin typeface="+mj-ea"/>
              <a:ea typeface="+mj-ea"/>
            </a:endParaRPr>
          </a:p>
          <a:p>
            <a:endParaRPr lang="en-US" altLang="zh-TW" sz="2400" dirty="0" smtClean="0">
              <a:latin typeface="+mj-ea"/>
              <a:ea typeface="+mj-ea"/>
            </a:endParaRPr>
          </a:p>
          <a:p>
            <a:r>
              <a:rPr lang="zh-TW" altLang="en-US" sz="2400" dirty="0" smtClean="0">
                <a:latin typeface="+mj-ea"/>
                <a:ea typeface="+mj-ea"/>
              </a:rPr>
              <a:t>說說看，</a:t>
            </a:r>
            <a:r>
              <a:rPr lang="zh-TW" altLang="zh-TW" sz="2400" dirty="0" smtClean="0">
                <a:latin typeface="+mj-ea"/>
                <a:ea typeface="+mj-ea"/>
              </a:rPr>
              <a:t> 「置入性行銷」</a:t>
            </a:r>
            <a:r>
              <a:rPr lang="zh-TW" altLang="en-US" sz="2400" dirty="0" smtClean="0">
                <a:latin typeface="+mj-ea"/>
                <a:ea typeface="+mj-ea"/>
              </a:rPr>
              <a:t>是</a:t>
            </a:r>
            <a:r>
              <a:rPr lang="zh-TW" altLang="en-US" sz="2400" dirty="0" smtClean="0">
                <a:latin typeface="+mj-ea"/>
                <a:ea typeface="+mj-ea"/>
              </a:rPr>
              <a:t>什麼</a:t>
            </a:r>
            <a:r>
              <a:rPr lang="zh-TW" altLang="en-US" sz="2400" dirty="0" smtClean="0">
                <a:latin typeface="+mj-ea"/>
              </a:rPr>
              <a:t>？</a:t>
            </a:r>
            <a:endParaRPr lang="en-US" altLang="zh-TW" sz="2400" dirty="0" smtClean="0">
              <a:latin typeface="+mj-ea"/>
              <a:ea typeface="+mj-ea"/>
            </a:endParaRPr>
          </a:p>
          <a:p>
            <a:endParaRPr lang="en-US" altLang="zh-TW" sz="2400" dirty="0" smtClean="0">
              <a:latin typeface="+mj-ea"/>
              <a:ea typeface="+mj-ea"/>
            </a:endParaRPr>
          </a:p>
          <a:p>
            <a:r>
              <a:rPr lang="zh-TW" altLang="en-US" sz="2400" dirty="0" smtClean="0">
                <a:latin typeface="+mj-ea"/>
                <a:ea typeface="+mj-ea"/>
              </a:rPr>
              <a:t>聽老師補充說明。</a:t>
            </a:r>
            <a:endParaRPr lang="zh-TW" altLang="en-US" sz="2400" dirty="0" smtClean="0">
              <a:latin typeface="+mj-ea"/>
              <a:ea typeface="+mj-ea"/>
            </a:endParaRPr>
          </a:p>
        </p:txBody>
      </p:sp>
      <p:pic>
        <p:nvPicPr>
          <p:cNvPr id="15362" name="Picture 2" descr="檢視詳細資料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516216" y="4293096"/>
            <a:ext cx="1828800" cy="1828800"/>
          </a:xfrm>
          <a:prstGeom prst="rect">
            <a:avLst/>
          </a:prstGeom>
          <a:noFill/>
        </p:spPr>
      </p:pic>
      <p:pic>
        <p:nvPicPr>
          <p:cNvPr id="15364" name="Picture 4" descr="檢視詳細資料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644008" y="4365104"/>
            <a:ext cx="1828800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http://www.feja.org.tw/themes/liger/images/logo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03925"/>
            <a:ext cx="1763713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標題 6"/>
          <p:cNvSpPr>
            <a:spLocks noGrp="1"/>
          </p:cNvSpPr>
          <p:nvPr>
            <p:ph type="title"/>
          </p:nvPr>
        </p:nvSpPr>
        <p:spPr>
          <a:xfrm>
            <a:off x="971550" y="476250"/>
            <a:ext cx="7772400" cy="1143000"/>
          </a:xfrm>
        </p:spPr>
        <p:txBody>
          <a:bodyPr/>
          <a:lstStyle/>
          <a:p>
            <a:pPr algn="ctr"/>
            <a:r>
              <a:rPr lang="zh-TW" altLang="en-US" dirty="0" smtClean="0"/>
              <a:t>活動二</a:t>
            </a:r>
            <a:r>
              <a:rPr lang="zh-TW" altLang="en-US" dirty="0" smtClean="0"/>
              <a:t>：從新聞 看事件</a:t>
            </a:r>
            <a:endParaRPr lang="zh-TW" altLang="en-US" dirty="0" smtClean="0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"/>
          </p:nvPr>
        </p:nvSpPr>
        <p:spPr>
          <a:xfrm>
            <a:off x="1043608" y="2132856"/>
            <a:ext cx="7891784" cy="4537075"/>
          </a:xfrm>
        </p:spPr>
        <p:txBody>
          <a:bodyPr/>
          <a:lstStyle/>
          <a:p>
            <a:pPr>
              <a:defRPr/>
            </a:pPr>
            <a:r>
              <a:rPr lang="zh-TW" altLang="zh-TW" sz="2400" dirty="0" smtClean="0">
                <a:latin typeface="+mj-ea"/>
                <a:ea typeface="+mj-ea"/>
              </a:rPr>
              <a:t>為什麼業者要在節目中進行「置入性行銷</a:t>
            </a:r>
            <a:r>
              <a:rPr lang="zh-TW" altLang="zh-TW" sz="2400" dirty="0" smtClean="0">
                <a:latin typeface="+mj-ea"/>
                <a:ea typeface="+mj-ea"/>
              </a:rPr>
              <a:t>」</a:t>
            </a:r>
            <a:r>
              <a:rPr lang="zh-TW" altLang="en-US" sz="2400" dirty="0" smtClean="0">
                <a:latin typeface="+mj-ea"/>
              </a:rPr>
              <a:t> ？</a:t>
            </a:r>
            <a:endParaRPr lang="en-US" altLang="zh-TW" sz="2400" dirty="0" smtClean="0">
              <a:latin typeface="+mj-ea"/>
              <a:ea typeface="+mj-ea"/>
            </a:endParaRPr>
          </a:p>
          <a:p>
            <a:pPr>
              <a:defRPr/>
            </a:pPr>
            <a:r>
              <a:rPr lang="zh-TW" altLang="zh-TW" sz="2400" dirty="0" smtClean="0">
                <a:latin typeface="+mj-ea"/>
                <a:ea typeface="+mj-ea"/>
              </a:rPr>
              <a:t>誰會因此得到好處？是什麼</a:t>
            </a:r>
            <a:r>
              <a:rPr lang="zh-TW" altLang="zh-TW" sz="2400" dirty="0" smtClean="0">
                <a:latin typeface="+mj-ea"/>
                <a:ea typeface="+mj-ea"/>
              </a:rPr>
              <a:t>好處</a:t>
            </a:r>
            <a:r>
              <a:rPr lang="zh-TW" altLang="en-US" sz="2400" dirty="0" smtClean="0">
                <a:latin typeface="+mj-ea"/>
              </a:rPr>
              <a:t>？</a:t>
            </a:r>
            <a:endParaRPr lang="en-US" altLang="zh-TW" sz="2400" dirty="0" smtClean="0">
              <a:latin typeface="+mj-ea"/>
              <a:ea typeface="+mj-ea"/>
            </a:endParaRPr>
          </a:p>
          <a:p>
            <a:pPr>
              <a:defRPr/>
            </a:pPr>
            <a:r>
              <a:rPr lang="zh-TW" altLang="en-US" sz="2400" dirty="0" smtClean="0">
                <a:latin typeface="+mj-ea"/>
                <a:ea typeface="+mj-ea"/>
              </a:rPr>
              <a:t>聽老師說：廣告中的</a:t>
            </a:r>
            <a:r>
              <a:rPr lang="zh-TW" altLang="zh-TW" sz="2400" dirty="0" smtClean="0">
                <a:latin typeface="+mj-ea"/>
                <a:ea typeface="+mj-ea"/>
              </a:rPr>
              <a:t>三角關係</a:t>
            </a:r>
            <a:r>
              <a:rPr lang="zh-TW" altLang="en-US" sz="2400" dirty="0" smtClean="0">
                <a:latin typeface="+mj-ea"/>
                <a:ea typeface="+mj-ea"/>
              </a:rPr>
              <a:t>。</a:t>
            </a:r>
            <a:endParaRPr lang="zh-TW" altLang="zh-TW" sz="2400" dirty="0" smtClean="0">
              <a:latin typeface="+mj-ea"/>
              <a:ea typeface="+mj-ea"/>
            </a:endParaRPr>
          </a:p>
          <a:p>
            <a:pPr>
              <a:defRPr/>
            </a:pPr>
            <a:endParaRPr lang="zh-TW" altLang="zh-TW" sz="2000" dirty="0" smtClean="0"/>
          </a:p>
          <a:p>
            <a:pPr>
              <a:buFont typeface="Wingdings 2" pitchFamily="18" charset="2"/>
              <a:buNone/>
              <a:defRPr/>
            </a:pPr>
            <a:endParaRPr lang="en-US" altLang="zh-TW" sz="2000" dirty="0" smtClean="0">
              <a:latin typeface="+mj-ea"/>
              <a:ea typeface="+mj-ea"/>
            </a:endParaRPr>
          </a:p>
          <a:p>
            <a:pPr>
              <a:buFont typeface="Wingdings 2" pitchFamily="18" charset="2"/>
              <a:buNone/>
              <a:defRPr/>
            </a:pPr>
            <a:endParaRPr lang="en-US" altLang="zh-TW" sz="2000" dirty="0" smtClean="0">
              <a:latin typeface="+mj-ea"/>
              <a:ea typeface="+mj-ea"/>
            </a:endParaRPr>
          </a:p>
          <a:p>
            <a:pPr>
              <a:defRPr/>
            </a:pPr>
            <a:endParaRPr lang="en-US" altLang="zh-TW" sz="2000" dirty="0" smtClean="0">
              <a:latin typeface="+mj-ea"/>
              <a:ea typeface="+mj-ea"/>
            </a:endParaRPr>
          </a:p>
          <a:p>
            <a:pPr>
              <a:defRPr/>
            </a:pPr>
            <a:endParaRPr lang="zh-TW" altLang="en-US" sz="2000" dirty="0">
              <a:latin typeface="+mj-ea"/>
              <a:ea typeface="+mj-ea"/>
            </a:endParaRPr>
          </a:p>
        </p:txBody>
      </p:sp>
      <p:grpSp>
        <p:nvGrpSpPr>
          <p:cNvPr id="26" name="群組 25"/>
          <p:cNvGrpSpPr/>
          <p:nvPr/>
        </p:nvGrpSpPr>
        <p:grpSpPr>
          <a:xfrm>
            <a:off x="1691680" y="3861048"/>
            <a:ext cx="5760640" cy="2520280"/>
            <a:chOff x="2123728" y="3717032"/>
            <a:chExt cx="5760640" cy="2520280"/>
          </a:xfrm>
        </p:grpSpPr>
        <p:sp>
          <p:nvSpPr>
            <p:cNvPr id="7" name="圓角矩形 6"/>
            <p:cNvSpPr/>
            <p:nvPr/>
          </p:nvSpPr>
          <p:spPr>
            <a:xfrm>
              <a:off x="3995936" y="3717032"/>
              <a:ext cx="1800200" cy="86409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dirty="0" smtClean="0"/>
                <a:t>廣告主</a:t>
              </a:r>
              <a:endParaRPr lang="en-US" altLang="zh-TW" dirty="0" smtClean="0"/>
            </a:p>
            <a:p>
              <a:pPr algn="ctr"/>
              <a:r>
                <a:rPr lang="en-US" altLang="zh-TW" dirty="0" smtClean="0"/>
                <a:t>(</a:t>
              </a:r>
              <a:r>
                <a:rPr lang="zh-TW" altLang="en-US" dirty="0" smtClean="0"/>
                <a:t>商品業者</a:t>
              </a:r>
              <a:r>
                <a:rPr lang="en-US" altLang="zh-TW" dirty="0" smtClean="0"/>
                <a:t>)</a:t>
              </a:r>
              <a:endParaRPr lang="zh-TW" altLang="en-US" dirty="0"/>
            </a:p>
          </p:txBody>
        </p:sp>
        <p:sp>
          <p:nvSpPr>
            <p:cNvPr id="8" name="圓角矩形 7"/>
            <p:cNvSpPr/>
            <p:nvPr/>
          </p:nvSpPr>
          <p:spPr>
            <a:xfrm>
              <a:off x="6084168" y="5373216"/>
              <a:ext cx="1800200" cy="864096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dirty="0" smtClean="0"/>
                <a:t>媒體組織</a:t>
              </a:r>
              <a:endParaRPr lang="en-US" altLang="zh-TW" dirty="0" smtClean="0"/>
            </a:p>
            <a:p>
              <a:pPr algn="ctr"/>
              <a:r>
                <a:rPr lang="en-US" altLang="zh-TW" dirty="0" smtClean="0"/>
                <a:t>(</a:t>
              </a:r>
              <a:r>
                <a:rPr lang="zh-TW" altLang="en-US" dirty="0" smtClean="0"/>
                <a:t>節目製作方</a:t>
              </a:r>
              <a:r>
                <a:rPr lang="en-US" altLang="zh-TW" dirty="0" smtClean="0"/>
                <a:t>)</a:t>
              </a:r>
              <a:endParaRPr lang="zh-TW" altLang="en-US" dirty="0"/>
            </a:p>
          </p:txBody>
        </p:sp>
        <p:sp>
          <p:nvSpPr>
            <p:cNvPr id="9" name="圓角矩形 8"/>
            <p:cNvSpPr/>
            <p:nvPr/>
          </p:nvSpPr>
          <p:spPr>
            <a:xfrm>
              <a:off x="2123728" y="5373216"/>
              <a:ext cx="1800200" cy="864096"/>
            </a:xfrm>
            <a:prstGeom prst="roundRect">
              <a:avLst/>
            </a:prstGeom>
            <a:solidFill>
              <a:srgbClr val="0070C0"/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dirty="0" smtClean="0"/>
                <a:t>閱聽眾</a:t>
              </a:r>
              <a:endParaRPr lang="en-US" altLang="zh-TW" dirty="0" smtClean="0"/>
            </a:p>
            <a:p>
              <a:pPr algn="ctr"/>
              <a:r>
                <a:rPr lang="en-US" altLang="zh-TW" dirty="0" smtClean="0"/>
                <a:t>(</a:t>
              </a:r>
              <a:r>
                <a:rPr lang="zh-TW" altLang="en-US" dirty="0" smtClean="0"/>
                <a:t>看電視的人</a:t>
              </a:r>
              <a:r>
                <a:rPr lang="en-US" altLang="zh-TW" dirty="0" smtClean="0"/>
                <a:t>)</a:t>
              </a:r>
              <a:endParaRPr lang="zh-TW" altLang="en-US" dirty="0"/>
            </a:p>
          </p:txBody>
        </p:sp>
        <p:cxnSp>
          <p:nvCxnSpPr>
            <p:cNvPr id="11" name="直線接點 10"/>
            <p:cNvCxnSpPr/>
            <p:nvPr/>
          </p:nvCxnSpPr>
          <p:spPr>
            <a:xfrm flipH="1">
              <a:off x="2915816" y="4221088"/>
              <a:ext cx="864096" cy="1008112"/>
            </a:xfrm>
            <a:prstGeom prst="line">
              <a:avLst/>
            </a:prstGeom>
            <a:ln>
              <a:prstDash val="sysDas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直線接點 22"/>
            <p:cNvCxnSpPr/>
            <p:nvPr/>
          </p:nvCxnSpPr>
          <p:spPr>
            <a:xfrm>
              <a:off x="4067944" y="5877272"/>
              <a:ext cx="1872208" cy="0"/>
            </a:xfrm>
            <a:prstGeom prst="line">
              <a:avLst/>
            </a:prstGeom>
            <a:ln>
              <a:prstDash val="sysDas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直線接點 23"/>
            <p:cNvCxnSpPr/>
            <p:nvPr/>
          </p:nvCxnSpPr>
          <p:spPr>
            <a:xfrm flipH="1" flipV="1">
              <a:off x="6012160" y="4221088"/>
              <a:ext cx="936104" cy="1008112"/>
            </a:xfrm>
            <a:prstGeom prst="line">
              <a:avLst/>
            </a:prstGeom>
            <a:ln>
              <a:prstDash val="sysDas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http://www.feja.org.tw/themes/liger/images/logo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03925"/>
            <a:ext cx="1763713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標題 6"/>
          <p:cNvSpPr>
            <a:spLocks noGrp="1"/>
          </p:cNvSpPr>
          <p:nvPr>
            <p:ph type="title"/>
          </p:nvPr>
        </p:nvSpPr>
        <p:spPr>
          <a:xfrm>
            <a:off x="971550" y="476250"/>
            <a:ext cx="7772400" cy="1143000"/>
          </a:xfrm>
        </p:spPr>
        <p:txBody>
          <a:bodyPr/>
          <a:lstStyle/>
          <a:p>
            <a:pPr algn="ctr"/>
            <a:r>
              <a:rPr lang="zh-TW" altLang="en-US" dirty="0" smtClean="0"/>
              <a:t>活動二</a:t>
            </a:r>
            <a:r>
              <a:rPr lang="zh-TW" altLang="en-US" dirty="0" smtClean="0"/>
              <a:t>：從新聞 看事件</a:t>
            </a:r>
            <a:endParaRPr lang="zh-TW" altLang="en-US" dirty="0" smtClean="0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"/>
          </p:nvPr>
        </p:nvSpPr>
        <p:spPr>
          <a:xfrm>
            <a:off x="1259632" y="2060848"/>
            <a:ext cx="7416105" cy="1656779"/>
          </a:xfrm>
        </p:spPr>
        <p:txBody>
          <a:bodyPr/>
          <a:lstStyle/>
          <a:p>
            <a:pPr>
              <a:defRPr/>
            </a:pPr>
            <a:r>
              <a:rPr lang="zh-TW" altLang="en-US" sz="2400" dirty="0" smtClean="0">
                <a:latin typeface="+mj-ea"/>
                <a:ea typeface="+mj-ea"/>
              </a:rPr>
              <a:t>想想看，從剛剛閱讀的新聞中，政府對</a:t>
            </a:r>
            <a:r>
              <a:rPr lang="zh-TW" altLang="zh-TW" sz="2400" dirty="0" smtClean="0">
                <a:latin typeface="+mj-ea"/>
                <a:ea typeface="+mj-ea"/>
              </a:rPr>
              <a:t>「置入性行銷」</a:t>
            </a:r>
            <a:r>
              <a:rPr lang="zh-TW" altLang="en-US" sz="2400" dirty="0" smtClean="0">
                <a:latin typeface="+mj-ea"/>
                <a:ea typeface="+mj-ea"/>
              </a:rPr>
              <a:t>的規範進行怎樣的</a:t>
            </a:r>
            <a:r>
              <a:rPr lang="zh-TW" altLang="en-US" sz="2400" dirty="0" smtClean="0">
                <a:latin typeface="+mj-ea"/>
                <a:ea typeface="+mj-ea"/>
              </a:rPr>
              <a:t>改變</a:t>
            </a:r>
            <a:r>
              <a:rPr lang="zh-TW" altLang="en-US" sz="2400" dirty="0" smtClean="0">
                <a:latin typeface="+mj-ea"/>
              </a:rPr>
              <a:t>？</a:t>
            </a:r>
            <a:endParaRPr lang="en-US" altLang="zh-TW" sz="2400" dirty="0" smtClean="0">
              <a:latin typeface="+mj-ea"/>
              <a:ea typeface="+mj-ea"/>
            </a:endParaRPr>
          </a:p>
          <a:p>
            <a:pPr>
              <a:defRPr/>
            </a:pPr>
            <a:endParaRPr lang="en-US" altLang="zh-TW" sz="2400" dirty="0" smtClean="0">
              <a:latin typeface="+mj-ea"/>
              <a:ea typeface="+mj-ea"/>
            </a:endParaRPr>
          </a:p>
          <a:p>
            <a:pPr>
              <a:defRPr/>
            </a:pPr>
            <a:r>
              <a:rPr lang="zh-TW" altLang="zh-TW" sz="2400" dirty="0" smtClean="0">
                <a:latin typeface="+mj-ea"/>
                <a:ea typeface="+mj-ea"/>
              </a:rPr>
              <a:t>「置入性行銷」有什麼不良的</a:t>
            </a:r>
            <a:r>
              <a:rPr lang="zh-TW" altLang="zh-TW" sz="2400" dirty="0" smtClean="0">
                <a:latin typeface="+mj-ea"/>
                <a:ea typeface="+mj-ea"/>
              </a:rPr>
              <a:t>影響</a:t>
            </a:r>
            <a:r>
              <a:rPr lang="zh-TW" altLang="en-US" sz="2400" dirty="0" smtClean="0">
                <a:latin typeface="+mj-ea"/>
              </a:rPr>
              <a:t>？</a:t>
            </a:r>
            <a:endParaRPr lang="en-US" altLang="zh-TW" sz="2400" dirty="0" smtClean="0">
              <a:latin typeface="+mj-ea"/>
              <a:ea typeface="+mj-ea"/>
            </a:endParaRPr>
          </a:p>
          <a:p>
            <a:pPr>
              <a:defRPr/>
            </a:pPr>
            <a:endParaRPr lang="en-US" altLang="zh-TW" sz="2400" dirty="0" smtClean="0">
              <a:latin typeface="+mj-ea"/>
              <a:ea typeface="+mj-ea"/>
            </a:endParaRPr>
          </a:p>
          <a:p>
            <a:pPr>
              <a:defRPr/>
            </a:pPr>
            <a:r>
              <a:rPr lang="zh-TW" altLang="zh-TW" sz="2400" dirty="0" smtClean="0">
                <a:latin typeface="+mj-ea"/>
                <a:ea typeface="+mj-ea"/>
              </a:rPr>
              <a:t>為什麼「新聞與兒童節目」</a:t>
            </a:r>
            <a:r>
              <a:rPr lang="zh-TW" altLang="en-US" sz="2400" dirty="0" smtClean="0">
                <a:latin typeface="+mj-ea"/>
                <a:ea typeface="+mj-ea"/>
              </a:rPr>
              <a:t>禁止</a:t>
            </a:r>
            <a:r>
              <a:rPr lang="zh-TW" altLang="zh-TW" sz="2400" dirty="0" smtClean="0">
                <a:latin typeface="+mj-ea"/>
                <a:ea typeface="+mj-ea"/>
              </a:rPr>
              <a:t>置入性</a:t>
            </a:r>
            <a:r>
              <a:rPr lang="zh-TW" altLang="zh-TW" sz="2400" dirty="0" smtClean="0">
                <a:latin typeface="+mj-ea"/>
                <a:ea typeface="+mj-ea"/>
              </a:rPr>
              <a:t>行銷</a:t>
            </a:r>
            <a:r>
              <a:rPr lang="zh-TW" altLang="en-US" sz="2400" dirty="0" smtClean="0">
                <a:latin typeface="+mj-ea"/>
              </a:rPr>
              <a:t>？</a:t>
            </a:r>
            <a:endParaRPr lang="en-US" altLang="zh-TW" sz="2400" dirty="0" smtClean="0">
              <a:latin typeface="+mj-ea"/>
              <a:ea typeface="+mj-ea"/>
            </a:endParaRPr>
          </a:p>
          <a:p>
            <a:pPr>
              <a:buFont typeface="Wingdings 2" pitchFamily="18" charset="2"/>
              <a:buNone/>
              <a:defRPr/>
            </a:pPr>
            <a:endParaRPr lang="en-US" altLang="zh-TW" sz="2000" dirty="0" smtClean="0"/>
          </a:p>
          <a:p>
            <a:pPr>
              <a:buFont typeface="Wingdings 2" pitchFamily="18" charset="2"/>
              <a:buNone/>
              <a:defRPr/>
            </a:pPr>
            <a:endParaRPr lang="zh-TW" altLang="zh-TW" sz="2000" dirty="0" smtClean="0"/>
          </a:p>
          <a:p>
            <a:pPr>
              <a:defRPr/>
            </a:pPr>
            <a:endParaRPr lang="zh-TW" altLang="zh-TW" sz="2000" dirty="0" smtClean="0"/>
          </a:p>
          <a:p>
            <a:pPr>
              <a:buFont typeface="Wingdings 2" pitchFamily="18" charset="2"/>
              <a:buNone/>
              <a:defRPr/>
            </a:pPr>
            <a:endParaRPr lang="en-US" altLang="zh-TW" sz="2000" dirty="0" smtClean="0">
              <a:latin typeface="+mj-ea"/>
              <a:ea typeface="+mj-ea"/>
            </a:endParaRPr>
          </a:p>
          <a:p>
            <a:pPr>
              <a:buFont typeface="Wingdings 2" pitchFamily="18" charset="2"/>
              <a:buNone/>
              <a:defRPr/>
            </a:pPr>
            <a:endParaRPr lang="en-US" altLang="zh-TW" sz="2000" dirty="0" smtClean="0">
              <a:latin typeface="+mj-ea"/>
              <a:ea typeface="+mj-ea"/>
            </a:endParaRPr>
          </a:p>
          <a:p>
            <a:pPr>
              <a:defRPr/>
            </a:pPr>
            <a:endParaRPr lang="en-US" altLang="zh-TW" sz="2000" dirty="0" smtClean="0">
              <a:latin typeface="+mj-ea"/>
              <a:ea typeface="+mj-ea"/>
            </a:endParaRPr>
          </a:p>
          <a:p>
            <a:pPr>
              <a:defRPr/>
            </a:pPr>
            <a:endParaRPr lang="zh-TW" altLang="en-US" sz="2000" dirty="0">
              <a:latin typeface="+mj-ea"/>
              <a:ea typeface="+mj-ea"/>
            </a:endParaRPr>
          </a:p>
        </p:txBody>
      </p:sp>
      <p:pic>
        <p:nvPicPr>
          <p:cNvPr id="2" name="Picture 2" descr="錄製新聞播報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588224" y="4725144"/>
            <a:ext cx="1828800" cy="1828800"/>
          </a:xfrm>
          <a:prstGeom prst="rect">
            <a:avLst/>
          </a:prstGeom>
          <a:noFill/>
        </p:spPr>
      </p:pic>
      <p:pic>
        <p:nvPicPr>
          <p:cNvPr id="3" name="Picture 4" descr="檢視詳細資料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9992" y="4725144"/>
            <a:ext cx="1828800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http://www.feja.org.tw/themes/liger/images/logo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03925"/>
            <a:ext cx="1763713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標題 6"/>
          <p:cNvSpPr>
            <a:spLocks noGrp="1"/>
          </p:cNvSpPr>
          <p:nvPr>
            <p:ph type="title"/>
          </p:nvPr>
        </p:nvSpPr>
        <p:spPr>
          <a:xfrm>
            <a:off x="971550" y="476250"/>
            <a:ext cx="7772400" cy="1143000"/>
          </a:xfrm>
        </p:spPr>
        <p:txBody>
          <a:bodyPr/>
          <a:lstStyle/>
          <a:p>
            <a:pPr algn="ctr"/>
            <a:r>
              <a:rPr lang="zh-TW" altLang="en-US" dirty="0" smtClean="0"/>
              <a:t>活動三</a:t>
            </a:r>
            <a:r>
              <a:rPr lang="zh-TW" altLang="en-US" dirty="0" smtClean="0"/>
              <a:t>：大家來找碴</a:t>
            </a:r>
            <a:endParaRPr lang="zh-TW" altLang="en-US" dirty="0" smtClean="0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611560" y="1844824"/>
            <a:ext cx="5616624" cy="3528392"/>
          </a:xfrm>
        </p:spPr>
        <p:txBody>
          <a:bodyPr/>
          <a:lstStyle/>
          <a:p>
            <a:r>
              <a:rPr lang="zh-TW" altLang="en-US" sz="2400" dirty="0" smtClean="0">
                <a:latin typeface="+mj-ea"/>
                <a:ea typeface="+mj-ea"/>
              </a:rPr>
              <a:t>想一想，為什麼課程一開始播放的偶像劇中，會出現標有商品</a:t>
            </a:r>
            <a:r>
              <a:rPr lang="zh-TW" altLang="en-US" sz="2400" dirty="0" smtClean="0">
                <a:latin typeface="+mj-ea"/>
                <a:ea typeface="+mj-ea"/>
              </a:rPr>
              <a:t>名稱的飲料和</a:t>
            </a:r>
            <a:r>
              <a:rPr lang="zh-TW" altLang="en-US" sz="2400" dirty="0" smtClean="0">
                <a:latin typeface="+mj-ea"/>
                <a:ea typeface="+mj-ea"/>
              </a:rPr>
              <a:t>清楚的商品外</a:t>
            </a:r>
            <a:r>
              <a:rPr lang="zh-TW" altLang="en-US" sz="2400" dirty="0" smtClean="0">
                <a:latin typeface="+mj-ea"/>
                <a:ea typeface="+mj-ea"/>
              </a:rPr>
              <a:t>型</a:t>
            </a:r>
            <a:r>
              <a:rPr lang="zh-TW" altLang="en-US" sz="2400" dirty="0" smtClean="0">
                <a:latin typeface="+mj-ea"/>
              </a:rPr>
              <a:t>？</a:t>
            </a:r>
            <a:endParaRPr lang="en-US" altLang="zh-TW" sz="2400" dirty="0" smtClean="0">
              <a:latin typeface="+mj-ea"/>
              <a:ea typeface="+mj-ea"/>
            </a:endParaRPr>
          </a:p>
          <a:p>
            <a:r>
              <a:rPr lang="zh-TW" altLang="en-US" sz="2400" dirty="0" smtClean="0">
                <a:latin typeface="+mj-ea"/>
                <a:ea typeface="+mj-ea"/>
              </a:rPr>
              <a:t>為什麼偶像劇女主角和廣告影片的女主角恰好是同一人</a:t>
            </a:r>
            <a:r>
              <a:rPr lang="zh-TW" altLang="en-US" sz="2400" dirty="0" smtClean="0">
                <a:latin typeface="+mj-ea"/>
              </a:rPr>
              <a:t>？</a:t>
            </a:r>
            <a:endParaRPr lang="en-US" altLang="zh-TW" sz="2400" dirty="0" smtClean="0">
              <a:latin typeface="+mj-ea"/>
              <a:ea typeface="+mj-ea"/>
            </a:endParaRPr>
          </a:p>
          <a:p>
            <a:r>
              <a:rPr lang="zh-TW" altLang="en-US" sz="2400" dirty="0" smtClean="0">
                <a:latin typeface="+mj-ea"/>
                <a:ea typeface="+mj-ea"/>
              </a:rPr>
              <a:t>觀賞另一段影片。</a:t>
            </a:r>
            <a:endParaRPr lang="en-US" altLang="zh-TW" sz="2400" dirty="0" smtClean="0">
              <a:latin typeface="+mj-ea"/>
              <a:ea typeface="+mj-ea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6084168" y="3501008"/>
            <a:ext cx="3456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00" dirty="0" smtClean="0">
                <a:latin typeface="+mj-ea"/>
                <a:ea typeface="+mj-ea"/>
              </a:rPr>
              <a:t>圖片來源</a:t>
            </a:r>
            <a:r>
              <a:rPr lang="en-US" altLang="zh-TW" sz="800" dirty="0" smtClean="0"/>
              <a:t>: </a:t>
            </a:r>
            <a:r>
              <a:rPr lang="zh-TW" altLang="en-US" sz="800" dirty="0" smtClean="0">
                <a:latin typeface="+mj-ea"/>
                <a:ea typeface="+mj-ea"/>
              </a:rPr>
              <a:t>「小資女孩向前衝</a:t>
            </a:r>
            <a:r>
              <a:rPr lang="en-US" altLang="zh-TW" sz="800" dirty="0" smtClean="0">
                <a:latin typeface="+mj-ea"/>
                <a:ea typeface="+mj-ea"/>
              </a:rPr>
              <a:t>【</a:t>
            </a:r>
            <a:r>
              <a:rPr lang="zh-TW" altLang="en-US" sz="800" dirty="0" smtClean="0">
                <a:latin typeface="+mj-ea"/>
                <a:ea typeface="+mj-ea"/>
              </a:rPr>
              <a:t>第</a:t>
            </a:r>
            <a:r>
              <a:rPr lang="en-US" altLang="zh-TW" sz="800" dirty="0" smtClean="0">
                <a:latin typeface="+mj-ea"/>
                <a:ea typeface="+mj-ea"/>
              </a:rPr>
              <a:t>10</a:t>
            </a:r>
            <a:r>
              <a:rPr lang="zh-TW" altLang="en-US" sz="800" dirty="0" smtClean="0">
                <a:latin typeface="+mj-ea"/>
                <a:ea typeface="+mj-ea"/>
              </a:rPr>
              <a:t>集</a:t>
            </a:r>
            <a:r>
              <a:rPr lang="en-US" altLang="zh-TW" sz="800" dirty="0" smtClean="0">
                <a:latin typeface="+mj-ea"/>
                <a:ea typeface="+mj-ea"/>
              </a:rPr>
              <a:t>】 </a:t>
            </a:r>
            <a:r>
              <a:rPr lang="en-US" altLang="zh-TW" sz="800" dirty="0" smtClean="0">
                <a:latin typeface="+mj-ea"/>
                <a:ea typeface="+mj-ea"/>
              </a:rPr>
              <a:t>part2</a:t>
            </a:r>
            <a:r>
              <a:rPr lang="zh-TW" altLang="en-US" sz="800" dirty="0" smtClean="0"/>
              <a:t>」</a:t>
            </a:r>
            <a:endParaRPr lang="en-US" altLang="zh-TW" sz="800" dirty="0" smtClean="0"/>
          </a:p>
          <a:p>
            <a:r>
              <a:rPr lang="en-US" altLang="zh-TW" sz="800" dirty="0" smtClean="0">
                <a:hlinkClick r:id="rId5"/>
              </a:rPr>
              <a:t> </a:t>
            </a:r>
            <a:r>
              <a:rPr lang="en-US" altLang="zh-TW" sz="800" dirty="0" smtClean="0"/>
              <a:t>http://www.youtube.com/watch?v=AP2RFqeTlfQ&amp;feature=related</a:t>
            </a:r>
            <a:endParaRPr lang="zh-TW" altLang="zh-TW" sz="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216" y="1700808"/>
            <a:ext cx="2448272" cy="1709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44208" y="4005064"/>
            <a:ext cx="2488506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文字方塊 11"/>
          <p:cNvSpPr txBox="1"/>
          <p:nvPr/>
        </p:nvSpPr>
        <p:spPr>
          <a:xfrm>
            <a:off x="6084168" y="5877272"/>
            <a:ext cx="3168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00" dirty="0" smtClean="0">
                <a:latin typeface="+mj-ea"/>
                <a:ea typeface="+mj-ea"/>
              </a:rPr>
              <a:t>圖片</a:t>
            </a:r>
            <a:r>
              <a:rPr lang="zh-TW" altLang="en-US" sz="800" dirty="0" smtClean="0">
                <a:latin typeface="+mj-ea"/>
                <a:ea typeface="+mj-ea"/>
              </a:rPr>
              <a:t>來源</a:t>
            </a:r>
            <a:r>
              <a:rPr lang="en-US" altLang="zh-TW" sz="800" dirty="0" smtClean="0">
                <a:latin typeface="+mj-ea"/>
                <a:ea typeface="+mj-ea"/>
              </a:rPr>
              <a:t>:</a:t>
            </a:r>
            <a:r>
              <a:rPr lang="zh-TW" altLang="en-US" sz="800" dirty="0" smtClean="0">
                <a:latin typeface="+mj-ea"/>
                <a:ea typeface="+mj-ea"/>
              </a:rPr>
              <a:t>「一日蔬果讓你遇見愛」</a:t>
            </a:r>
            <a:endParaRPr lang="en-US" altLang="zh-TW" sz="800" dirty="0" smtClean="0">
              <a:latin typeface="+mj-ea"/>
              <a:ea typeface="+mj-ea"/>
            </a:endParaRPr>
          </a:p>
          <a:p>
            <a:r>
              <a:rPr lang="en-US" altLang="zh-TW" sz="800" u="sng" dirty="0" smtClean="0">
                <a:hlinkClick r:id="rId8"/>
              </a:rPr>
              <a:t>http</a:t>
            </a:r>
            <a:r>
              <a:rPr lang="en-US" altLang="zh-TW" sz="800" u="sng" dirty="0" smtClean="0">
                <a:hlinkClick r:id="rId8"/>
              </a:rPr>
              <a:t>://www.youtube.com/watch?v=ppFrEHDH_30&amp;feature=related</a:t>
            </a:r>
            <a:endParaRPr lang="zh-TW" altLang="zh-TW" sz="8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79712" y="4293096"/>
            <a:ext cx="3441590" cy="1996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文字方塊 13"/>
          <p:cNvSpPr txBox="1"/>
          <p:nvPr/>
        </p:nvSpPr>
        <p:spPr>
          <a:xfrm>
            <a:off x="2051720" y="6309320"/>
            <a:ext cx="3168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00" dirty="0" smtClean="0">
                <a:latin typeface="+mj-ea"/>
                <a:ea typeface="+mj-ea"/>
              </a:rPr>
              <a:t>圖片</a:t>
            </a:r>
            <a:r>
              <a:rPr lang="zh-TW" altLang="en-US" sz="800" dirty="0" smtClean="0">
                <a:latin typeface="+mj-ea"/>
                <a:ea typeface="+mj-ea"/>
              </a:rPr>
              <a:t>來源</a:t>
            </a:r>
            <a:r>
              <a:rPr lang="en-US" altLang="zh-TW" sz="800" dirty="0" smtClean="0">
                <a:latin typeface="+mj-ea"/>
                <a:ea typeface="+mj-ea"/>
              </a:rPr>
              <a:t>:</a:t>
            </a:r>
            <a:r>
              <a:rPr lang="zh-TW" altLang="en-US" sz="800" dirty="0" smtClean="0">
                <a:latin typeface="+mj-ea"/>
                <a:ea typeface="+mj-ea"/>
              </a:rPr>
              <a:t>「史上最強置入式行銷廣告」</a:t>
            </a:r>
            <a:endParaRPr lang="en-US" altLang="zh-TW" sz="800" dirty="0" smtClean="0">
              <a:latin typeface="+mj-ea"/>
              <a:ea typeface="+mj-ea"/>
            </a:endParaRPr>
          </a:p>
          <a:p>
            <a:r>
              <a:rPr lang="en-US" altLang="zh-TW" sz="800" u="sng" dirty="0" smtClean="0">
                <a:hlinkClick r:id="rId10"/>
              </a:rPr>
              <a:t>http://www.youtube.com/watch?v=L1DVrrJxH_8</a:t>
            </a:r>
            <a:endParaRPr lang="zh-TW" altLang="zh-TW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公正">
  <a:themeElements>
    <a:clrScheme name="公正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公正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公正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1831</TotalTime>
  <Words>1448</Words>
  <Application>Microsoft Office PowerPoint</Application>
  <PresentationFormat>如螢幕大小 (4:3)</PresentationFormat>
  <Paragraphs>113</Paragraphs>
  <Slides>11</Slides>
  <Notes>9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2" baseType="lpstr">
      <vt:lpstr>公正</vt:lpstr>
      <vt:lpstr>教案名稱： 是道具?還是商品? 本教案製作者：毛俞婷 </vt:lpstr>
      <vt:lpstr>活動一：怎麼這麼巧</vt:lpstr>
      <vt:lpstr>活動一：怎麼這麼巧</vt:lpstr>
      <vt:lpstr>活動二：從新聞 看事件</vt:lpstr>
      <vt:lpstr>活動二：從新聞 看事件</vt:lpstr>
      <vt:lpstr>活動二：從新聞 看事件</vt:lpstr>
      <vt:lpstr>活動二：從新聞 看事件</vt:lpstr>
      <vt:lpstr>活動二：從新聞 看事件</vt:lpstr>
      <vt:lpstr>活動三：大家來找碴</vt:lpstr>
      <vt:lpstr>活動三：大家來找碴</vt:lpstr>
      <vt:lpstr>本教案結束，謝謝 </vt:lpstr>
    </vt:vector>
  </TitlesOfParts>
  <Company>TAIWAN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教案名稱</dc:title>
  <dc:creator>PHD</dc:creator>
  <cp:lastModifiedBy>Grace</cp:lastModifiedBy>
  <cp:revision>49</cp:revision>
  <dcterms:created xsi:type="dcterms:W3CDTF">2011-03-28T02:01:01Z</dcterms:created>
  <dcterms:modified xsi:type="dcterms:W3CDTF">2012-09-27T01:12:36Z</dcterms:modified>
</cp:coreProperties>
</file>