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7" r:id="rId3"/>
    <p:sldId id="282" r:id="rId4"/>
    <p:sldId id="274" r:id="rId5"/>
    <p:sldId id="275" r:id="rId6"/>
    <p:sldId id="276" r:id="rId7"/>
    <p:sldId id="277" r:id="rId8"/>
    <p:sldId id="278" r:id="rId9"/>
    <p:sldId id="281" r:id="rId10"/>
    <p:sldId id="283" r:id="rId11"/>
    <p:sldId id="273" r:id="rId12"/>
  </p:sldIdLst>
  <p:sldSz cx="9144000" cy="6858000" type="screen4x3"/>
  <p:notesSz cx="6858000" cy="91440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F62F8"/>
    <a:srgbClr val="FF3300"/>
    <a:srgbClr val="FF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2" autoAdjust="0"/>
    <p:restoredTop sz="77273" autoAdjust="0"/>
  </p:normalViewPr>
  <p:slideViewPr>
    <p:cSldViewPr>
      <p:cViewPr>
        <p:scale>
          <a:sx n="50" d="100"/>
          <a:sy n="50" d="100"/>
        </p:scale>
        <p:origin x="-1736" y="-1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32" d="100"/>
          <a:sy n="32" d="100"/>
        </p:scale>
        <p:origin x="-2328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新細明體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新細明體" charset="-120"/>
              </a:defRPr>
            </a:lvl1pPr>
          </a:lstStyle>
          <a:p>
            <a:pPr>
              <a:defRPr/>
            </a:pPr>
            <a:fld id="{6D627322-A6D1-4C48-9CCB-308FD455A0D1}" type="datetimeFigureOut">
              <a:rPr lang="zh-TW" altLang="en-US"/>
              <a:pPr>
                <a:defRPr/>
              </a:pPr>
              <a:t>2012/7/20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新細明體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新細明體" charset="-120"/>
              </a:defRPr>
            </a:lvl1pPr>
          </a:lstStyle>
          <a:p>
            <a:pPr>
              <a:defRPr/>
            </a:pPr>
            <a:fld id="{D870E46B-DBD9-4EAA-82B1-C6E139B1568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新細明體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新細明體" charset="-120"/>
              </a:defRPr>
            </a:lvl1pPr>
          </a:lstStyle>
          <a:p>
            <a:pPr>
              <a:defRPr/>
            </a:pPr>
            <a:fld id="{17EB5753-075B-4D3A-B418-B4C1EAB81D02}" type="datetimeFigureOut">
              <a:rPr lang="zh-TW" altLang="en-US"/>
              <a:pPr>
                <a:defRPr/>
              </a:pPr>
              <a:t>2012/7/20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TW" altLang="en-US" noProof="0" smtClean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noProof="0" smtClean="0"/>
              <a:t>按一下以編輯母片文字樣式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新細明體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新細明體" charset="-120"/>
              </a:defRPr>
            </a:lvl1pPr>
          </a:lstStyle>
          <a:p>
            <a:pPr>
              <a:defRPr/>
            </a:pPr>
            <a:fld id="{3F937F28-9629-4CE9-ACAA-84FD739B34F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TFqtGUWOH1I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://www.youtube.com/watch?v=MTLIa85473E" TargetMode="External"/><Relationship Id="rId4" Type="http://schemas.openxmlformats.org/officeDocument/2006/relationships/hyperlink" Target="http://www.youtube.com/watch?v=lbEmApY64Xs&amp;feature=related" TargetMode="Externa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eopo.org/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www.88news.org/?cat=867" TargetMode="Externa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※</a:t>
            </a:r>
            <a:r>
              <a:rPr lang="zh-TW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請問學生，平常獲得新聞訊息的平台</a:t>
            </a:r>
            <a:r>
              <a:rPr lang="zh-TW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或管道</a:t>
            </a:r>
            <a:r>
              <a:rPr lang="zh-TW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有哪些？比較常使用的平台</a:t>
            </a:r>
            <a:r>
              <a:rPr lang="zh-TW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是</a:t>
            </a:r>
            <a:r>
              <a:rPr lang="zh-TW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哪一種？</a:t>
            </a:r>
          </a:p>
        </p:txBody>
      </p:sp>
      <p:sp>
        <p:nvSpPr>
          <p:cNvPr id="1843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889C053-9325-419F-8375-E2B50227FAD6}" type="slidenum">
              <a:rPr lang="zh-TW" altLang="en-US" smtClean="0">
                <a:ea typeface="新細明體" pitchFamily="18" charset="-120"/>
              </a:rPr>
              <a:pPr/>
              <a:t>2</a:t>
            </a:fld>
            <a:endParaRPr lang="zh-TW" altLang="en-US" smtClean="0">
              <a:ea typeface="新細明體" pitchFamily="18" charset="-12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※</a:t>
            </a:r>
            <a:r>
              <a:rPr lang="zh-TW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請學生說說看，是否觀看過「</a:t>
            </a: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YouTube</a:t>
            </a:r>
            <a:r>
              <a:rPr lang="zh-TW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」網站，又是否曾於「</a:t>
            </a: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YouTube</a:t>
            </a:r>
            <a:r>
              <a:rPr lang="zh-TW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」網站觀看過新聞訊息？並請有關看經驗的同學說說看，從「</a:t>
            </a: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YouTube</a:t>
            </a:r>
            <a:r>
              <a:rPr lang="zh-TW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」網站接收新聞訊息的感受如何？</a:t>
            </a:r>
          </a:p>
          <a:p>
            <a:pPr lvl="0"/>
            <a:endParaRPr lang="zh-TW" altLang="zh-TW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843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889C053-9325-419F-8375-E2B50227FAD6}" type="slidenum">
              <a:rPr lang="zh-TW" altLang="en-US" smtClean="0">
                <a:ea typeface="新細明體" pitchFamily="18" charset="-120"/>
              </a:rPr>
              <a:pPr/>
              <a:t>3</a:t>
            </a:fld>
            <a:endParaRPr lang="zh-TW" altLang="en-US" smtClean="0">
              <a:ea typeface="新細明體" pitchFamily="18" charset="-12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atinLnBrk="1"/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※</a:t>
            </a:r>
            <a:r>
              <a:rPr lang="zh-TW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請學生閱讀「</a:t>
            </a: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YouTube</a:t>
            </a:r>
            <a:r>
              <a:rPr lang="zh-TW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成重要新聞平台」新聞。</a:t>
            </a:r>
          </a:p>
          <a:p>
            <a:pPr latinLnBrk="1"/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endParaRPr lang="zh-TW" altLang="zh-TW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9460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160162B-8934-43A9-AD01-4150F240A886}" type="slidenum">
              <a:rPr lang="zh-TW" altLang="en-US" smtClean="0">
                <a:ea typeface="新細明體" pitchFamily="18" charset="-120"/>
              </a:rPr>
              <a:pPr/>
              <a:t>4</a:t>
            </a:fld>
            <a:endParaRPr lang="zh-TW" altLang="en-US" smtClean="0">
              <a:ea typeface="新細明體" pitchFamily="18" charset="-12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※</a:t>
            </a:r>
            <a:r>
              <a:rPr lang="zh-TW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新聞閱畢，請學生以</a:t>
            </a: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5W1H</a:t>
            </a:r>
            <a:r>
              <a:rPr lang="zh-TW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解析新聞，除了解新聞架構外，亦可增加對新聞內容的印象。</a:t>
            </a: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zh-TW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①</a:t>
            </a: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Who—</a:t>
            </a:r>
            <a:r>
              <a:rPr lang="zh-TW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這則新聞主角是誰？</a:t>
            </a: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zh-TW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影音網站</a:t>
            </a: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YouTube</a:t>
            </a:r>
            <a:r>
              <a:rPr lang="zh-TW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網站</a:t>
            </a: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</a:t>
            </a:r>
            <a:endParaRPr lang="zh-TW" altLang="zh-TW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zh-TW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②</a:t>
            </a: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What—</a:t>
            </a:r>
            <a:r>
              <a:rPr lang="zh-TW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新聞的主題是什麼？</a:t>
            </a: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zh-TW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根據新研究的發現，</a:t>
            </a: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YouTube</a:t>
            </a:r>
            <a:r>
              <a:rPr lang="zh-TW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逐漸成為重要的新聞平台</a:t>
            </a: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</a:t>
            </a:r>
            <a:b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zh-TW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③</a:t>
            </a: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When—</a:t>
            </a:r>
            <a:r>
              <a:rPr lang="zh-TW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新聞什麼時候發生的？</a:t>
            </a: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(101</a:t>
            </a:r>
            <a:r>
              <a:rPr lang="zh-TW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年</a:t>
            </a: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7</a:t>
            </a:r>
            <a:r>
              <a:rPr lang="zh-TW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月</a:t>
            </a: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16</a:t>
            </a:r>
            <a:r>
              <a:rPr lang="zh-TW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日</a:t>
            </a: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  <a:b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zh-TW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④</a:t>
            </a: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Where—</a:t>
            </a:r>
            <a:r>
              <a:rPr lang="zh-TW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在哪裡發生的？</a:t>
            </a: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zh-TW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美國</a:t>
            </a: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  <a:b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zh-TW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⑤</a:t>
            </a: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Why—</a:t>
            </a:r>
            <a:r>
              <a:rPr lang="zh-TW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造成事件的原因為何？</a:t>
            </a: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zh-TW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在發生重大事件與天災時，愈來愈多民眾前來</a:t>
            </a: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YouTube</a:t>
            </a:r>
            <a:r>
              <a:rPr lang="zh-TW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網站觀看目擊者拍攝的影片</a:t>
            </a: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  <a:endParaRPr lang="zh-TW" altLang="zh-TW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zh-TW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⑥</a:t>
            </a: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How—</a:t>
            </a:r>
            <a:r>
              <a:rPr lang="zh-TW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如何解決？</a:t>
            </a: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zh-TW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新聞中未提及</a:t>
            </a: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  <a:endParaRPr lang="zh-TW" altLang="zh-TW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048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8DAC61E-12D3-44ED-968F-AF5C28BA6851}" type="slidenum">
              <a:rPr lang="zh-TW" altLang="en-US" smtClean="0">
                <a:ea typeface="新細明體" pitchFamily="18" charset="-120"/>
              </a:rPr>
              <a:pPr/>
              <a:t>5</a:t>
            </a:fld>
            <a:endParaRPr lang="zh-TW" altLang="en-US" smtClean="0">
              <a:ea typeface="新細明體" pitchFamily="18" charset="-12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※</a:t>
            </a:r>
            <a:r>
              <a:rPr lang="zh-TW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請學生回想剛剛的新聞內容，根據皮尤研究中心的研究發現，哪些新聞主題較常成為</a:t>
            </a:r>
            <a:r>
              <a:rPr lang="en-US" altLang="zh-TW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Youtube</a:t>
            </a:r>
            <a:r>
              <a:rPr lang="zh-TW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網站上被人觀賞的影片？ </a:t>
            </a: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zh-TW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日本地震與海嘯、俄羅斯選舉、中東動盪、美國印第安納州博覽會舞台塌陷與義大利郵輪觸礁等類戲劇事件</a:t>
            </a: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zh-TW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※</a:t>
            </a:r>
            <a:r>
              <a:rPr lang="zh-TW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請同學想想看，為什麼上面提到的新聞主題，較容易在</a:t>
            </a:r>
            <a:r>
              <a:rPr lang="en-US" altLang="zh-TW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Youtube</a:t>
            </a:r>
            <a:r>
              <a:rPr lang="zh-TW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網站上成為被瀏覽的對象</a:t>
            </a: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zh-TW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這些類戲劇的畫面，具有即時性，有時因為時間或是地域的阻礙，新聞記者來不及趕至現場拍攝，現場的民眾所攝影的內容可以彌補新聞記者的不足，增加新聞報導的臨場感和真實性</a:t>
            </a: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zh-TW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※</a:t>
            </a:r>
            <a:r>
              <a:rPr lang="zh-TW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請學生想想看，為什麼新聞中會說「新聞機構影片的畫面，有時候結合</a:t>
            </a: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YouTube</a:t>
            </a:r>
            <a:r>
              <a:rPr lang="zh-TW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使用者拍攝的鏡頭」呢？民眾自己拍攝的影片有什麼優點，足以讓新聞機構引用呢？</a:t>
            </a: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zh-TW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答案同上題</a:t>
            </a: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  <a:endParaRPr lang="zh-TW" altLang="zh-TW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zh-TW" altLang="zh-TW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zh-TW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zh-TW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zh-TW" altLang="zh-TW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endParaRPr lang="zh-TW" altLang="zh-TW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50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BC80866-5F07-4845-9C86-D13718D9FEA2}" type="slidenum">
              <a:rPr lang="zh-TW" altLang="en-US" smtClean="0">
                <a:ea typeface="新細明體" pitchFamily="18" charset="-120"/>
              </a:rPr>
              <a:pPr/>
              <a:t>6</a:t>
            </a:fld>
            <a:endParaRPr lang="zh-TW" altLang="en-US" smtClean="0">
              <a:ea typeface="新細明體" pitchFamily="18" charset="-12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※</a:t>
            </a:r>
            <a:r>
              <a:rPr lang="zh-TW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教師播放以民眾提供的影片而成的新聞報導，請學生猜猜看，哪些片段是由民眾拍攝的片段。</a:t>
            </a:r>
          </a:p>
          <a:p>
            <a:r>
              <a:rPr lang="zh-TW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①</a:t>
            </a:r>
            <a:r>
              <a:rPr lang="en-US" altLang="zh-TW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http://www.youtube.com/watch?v=TFqtGUWOH1I</a:t>
            </a: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(</a:t>
            </a:r>
            <a:r>
              <a:rPr lang="zh-TW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缺德陸客爬野柳蕈岩！吹哨制止裝傻不理會！民眾憤怒喝斥！</a:t>
            </a: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  <a:endParaRPr lang="zh-TW" altLang="zh-TW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zh-TW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②</a:t>
            </a:r>
            <a:r>
              <a:rPr lang="en-US" altLang="zh-TW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/>
              </a:rPr>
              <a:t>http://www.youtube.com/watch?v=lbEmApY64Xs&amp;feature=related</a:t>
            </a: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</a:t>
            </a:r>
            <a:r>
              <a:rPr lang="zh-TW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高雄街頭充斥違規 外國人看傻眼</a:t>
            </a: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!)</a:t>
            </a:r>
            <a:endParaRPr lang="zh-TW" altLang="zh-TW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zh-TW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③</a:t>
            </a:r>
            <a:r>
              <a:rPr lang="en-US" altLang="zh-TW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5"/>
              </a:rPr>
              <a:t>http://www.youtube.com/watch?v=MTLIa85473E</a:t>
            </a: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</a:t>
            </a:r>
            <a:r>
              <a:rPr lang="zh-TW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沒見過這麼會唱歌的新娘 服務生忘端盤</a:t>
            </a: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</a:p>
          <a:p>
            <a:endParaRPr lang="en-US" altLang="zh-TW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※</a:t>
            </a:r>
            <a:r>
              <a:rPr lang="zh-TW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民眾拍攝的影片成為新聞報導內容，是否能提高新聞的可讀性呢？請學生發表自己的意見，並說明原因。</a:t>
            </a:r>
          </a:p>
          <a:p>
            <a:endParaRPr lang="zh-TW" altLang="zh-TW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endParaRPr lang="en-US" altLang="zh-TW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endParaRPr lang="zh-TW" altLang="zh-TW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2532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DD74A9B-1D09-45DC-8439-B70A01167029}" type="slidenum">
              <a:rPr lang="zh-TW" altLang="en-US" smtClean="0">
                <a:ea typeface="新細明體" pitchFamily="18" charset="-120"/>
              </a:rPr>
              <a:pPr/>
              <a:t>7</a:t>
            </a:fld>
            <a:endParaRPr lang="zh-TW" altLang="en-US" smtClean="0">
              <a:ea typeface="新細明體" pitchFamily="18" charset="-12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※</a:t>
            </a:r>
            <a:r>
              <a:rPr lang="zh-TW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教師說明，因為數位媒體器材</a:t>
            </a: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zh-TW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手機、相機、錄影機</a:t>
            </a: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  <a:r>
              <a:rPr lang="zh-TW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的普遍，使得人人都可以拍攝身邊所發生的事件，並且利用公眾平台，向外界發送自己所製作的新聞內容；透過這樣的方式，人人都可以化身成記者，讓許多發生在我們身邊又值得報導的事情向外曝光，也讓許多在地或弱勢的聲音和訊息得以讓大眾所知道，同時，也增加了人們對於身邊事物的關心程度；這樣的新聞我們稱為「公民新聞」。</a:t>
            </a:r>
          </a:p>
          <a:p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endParaRPr lang="zh-TW" altLang="zh-TW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※</a:t>
            </a:r>
            <a:r>
              <a:rPr lang="zh-TW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教師介紹</a:t>
            </a:r>
            <a:r>
              <a:rPr lang="en-US" altLang="zh-TW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PeoPo</a:t>
            </a:r>
            <a:r>
              <a:rPr lang="zh-TW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公民新聞平台</a:t>
            </a: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</a:t>
            </a:r>
            <a:r>
              <a:rPr lang="en-US" altLang="zh-TW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http://www.peopo.org/</a:t>
            </a: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  <a:r>
              <a:rPr lang="zh-TW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以及莫拉克新聞網</a:t>
            </a: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en-US" altLang="zh-TW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/>
              </a:rPr>
              <a:t>http://www.88news.org/?cat=867</a:t>
            </a: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  <a:r>
              <a:rPr lang="zh-TW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，讓學生了解台灣有哪些公民新聞平台，以及其特點。</a:t>
            </a:r>
          </a:p>
          <a:p>
            <a:endParaRPr lang="zh-TW" altLang="zh-TW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355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6CC1B71-3785-43EC-BF4C-F2F3D114F06A}" type="slidenum">
              <a:rPr lang="zh-TW" altLang="en-US" smtClean="0">
                <a:ea typeface="新細明體" pitchFamily="18" charset="-120"/>
              </a:rPr>
              <a:pPr/>
              <a:t>8</a:t>
            </a:fld>
            <a:endParaRPr lang="zh-TW" altLang="en-US" smtClean="0">
              <a:ea typeface="新細明體" pitchFamily="18" charset="-12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※</a:t>
            </a:r>
            <a:r>
              <a:rPr lang="zh-TW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請各組選定一個校園內的事件或人物做為新聞主題，製做</a:t>
            </a: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</a:t>
            </a:r>
            <a:r>
              <a:rPr lang="zh-TW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分鐘以內的新聞報導影片。</a:t>
            </a:r>
          </a:p>
          <a:p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endParaRPr lang="zh-TW" altLang="zh-TW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※</a:t>
            </a:r>
            <a:r>
              <a:rPr lang="zh-TW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影片拍攝完畢，教師協助學生將新聞上傳至班級的</a:t>
            </a: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YouTube</a:t>
            </a:r>
            <a:r>
              <a:rPr lang="zh-TW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平台，並播放給全班同學觀賞。</a:t>
            </a:r>
          </a:p>
          <a:p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endParaRPr lang="zh-TW" altLang="zh-TW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endParaRPr lang="zh-TW" altLang="zh-TW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560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456590A-0DB7-44AB-81BB-6D80B4242F5B}" type="slidenum">
              <a:rPr lang="zh-TW" altLang="en-US" smtClean="0">
                <a:ea typeface="新細明體" pitchFamily="18" charset="-120"/>
              </a:rPr>
              <a:pPr/>
              <a:t>9</a:t>
            </a:fld>
            <a:endParaRPr lang="zh-TW" altLang="en-US" smtClean="0">
              <a:ea typeface="新細明體" pitchFamily="18" charset="-12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※</a:t>
            </a:r>
            <a:r>
              <a:rPr lang="zh-TW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請拍攝的同學向大家說明為什麼要選擇這樣的主題做為新聞內容；此外，也分享拍攝過程中的困難或趣事，並請學生說說看，透過新聞拍攝後，對於自己的校園或同校師生，有沒有什麼不同的看法？</a:t>
            </a:r>
          </a:p>
          <a:p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endParaRPr lang="zh-TW" altLang="zh-TW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endParaRPr lang="zh-TW" altLang="zh-TW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560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456590A-0DB7-44AB-81BB-6D80B4242F5B}" type="slidenum">
              <a:rPr lang="zh-TW" altLang="en-US" smtClean="0">
                <a:ea typeface="新細明體" pitchFamily="18" charset="-120"/>
              </a:rPr>
              <a:pPr/>
              <a:t>10</a:t>
            </a:fld>
            <a:endParaRPr lang="zh-TW" altLang="en-US" smtClean="0">
              <a:ea typeface="新細明體" pitchFamily="18" charset="-12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 useBgFill="1">
        <p:nvSpPr>
          <p:cNvPr id="5" name="圓角矩形 4"/>
          <p:cNvSpPr/>
          <p:nvPr/>
        </p:nvSpPr>
        <p:spPr>
          <a:xfrm>
            <a:off x="65088" y="69850"/>
            <a:ext cx="9013825" cy="6691313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>
        <p:nvSpPr>
          <p:cNvPr id="6" name="矩形 5"/>
          <p:cNvSpPr/>
          <p:nvPr/>
        </p:nvSpPr>
        <p:spPr>
          <a:xfrm>
            <a:off x="63500" y="1449388"/>
            <a:ext cx="9020175" cy="15271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>
        <p:nvSpPr>
          <p:cNvPr id="7" name="矩形 6"/>
          <p:cNvSpPr/>
          <p:nvPr/>
        </p:nvSpPr>
        <p:spPr>
          <a:xfrm>
            <a:off x="63500" y="1397000"/>
            <a:ext cx="9020175" cy="12065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>
        <p:nvSpPr>
          <p:cNvPr id="10" name="矩形 9"/>
          <p:cNvSpPr/>
          <p:nvPr/>
        </p:nvSpPr>
        <p:spPr>
          <a:xfrm>
            <a:off x="63500" y="2976563"/>
            <a:ext cx="9020175" cy="1111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zh-TW" altLang="en-US" smtClean="0"/>
              <a:t>按一下以編輯母片副標題樣式</a:t>
            </a:r>
            <a:endParaRPr lang="en-US"/>
          </a:p>
        </p:txBody>
      </p:sp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11" name="日期版面配置區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7F215D-D90D-4439-89D2-A7512F25A2ED}" type="datetimeFigureOut">
              <a:rPr lang="zh-TW" altLang="en-US"/>
              <a:pPr>
                <a:defRPr/>
              </a:pPr>
              <a:t>2012/7/20</a:t>
            </a:fld>
            <a:endParaRPr lang="zh-TW" altLang="en-US"/>
          </a:p>
        </p:txBody>
      </p:sp>
      <p:sp>
        <p:nvSpPr>
          <p:cNvPr id="12" name="頁尾版面配置區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3" name="投影片編號版面配置區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D7F4927D-CF67-4E93-87A6-57F71C23A52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日期版面配置區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9610A8-3E66-449D-A576-F77B6B957C7E}" type="datetimeFigureOut">
              <a:rPr lang="zh-TW" altLang="en-US"/>
              <a:pPr>
                <a:defRPr/>
              </a:pPr>
              <a:t>2012/7/20</a:t>
            </a:fld>
            <a:endParaRPr lang="zh-TW" altLang="en-US"/>
          </a:p>
        </p:txBody>
      </p:sp>
      <p:sp>
        <p:nvSpPr>
          <p:cNvPr id="5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BEFF72-EE28-41DE-8D05-892F2983025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日期版面配置區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76104D-C71E-4B1F-889C-AC4613B4406A}" type="datetimeFigureOut">
              <a:rPr lang="zh-TW" altLang="en-US"/>
              <a:pPr>
                <a:defRPr/>
              </a:pPr>
              <a:t>2012/7/20</a:t>
            </a:fld>
            <a:endParaRPr lang="zh-TW" altLang="en-US"/>
          </a:p>
        </p:txBody>
      </p:sp>
      <p:sp>
        <p:nvSpPr>
          <p:cNvPr id="5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BD704B-4F19-46AD-AED8-5A6E04BE41C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日期版面配置區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FF514D-7A96-49F1-A54F-A2FBE3FCE9AD}" type="datetimeFigureOut">
              <a:rPr lang="zh-TW" altLang="en-US"/>
              <a:pPr>
                <a:defRPr/>
              </a:pPr>
              <a:t>2012/7/20</a:t>
            </a:fld>
            <a:endParaRPr lang="zh-TW" altLang="en-US"/>
          </a:p>
        </p:txBody>
      </p:sp>
      <p:sp>
        <p:nvSpPr>
          <p:cNvPr id="5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8423CD-32FA-4118-8592-A3710B85328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 useBgFill="1">
        <p:nvSpPr>
          <p:cNvPr id="5" name="圓角矩形 4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>
        <p:nvSpPr>
          <p:cNvPr id="6" name="矩形 5"/>
          <p:cNvSpPr/>
          <p:nvPr/>
        </p:nvSpPr>
        <p:spPr>
          <a:xfrm flipV="1">
            <a:off x="69850" y="2376488"/>
            <a:ext cx="901382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>
        <p:nvSpPr>
          <p:cNvPr id="7" name="矩形 6"/>
          <p:cNvSpPr/>
          <p:nvPr/>
        </p:nvSpPr>
        <p:spPr>
          <a:xfrm>
            <a:off x="69850" y="2341563"/>
            <a:ext cx="901382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>
        <p:nvSpPr>
          <p:cNvPr id="8" name="矩形 7"/>
          <p:cNvSpPr/>
          <p:nvPr/>
        </p:nvSpPr>
        <p:spPr>
          <a:xfrm>
            <a:off x="68263" y="2468563"/>
            <a:ext cx="9015412" cy="4603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/>
          <a:lstStyle>
            <a:lvl1pPr algn="l">
              <a:buNone/>
              <a:defRPr sz="40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9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E44BEE-369F-4F6C-885C-5B59C164F90F}" type="datetimeFigureOut">
              <a:rPr lang="zh-TW" altLang="en-US"/>
              <a:pPr>
                <a:defRPr/>
              </a:pPr>
              <a:t>2012/7/20</a:t>
            </a:fld>
            <a:endParaRPr lang="zh-TW" altLang="en-US"/>
          </a:p>
        </p:txBody>
      </p:sp>
      <p:sp>
        <p:nvSpPr>
          <p:cNvPr id="10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1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5FCE19-ACE6-413C-B8D0-7DE7D534ACF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日期版面配置區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BBFD63-1E8B-4D76-B1CB-0557810A2670}" type="datetimeFigureOut">
              <a:rPr lang="zh-TW" altLang="en-US"/>
              <a:pPr>
                <a:defRPr/>
              </a:pPr>
              <a:t>2012/7/20</a:t>
            </a:fld>
            <a:endParaRPr lang="zh-TW" altLang="en-US"/>
          </a:p>
        </p:txBody>
      </p:sp>
      <p:sp>
        <p:nvSpPr>
          <p:cNvPr id="6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742F2A-488E-4DEF-8363-1EE667BED12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1" name="內容版面配置區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7" name="日期版面配置區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4D7C01-326E-43D2-98FB-E250C68304F8}" type="datetimeFigureOut">
              <a:rPr lang="zh-TW" altLang="en-US"/>
              <a:pPr>
                <a:defRPr/>
              </a:pPr>
              <a:t>2012/7/20</a:t>
            </a:fld>
            <a:endParaRPr lang="zh-TW" altLang="en-US"/>
          </a:p>
        </p:txBody>
      </p:sp>
      <p:sp>
        <p:nvSpPr>
          <p:cNvPr id="8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A583C2-17D3-4A2F-961E-3614C9502EB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日期版面配置區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32F72A-E4E4-4D37-BE49-7A7790FCA952}" type="datetimeFigureOut">
              <a:rPr lang="zh-TW" altLang="en-US"/>
              <a:pPr>
                <a:defRPr/>
              </a:pPr>
              <a:t>2012/7/20</a:t>
            </a:fld>
            <a:endParaRPr lang="zh-TW" altLang="en-US"/>
          </a:p>
        </p:txBody>
      </p:sp>
      <p:sp>
        <p:nvSpPr>
          <p:cNvPr id="4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795B3F-FAF4-4184-9AE1-023B8DF11B4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98DDF2-82FA-4050-A9A0-4FC8136C97E8}" type="datetimeFigureOut">
              <a:rPr lang="zh-TW" altLang="en-US"/>
              <a:pPr>
                <a:defRPr/>
              </a:pPr>
              <a:t>2012/7/20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2C7AD3-1DC3-4CAF-AACC-4F9D6729FBA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 useBgFill="1">
        <p:nvSpPr>
          <p:cNvPr id="6" name="圓角矩形 5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 algn="l">
              <a:buNone/>
              <a:defRPr sz="4000" b="0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7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C0782E-B000-40B2-AEC2-1F314CB9C479}" type="datetimeFigureOut">
              <a:rPr lang="zh-TW" altLang="en-US"/>
              <a:pPr>
                <a:defRPr/>
              </a:pPr>
              <a:t>2012/7/20</a:t>
            </a:fld>
            <a:endParaRPr lang="zh-TW" altLang="en-US"/>
          </a:p>
        </p:txBody>
      </p:sp>
      <p:sp>
        <p:nvSpPr>
          <p:cNvPr id="8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4ED497-D55B-4C09-B3D0-CBB5421F5DA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 flipV="1">
            <a:off x="68263" y="4683125"/>
            <a:ext cx="900747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>
        <p:nvSpPr>
          <p:cNvPr id="6" name="矩形 5"/>
          <p:cNvSpPr/>
          <p:nvPr/>
        </p:nvSpPr>
        <p:spPr>
          <a:xfrm>
            <a:off x="68263" y="4649788"/>
            <a:ext cx="900747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>
        <p:nvSpPr>
          <p:cNvPr id="7" name="矩形 6"/>
          <p:cNvSpPr/>
          <p:nvPr/>
        </p:nvSpPr>
        <p:spPr>
          <a:xfrm>
            <a:off x="68263" y="4773613"/>
            <a:ext cx="9007475" cy="476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zh-TW" altLang="en-US" noProof="0" smtClean="0"/>
              <a:t>按一下圖示以新增圖片</a:t>
            </a:r>
            <a:endParaRPr lang="en-US" noProof="0" dirty="0"/>
          </a:p>
        </p:txBody>
      </p:sp>
      <p:sp>
        <p:nvSpPr>
          <p:cNvPr id="8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59666C-9F3C-4201-B677-C47393857B2D}" type="datetimeFigureOut">
              <a:rPr lang="zh-TW" altLang="en-US"/>
              <a:pPr>
                <a:defRPr/>
              </a:pPr>
              <a:t>2012/7/20</a:t>
            </a:fld>
            <a:endParaRPr lang="zh-TW" altLang="en-US"/>
          </a:p>
        </p:txBody>
      </p:sp>
      <p:sp>
        <p:nvSpPr>
          <p:cNvPr id="9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0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46A19D-65A0-41B9-B0E3-70588B5A626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 useBgFill="1">
        <p:nvSpPr>
          <p:cNvPr id="8" name="圓角矩形 7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>
        <p:nvSpPr>
          <p:cNvPr id="1028" name="標題版面配置區 21"/>
          <p:cNvSpPr>
            <a:spLocks noGrp="1"/>
          </p:cNvSpPr>
          <p:nvPr>
            <p:ph type="title"/>
          </p:nvPr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smtClean="0"/>
          </a:p>
        </p:txBody>
      </p:sp>
      <p:sp>
        <p:nvSpPr>
          <p:cNvPr id="1029" name="文字版面配置區 12"/>
          <p:cNvSpPr>
            <a:spLocks noGrp="1"/>
          </p:cNvSpPr>
          <p:nvPr>
            <p:ph type="body" idx="1"/>
          </p:nvPr>
        </p:nvSpPr>
        <p:spPr bwMode="auto">
          <a:xfrm>
            <a:off x="914400" y="144780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smtClean="0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  <a:ea typeface="新細明體" charset="-120"/>
              </a:defRPr>
            </a:lvl1pPr>
          </a:lstStyle>
          <a:p>
            <a:pPr>
              <a:defRPr/>
            </a:pPr>
            <a:fld id="{A48D62D5-E55F-450E-A5AC-D39F6741C759}" type="datetimeFigureOut">
              <a:rPr lang="zh-TW" altLang="en-US"/>
              <a:pPr>
                <a:defRPr/>
              </a:pPr>
              <a:t>2012/7/20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  <a:ea typeface="新細明體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7ED5097F-3B26-4234-B211-ADA6CB00857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0" r:id="rId1"/>
    <p:sldLayoutId id="2147483913" r:id="rId2"/>
    <p:sldLayoutId id="2147483921" r:id="rId3"/>
    <p:sldLayoutId id="2147483914" r:id="rId4"/>
    <p:sldLayoutId id="2147483915" r:id="rId5"/>
    <p:sldLayoutId id="2147483916" r:id="rId6"/>
    <p:sldLayoutId id="2147483917" r:id="rId7"/>
    <p:sldLayoutId id="2147483922" r:id="rId8"/>
    <p:sldLayoutId id="2147483923" r:id="rId9"/>
    <p:sldLayoutId id="2147483918" r:id="rId10"/>
    <p:sldLayoutId id="214748391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  <a:ea typeface="微軟正黑體" pitchFamily="34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  <a:ea typeface="微軟正黑體" pitchFamily="34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  <a:ea typeface="微軟正黑體" pitchFamily="34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  <a:ea typeface="微軟正黑體" pitchFamily="34" charset="-12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  <a:ea typeface="微軟正黑體" pitchFamily="34" charset="-12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  <a:ea typeface="微軟正黑體" pitchFamily="34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  <a:ea typeface="微軟正黑體" pitchFamily="34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  <a:ea typeface="微軟正黑體" pitchFamily="34" charset="-120"/>
        </a:defRPr>
      </a:lvl9pPr>
    </p:titleStyle>
    <p:bodyStyle>
      <a:lvl1pPr marL="273050" indent="-273050" algn="l" rtl="0" eaLnBrk="0" fontAlgn="base" hangingPunct="0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28600" algn="l" rtl="0" eaLnBrk="0" fontAlgn="base" hangingPunct="0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375"/>
        </a:spcBef>
        <a:spcAft>
          <a:spcPct val="0"/>
        </a:spcAft>
        <a:buClr>
          <a:srgbClr val="E6B1AB"/>
        </a:buClr>
        <a:buSzPct val="8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SzPct val="8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feja.org.tw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eja.org.tw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feja.org.tw/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hyperlink" Target="http://www.feja.org.tw/" TargetMode="External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eja.org.tw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youtube.com/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eja.org.tw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hyperlink" Target="http://www.cna.com.tw/News/aALL/201207160284.aspx" TargetMode="Externa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eja.org.tw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eja.org.tw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hyperlink" Target="http://www.feja.org.tw/" TargetMode="External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youtube.com/watch?v=MTLIa85473E" TargetMode="External"/><Relationship Id="rId5" Type="http://schemas.openxmlformats.org/officeDocument/2006/relationships/hyperlink" Target="http://www.youtube.com/watch?v=lbEmApY64Xs&amp;feature=related" TargetMode="External"/><Relationship Id="rId4" Type="http://schemas.openxmlformats.org/officeDocument/2006/relationships/image" Target="../media/image2.png"/><Relationship Id="rId9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eopo.org/" TargetMode="External"/><Relationship Id="rId3" Type="http://schemas.openxmlformats.org/officeDocument/2006/relationships/hyperlink" Target="http://www.feja.org.tw/" TargetMode="External"/><Relationship Id="rId7" Type="http://schemas.openxmlformats.org/officeDocument/2006/relationships/hyperlink" Target="http://www.88news.org/?cat=867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eja.org.tw/" TargetMode="External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kumimoji="0" lang="zh-TW" altLang="zh-TW">
              <a:latin typeface="Trebuchet MS" pitchFamily="34" charset="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403350" y="3213100"/>
            <a:ext cx="6400800" cy="1752600"/>
          </a:xfrm>
        </p:spPr>
        <p:txBody>
          <a:bodyPr rtlCol="0">
            <a:normAutofit/>
          </a:bodyPr>
          <a:lstStyle/>
          <a:p>
            <a:pPr eaLnBrk="1" fontAlgn="auto" hangingPunct="1">
              <a:spcBef>
                <a:spcPts val="58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zh-TW" altLang="en-US" sz="3600" b="1" dirty="0" smtClean="0">
                <a:solidFill>
                  <a:schemeClr val="bg1"/>
                </a:solidFill>
                <a:latin typeface="+mn-ea"/>
              </a:rPr>
              <a:t>授課老師：（</a:t>
            </a:r>
            <a:r>
              <a:rPr lang="zh-TW" altLang="en-US" sz="3600" b="1" dirty="0" smtClean="0">
                <a:solidFill>
                  <a:schemeClr val="bg1"/>
                </a:solidFill>
                <a:latin typeface="+mn-ea"/>
                <a:sym typeface="Wingdings" pitchFamily="2" charset="2"/>
              </a:rPr>
              <a:t>空白</a:t>
            </a:r>
            <a:r>
              <a:rPr lang="zh-TW" altLang="en-US" sz="3600" b="1" dirty="0" smtClean="0">
                <a:solidFill>
                  <a:schemeClr val="bg1"/>
                </a:solidFill>
                <a:latin typeface="+mn-ea"/>
              </a:rPr>
              <a:t>）</a:t>
            </a:r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755650" y="1341438"/>
            <a:ext cx="7772400" cy="158273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sz="4900" b="1" dirty="0" smtClean="0"/>
              <a:t>教案名稱</a:t>
            </a:r>
            <a:r>
              <a:rPr lang="zh-TW" altLang="en-US" sz="4900" b="1" dirty="0" smtClean="0"/>
              <a:t>：</a:t>
            </a:r>
            <a:r>
              <a:rPr lang="en-US" altLang="zh-TW" sz="4900" b="1" dirty="0" smtClean="0"/>
              <a:t/>
            </a:r>
            <a:br>
              <a:rPr lang="en-US" altLang="zh-TW" sz="4900" b="1" dirty="0" smtClean="0"/>
            </a:br>
            <a:r>
              <a:rPr lang="zh-TW" altLang="zh-TW" sz="4900" b="1" dirty="0" smtClean="0"/>
              <a:t>公民</a:t>
            </a:r>
            <a:r>
              <a:rPr lang="zh-TW" altLang="zh-TW" sz="4900" b="1" dirty="0" smtClean="0"/>
              <a:t>新聞 大家一</a:t>
            </a:r>
            <a:r>
              <a:rPr lang="zh-TW" altLang="zh-TW" sz="4900" b="1" dirty="0" smtClean="0"/>
              <a:t>起來</a:t>
            </a:r>
            <a:br>
              <a:rPr lang="zh-TW" altLang="zh-TW" sz="4900" b="1" dirty="0" smtClean="0"/>
            </a:br>
            <a:r>
              <a:rPr lang="zh-TW" altLang="en-US" sz="3600" b="1" dirty="0" smtClean="0">
                <a:solidFill>
                  <a:schemeClr val="bg1"/>
                </a:solidFill>
                <a:latin typeface="+mn-ea"/>
              </a:rPr>
              <a:t>本</a:t>
            </a:r>
            <a:r>
              <a:rPr lang="zh-TW" altLang="en-US" sz="3600" b="1" dirty="0" smtClean="0">
                <a:solidFill>
                  <a:schemeClr val="bg1"/>
                </a:solidFill>
                <a:latin typeface="+mn-ea"/>
              </a:rPr>
              <a:t>教案製作者：</a:t>
            </a:r>
            <a:r>
              <a:rPr lang="zh-TW" altLang="en-US" sz="3100" b="1" dirty="0" smtClean="0">
                <a:solidFill>
                  <a:schemeClr val="bg1"/>
                </a:solidFill>
                <a:latin typeface="+mn-ea"/>
              </a:rPr>
              <a:t>毛俞婷</a:t>
            </a:r>
            <a:r>
              <a:rPr altLang="zh-TW" b="1" dirty="0" smtClean="0">
                <a:solidFill>
                  <a:schemeClr val="bg1"/>
                </a:solidFill>
                <a:latin typeface="+mn-ea"/>
              </a:rPr>
              <a:t/>
            </a:r>
            <a:br>
              <a:rPr altLang="zh-TW" b="1" dirty="0" smtClean="0">
                <a:solidFill>
                  <a:schemeClr val="bg1"/>
                </a:solidFill>
                <a:latin typeface="+mn-ea"/>
              </a:rPr>
            </a:br>
            <a:endParaRPr lang="zh-TW" altLang="en-US" b="1" dirty="0" smtClean="0"/>
          </a:p>
        </p:txBody>
      </p:sp>
      <p:pic>
        <p:nvPicPr>
          <p:cNvPr id="6149" name="Picture 4" descr="http://www.feja.org.tw/themes/liger/images/logo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761038"/>
            <a:ext cx="2268538" cy="109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http://www.feja.org.tw/themes/liger/images/logo.gif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003925"/>
            <a:ext cx="1763713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標題 6"/>
          <p:cNvSpPr>
            <a:spLocks noGrp="1"/>
          </p:cNvSpPr>
          <p:nvPr>
            <p:ph type="title"/>
          </p:nvPr>
        </p:nvSpPr>
        <p:spPr>
          <a:xfrm>
            <a:off x="971550" y="476250"/>
            <a:ext cx="7772400" cy="1143000"/>
          </a:xfrm>
        </p:spPr>
        <p:txBody>
          <a:bodyPr/>
          <a:lstStyle/>
          <a:p>
            <a:pPr algn="ctr"/>
            <a:r>
              <a:rPr lang="zh-TW" altLang="en-US" dirty="0" smtClean="0"/>
              <a:t>活動三</a:t>
            </a:r>
            <a:r>
              <a:rPr lang="zh-TW" altLang="en-US" dirty="0" smtClean="0"/>
              <a:t>：新聞動手做</a:t>
            </a:r>
            <a:endParaRPr lang="zh-TW" altLang="en-US" dirty="0" smtClean="0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899592" y="1916832"/>
            <a:ext cx="7772400" cy="1981200"/>
          </a:xfrm>
        </p:spPr>
        <p:txBody>
          <a:bodyPr/>
          <a:lstStyle/>
          <a:p>
            <a:r>
              <a:rPr lang="zh-TW" altLang="en-US" dirty="0" smtClean="0">
                <a:latin typeface="+mj-ea"/>
                <a:ea typeface="+mj-ea"/>
              </a:rPr>
              <a:t>請跟各組分享以下</a:t>
            </a:r>
            <a:r>
              <a:rPr lang="zh-TW" altLang="en-US" dirty="0" smtClean="0">
                <a:latin typeface="+mj-ea"/>
                <a:ea typeface="+mj-ea"/>
              </a:rPr>
              <a:t>的心得：</a:t>
            </a:r>
            <a:endParaRPr lang="en-US" altLang="zh-TW" dirty="0" smtClean="0">
              <a:latin typeface="+mj-ea"/>
              <a:ea typeface="+mj-ea"/>
            </a:endParaRPr>
          </a:p>
          <a:p>
            <a:pPr>
              <a:buNone/>
            </a:pPr>
            <a:r>
              <a:rPr lang="zh-TW" altLang="zh-TW" dirty="0" smtClean="0"/>
              <a:t>①</a:t>
            </a:r>
            <a:r>
              <a:rPr lang="zh-TW" altLang="en-US" dirty="0" smtClean="0">
                <a:latin typeface="+mj-ea"/>
                <a:ea typeface="+mj-ea"/>
              </a:rPr>
              <a:t>為什麼要選擇此一主題做為新聞報導內容？</a:t>
            </a:r>
            <a:endParaRPr lang="en-US" altLang="zh-TW" dirty="0" smtClean="0">
              <a:latin typeface="+mj-ea"/>
              <a:ea typeface="+mj-ea"/>
            </a:endParaRPr>
          </a:p>
          <a:p>
            <a:pPr>
              <a:buNone/>
            </a:pPr>
            <a:r>
              <a:rPr lang="zh-TW" altLang="zh-TW" dirty="0" smtClean="0">
                <a:latin typeface="+mj-ea"/>
                <a:ea typeface="+mj-ea"/>
              </a:rPr>
              <a:t>②</a:t>
            </a:r>
            <a:r>
              <a:rPr lang="zh-TW" altLang="en-US" dirty="0" smtClean="0">
                <a:latin typeface="+mj-ea"/>
                <a:ea typeface="+mj-ea"/>
              </a:rPr>
              <a:t>拍攝過程中你們遇到什麼困難或是趣事呢？</a:t>
            </a:r>
            <a:endParaRPr lang="en-US" altLang="zh-TW" dirty="0" smtClean="0">
              <a:latin typeface="+mj-ea"/>
              <a:ea typeface="+mj-ea"/>
            </a:endParaRPr>
          </a:p>
          <a:p>
            <a:pPr>
              <a:buNone/>
            </a:pPr>
            <a:r>
              <a:rPr lang="zh-TW" altLang="zh-TW" dirty="0" smtClean="0">
                <a:latin typeface="+mj-ea"/>
                <a:ea typeface="+mj-ea"/>
              </a:rPr>
              <a:t>③</a:t>
            </a:r>
            <a:r>
              <a:rPr lang="zh-TW" altLang="en-US" dirty="0" smtClean="0">
                <a:latin typeface="+mj-ea"/>
                <a:ea typeface="+mj-ea"/>
              </a:rPr>
              <a:t>拍攝後，對於我們的校園和學校師生，你們有沒有不一樣的看法呢？</a:t>
            </a:r>
            <a:endParaRPr lang="en-US" altLang="zh-TW" dirty="0" smtClean="0">
              <a:latin typeface="+mj-ea"/>
              <a:ea typeface="+mj-ea"/>
            </a:endParaRPr>
          </a:p>
          <a:p>
            <a:pPr>
              <a:buNone/>
            </a:pPr>
            <a:endParaRPr lang="en-US" altLang="zh-TW" dirty="0" smtClean="0"/>
          </a:p>
          <a:p>
            <a:pPr>
              <a:buNone/>
            </a:pPr>
            <a:endParaRPr lang="zh-TW" altLang="en-US" dirty="0">
              <a:latin typeface="+mj-ea"/>
              <a:ea typeface="+mj-ea"/>
            </a:endParaRPr>
          </a:p>
        </p:txBody>
      </p:sp>
      <p:pic>
        <p:nvPicPr>
          <p:cNvPr id="38918" name="Picture 6" descr="德國維斯馬的大學校園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084168" y="4437112"/>
            <a:ext cx="2016224" cy="2260848"/>
          </a:xfrm>
          <a:prstGeom prst="rect">
            <a:avLst/>
          </a:prstGeom>
          <a:noFill/>
        </p:spPr>
      </p:pic>
      <p:pic>
        <p:nvPicPr>
          <p:cNvPr id="38920" name="Picture 8" descr="檢視詳細資料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419872" y="4437112"/>
            <a:ext cx="2160240" cy="22322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標題 1"/>
          <p:cNvSpPr>
            <a:spLocks noGrp="1"/>
          </p:cNvSpPr>
          <p:nvPr>
            <p:ph type="title"/>
          </p:nvPr>
        </p:nvSpPr>
        <p:spPr>
          <a:xfrm>
            <a:off x="611188" y="549275"/>
            <a:ext cx="7772400" cy="1362075"/>
          </a:xfrm>
        </p:spPr>
        <p:txBody>
          <a:bodyPr/>
          <a:lstStyle/>
          <a:p>
            <a:pPr algn="ctr" eaLnBrk="1" hangingPunct="1"/>
            <a:r>
              <a:rPr lang="zh-TW" altLang="en-US" smtClean="0"/>
              <a:t>本教案結束，謝謝</a:t>
            </a:r>
            <a:r>
              <a:rPr lang="en-US" altLang="zh-TW" smtClean="0"/>
              <a:t/>
            </a:r>
            <a:br>
              <a:rPr lang="en-US" altLang="zh-TW" smtClean="0"/>
            </a:br>
            <a:r>
              <a:rPr lang="en-US" altLang="zh-TW" smtClean="0">
                <a:sym typeface="Wingdings" pitchFamily="2" charset="2"/>
              </a:rPr>
              <a:t></a:t>
            </a:r>
            <a:endParaRPr lang="zh-TW" altLang="en-US" smtClean="0"/>
          </a:p>
        </p:txBody>
      </p:sp>
      <p:pic>
        <p:nvPicPr>
          <p:cNvPr id="16388" name="Picture 4" descr="http://www.feja.org.tw/themes/liger/images/logo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2600" y="4983163"/>
            <a:ext cx="2808288" cy="135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文字版面配置區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http://www.feja.org.tw/themes/liger/images/logo.gif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003925"/>
            <a:ext cx="1763713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內容版面配置區 5"/>
          <p:cNvSpPr>
            <a:spLocks noGrp="1"/>
          </p:cNvSpPr>
          <p:nvPr>
            <p:ph sz="quarter" idx="1"/>
          </p:nvPr>
        </p:nvSpPr>
        <p:spPr>
          <a:xfrm>
            <a:off x="651520" y="1844824"/>
            <a:ext cx="8492480" cy="1296144"/>
          </a:xfrm>
        </p:spPr>
        <p:txBody>
          <a:bodyPr/>
          <a:lstStyle/>
          <a:p>
            <a:pPr lvl="0"/>
            <a:r>
              <a:rPr lang="zh-TW" altLang="en-US" dirty="0" smtClean="0">
                <a:latin typeface="+mj-ea"/>
                <a:ea typeface="+mj-ea"/>
              </a:rPr>
              <a:t>平常你都經由什麼平台或管道來獲得新聞訊息呢？</a:t>
            </a:r>
            <a:endParaRPr lang="en-US" altLang="zh-TW" dirty="0" smtClean="0">
              <a:latin typeface="+mj-ea"/>
              <a:ea typeface="+mj-ea"/>
            </a:endParaRPr>
          </a:p>
          <a:p>
            <a:pPr lvl="0"/>
            <a:r>
              <a:rPr lang="zh-TW" altLang="en-US" dirty="0" smtClean="0">
                <a:latin typeface="+mj-ea"/>
                <a:ea typeface="+mj-ea"/>
              </a:rPr>
              <a:t>最常使用的是</a:t>
            </a:r>
            <a:r>
              <a:rPr lang="zh-TW" altLang="en-US" dirty="0" smtClean="0">
                <a:latin typeface="+mj-ea"/>
                <a:ea typeface="+mj-ea"/>
              </a:rPr>
              <a:t>哪</a:t>
            </a:r>
            <a:r>
              <a:rPr lang="zh-TW" altLang="en-US" dirty="0" smtClean="0">
                <a:latin typeface="+mj-ea"/>
                <a:ea typeface="+mj-ea"/>
              </a:rPr>
              <a:t>一種</a:t>
            </a:r>
            <a:r>
              <a:rPr lang="zh-TW" altLang="en-US" dirty="0" smtClean="0">
                <a:latin typeface="+mj-ea"/>
                <a:ea typeface="+mj-ea"/>
              </a:rPr>
              <a:t>？為什麼？</a:t>
            </a:r>
            <a:endParaRPr lang="en-US" altLang="zh-TW" dirty="0" smtClean="0">
              <a:latin typeface="+mj-ea"/>
              <a:ea typeface="+mj-ea"/>
            </a:endParaRPr>
          </a:p>
        </p:txBody>
      </p:sp>
      <p:sp>
        <p:nvSpPr>
          <p:cNvPr id="7172" name="標題 6"/>
          <p:cNvSpPr>
            <a:spLocks noGrp="1"/>
          </p:cNvSpPr>
          <p:nvPr>
            <p:ph type="title"/>
          </p:nvPr>
        </p:nvSpPr>
        <p:spPr>
          <a:xfrm>
            <a:off x="971550" y="476250"/>
            <a:ext cx="7772400" cy="1143000"/>
          </a:xfrm>
        </p:spPr>
        <p:txBody>
          <a:bodyPr/>
          <a:lstStyle/>
          <a:p>
            <a:pPr algn="ctr"/>
            <a:r>
              <a:rPr lang="zh-TW" altLang="en-US" dirty="0" smtClean="0"/>
              <a:t>活動一</a:t>
            </a:r>
            <a:r>
              <a:rPr lang="zh-TW" altLang="en-US" dirty="0" smtClean="0"/>
              <a:t>：</a:t>
            </a:r>
            <a:r>
              <a:rPr lang="zh-TW" altLang="en-US" dirty="0" smtClean="0"/>
              <a:t>你從哪裡看</a:t>
            </a:r>
            <a:r>
              <a:rPr lang="zh-TW" altLang="en-US" dirty="0" smtClean="0"/>
              <a:t>新聞</a:t>
            </a:r>
            <a:r>
              <a:rPr lang="en-US" altLang="zh-TW" dirty="0" smtClean="0"/>
              <a:t>?</a:t>
            </a:r>
            <a:endParaRPr lang="zh-TW" altLang="en-US" dirty="0" smtClean="0"/>
          </a:p>
        </p:txBody>
      </p:sp>
      <p:pic>
        <p:nvPicPr>
          <p:cNvPr id="2" name="Picture 2" descr="檢視詳細資料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11560" y="3861048"/>
            <a:ext cx="1828800" cy="1828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" name="Picture 4" descr="有天線的電視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627784" y="4581128"/>
            <a:ext cx="1828800" cy="1828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0486" name="Picture 6" descr="檢視詳細資料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788024" y="3645024"/>
            <a:ext cx="1828800" cy="1828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" name="Picture 8" descr="電腦螢幕滑鼠與鍵盤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876256" y="4581128"/>
            <a:ext cx="1828800" cy="1828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http://www.feja.org.tw/themes/liger/images/logo.gif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003925"/>
            <a:ext cx="1763713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內容版面配置區 5"/>
          <p:cNvSpPr>
            <a:spLocks noGrp="1"/>
          </p:cNvSpPr>
          <p:nvPr>
            <p:ph sz="quarter" idx="1"/>
          </p:nvPr>
        </p:nvSpPr>
        <p:spPr>
          <a:xfrm>
            <a:off x="651520" y="1844824"/>
            <a:ext cx="8492480" cy="1296144"/>
          </a:xfrm>
        </p:spPr>
        <p:txBody>
          <a:bodyPr/>
          <a:lstStyle/>
          <a:p>
            <a:pPr lvl="0"/>
            <a:r>
              <a:rPr lang="zh-TW" altLang="en-US" dirty="0" smtClean="0">
                <a:latin typeface="+mj-ea"/>
                <a:ea typeface="+mj-ea"/>
              </a:rPr>
              <a:t>你使用過</a:t>
            </a:r>
            <a:r>
              <a:rPr lang="zh-TW" altLang="zh-TW" dirty="0" smtClean="0">
                <a:latin typeface="+mj-ea"/>
                <a:ea typeface="+mj-ea"/>
              </a:rPr>
              <a:t>「</a:t>
            </a:r>
            <a:r>
              <a:rPr lang="en-US" altLang="zh-TW" dirty="0" smtClean="0">
                <a:latin typeface="+mj-ea"/>
                <a:ea typeface="+mj-ea"/>
              </a:rPr>
              <a:t>YouTube</a:t>
            </a:r>
            <a:r>
              <a:rPr lang="zh-TW" altLang="zh-TW" dirty="0" smtClean="0">
                <a:latin typeface="+mj-ea"/>
                <a:ea typeface="+mj-ea"/>
              </a:rPr>
              <a:t>」網站</a:t>
            </a:r>
            <a:r>
              <a:rPr lang="zh-TW" altLang="en-US" dirty="0" smtClean="0">
                <a:latin typeface="+mj-ea"/>
                <a:ea typeface="+mj-ea"/>
              </a:rPr>
              <a:t>嗎？</a:t>
            </a:r>
            <a:endParaRPr lang="en-US" altLang="zh-TW" dirty="0" smtClean="0">
              <a:latin typeface="+mj-ea"/>
              <a:ea typeface="+mj-ea"/>
            </a:endParaRPr>
          </a:p>
          <a:p>
            <a:pPr lvl="0"/>
            <a:r>
              <a:rPr lang="zh-TW" altLang="en-US" dirty="0" smtClean="0">
                <a:latin typeface="+mj-ea"/>
                <a:ea typeface="+mj-ea"/>
              </a:rPr>
              <a:t>你曾經用</a:t>
            </a:r>
            <a:r>
              <a:rPr lang="zh-TW" altLang="zh-TW" dirty="0" smtClean="0">
                <a:latin typeface="+mj-ea"/>
                <a:ea typeface="+mj-ea"/>
              </a:rPr>
              <a:t>「</a:t>
            </a:r>
            <a:r>
              <a:rPr lang="en-US" altLang="zh-TW" dirty="0" smtClean="0">
                <a:latin typeface="+mj-ea"/>
                <a:ea typeface="+mj-ea"/>
              </a:rPr>
              <a:t>YouTube</a:t>
            </a:r>
            <a:r>
              <a:rPr lang="zh-TW" altLang="zh-TW" dirty="0" smtClean="0">
                <a:latin typeface="+mj-ea"/>
                <a:ea typeface="+mj-ea"/>
              </a:rPr>
              <a:t>」網站</a:t>
            </a:r>
            <a:r>
              <a:rPr lang="zh-TW" altLang="en-US" dirty="0" smtClean="0">
                <a:latin typeface="+mj-ea"/>
                <a:ea typeface="+mj-ea"/>
              </a:rPr>
              <a:t>來獲得新聞訊息嗎？</a:t>
            </a:r>
            <a:endParaRPr lang="en-US" altLang="zh-TW" dirty="0" smtClean="0">
              <a:latin typeface="+mj-ea"/>
              <a:ea typeface="+mj-ea"/>
            </a:endParaRPr>
          </a:p>
          <a:p>
            <a:pPr lvl="0"/>
            <a:r>
              <a:rPr lang="zh-TW" altLang="en-US" dirty="0" smtClean="0">
                <a:latin typeface="+mj-ea"/>
                <a:ea typeface="+mj-ea"/>
              </a:rPr>
              <a:t>請你分享你觀看的感受。</a:t>
            </a:r>
            <a:endParaRPr lang="en-US" altLang="zh-TW" dirty="0" smtClean="0">
              <a:latin typeface="+mj-ea"/>
              <a:ea typeface="+mj-ea"/>
            </a:endParaRPr>
          </a:p>
        </p:txBody>
      </p:sp>
      <p:sp>
        <p:nvSpPr>
          <p:cNvPr id="7172" name="標題 6"/>
          <p:cNvSpPr>
            <a:spLocks noGrp="1"/>
          </p:cNvSpPr>
          <p:nvPr>
            <p:ph type="title"/>
          </p:nvPr>
        </p:nvSpPr>
        <p:spPr>
          <a:xfrm>
            <a:off x="971550" y="476250"/>
            <a:ext cx="7772400" cy="1143000"/>
          </a:xfrm>
        </p:spPr>
        <p:txBody>
          <a:bodyPr/>
          <a:lstStyle/>
          <a:p>
            <a:pPr algn="ctr"/>
            <a:r>
              <a:rPr lang="zh-TW" altLang="en-US" dirty="0" smtClean="0"/>
              <a:t>活動一</a:t>
            </a:r>
            <a:r>
              <a:rPr lang="zh-TW" altLang="en-US" dirty="0" smtClean="0"/>
              <a:t>：</a:t>
            </a:r>
            <a:r>
              <a:rPr lang="zh-TW" altLang="en-US" dirty="0" smtClean="0"/>
              <a:t>你從哪裡看</a:t>
            </a:r>
            <a:r>
              <a:rPr lang="zh-TW" altLang="en-US" dirty="0" smtClean="0"/>
              <a:t>新聞</a:t>
            </a:r>
            <a:r>
              <a:rPr lang="en-US" altLang="zh-TW" dirty="0" smtClean="0"/>
              <a:t>?</a:t>
            </a:r>
            <a:endParaRPr lang="zh-TW" altLang="en-US" dirty="0" smtClean="0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211960" y="4437112"/>
            <a:ext cx="2088232" cy="970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文字方塊 9"/>
          <p:cNvSpPr txBox="1"/>
          <p:nvPr/>
        </p:nvSpPr>
        <p:spPr>
          <a:xfrm>
            <a:off x="4211960" y="5517232"/>
            <a:ext cx="446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+mj-ea"/>
                <a:ea typeface="+mj-ea"/>
              </a:rPr>
              <a:t>圖片來源</a:t>
            </a:r>
            <a:r>
              <a:rPr lang="en-US" altLang="zh-TW" dirty="0" smtClean="0"/>
              <a:t>:</a:t>
            </a:r>
            <a:r>
              <a:rPr lang="en-US" altLang="zh-TW" sz="800" dirty="0" smtClean="0"/>
              <a:t> </a:t>
            </a:r>
            <a:r>
              <a:rPr lang="en-US" altLang="zh-TW" sz="800" dirty="0" smtClean="0">
                <a:hlinkClick r:id="rId6"/>
              </a:rPr>
              <a:t>http://www.youtube.com/</a:t>
            </a:r>
            <a:endParaRPr lang="zh-TW" altLang="en-US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http://www.feja.org.tw/themes/liger/images/logo.gif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003925"/>
            <a:ext cx="1763713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內容版面配置區 5"/>
          <p:cNvSpPr>
            <a:spLocks noGrp="1"/>
          </p:cNvSpPr>
          <p:nvPr>
            <p:ph sz="quarter" idx="1"/>
          </p:nvPr>
        </p:nvSpPr>
        <p:spPr>
          <a:xfrm>
            <a:off x="899592" y="2132856"/>
            <a:ext cx="7772400" cy="720602"/>
          </a:xfrm>
        </p:spPr>
        <p:txBody>
          <a:bodyPr/>
          <a:lstStyle/>
          <a:p>
            <a:r>
              <a:rPr lang="zh-TW" altLang="zh-TW" dirty="0" smtClean="0">
                <a:latin typeface="+mj-ea"/>
                <a:ea typeface="+mj-ea"/>
              </a:rPr>
              <a:t>閱讀「</a:t>
            </a:r>
            <a:r>
              <a:rPr lang="en-US" altLang="zh-TW" dirty="0" smtClean="0">
                <a:latin typeface="+mj-ea"/>
                <a:ea typeface="+mj-ea"/>
              </a:rPr>
              <a:t>YouTube</a:t>
            </a:r>
            <a:r>
              <a:rPr lang="zh-TW" altLang="zh-TW" dirty="0" smtClean="0">
                <a:latin typeface="+mj-ea"/>
                <a:ea typeface="+mj-ea"/>
              </a:rPr>
              <a:t>成重要新聞平台」新聞。</a:t>
            </a:r>
            <a:endParaRPr lang="en-US" altLang="zh-TW" dirty="0" smtClean="0">
              <a:latin typeface="+mj-ea"/>
              <a:ea typeface="+mj-ea"/>
            </a:endParaRPr>
          </a:p>
          <a:p>
            <a:pPr>
              <a:buNone/>
            </a:pPr>
            <a:endParaRPr lang="zh-TW" altLang="en-US" dirty="0" smtClean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8196" name="標題 6"/>
          <p:cNvSpPr>
            <a:spLocks noGrp="1"/>
          </p:cNvSpPr>
          <p:nvPr>
            <p:ph type="title"/>
          </p:nvPr>
        </p:nvSpPr>
        <p:spPr>
          <a:xfrm>
            <a:off x="971550" y="476250"/>
            <a:ext cx="7772400" cy="1143000"/>
          </a:xfrm>
        </p:spPr>
        <p:txBody>
          <a:bodyPr/>
          <a:lstStyle/>
          <a:p>
            <a:pPr algn="ctr"/>
            <a:r>
              <a:rPr lang="zh-TW" altLang="en-US" dirty="0" smtClean="0"/>
              <a:t>活動二</a:t>
            </a:r>
            <a:r>
              <a:rPr lang="zh-TW" altLang="en-US" dirty="0" smtClean="0"/>
              <a:t>：新聞就在你身邊</a:t>
            </a:r>
            <a:endParaRPr lang="zh-TW" altLang="en-US" dirty="0" smtClean="0"/>
          </a:p>
        </p:txBody>
      </p:sp>
      <p:sp>
        <p:nvSpPr>
          <p:cNvPr id="6" name="文字方塊 5"/>
          <p:cNvSpPr txBox="1"/>
          <p:nvPr/>
        </p:nvSpPr>
        <p:spPr>
          <a:xfrm>
            <a:off x="3995936" y="6093296"/>
            <a:ext cx="446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+mj-ea"/>
                <a:ea typeface="+mj-ea"/>
              </a:rPr>
              <a:t>圖片來源</a:t>
            </a:r>
            <a:r>
              <a:rPr lang="en-US" altLang="zh-TW" dirty="0" smtClean="0"/>
              <a:t>:</a:t>
            </a:r>
            <a:r>
              <a:rPr lang="en-US" altLang="zh-TW" sz="800" dirty="0" smtClean="0">
                <a:hlinkClick r:id="rId5"/>
              </a:rPr>
              <a:t>http://www.cna.com.tw/News/aALL/201207160284.aspx</a:t>
            </a:r>
            <a:endParaRPr lang="zh-TW" altLang="en-US" sz="800" dirty="0"/>
          </a:p>
        </p:txBody>
      </p:sp>
      <p:pic>
        <p:nvPicPr>
          <p:cNvPr id="18433" name="Picture 1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619672" y="2780928"/>
            <a:ext cx="5494908" cy="31908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http://www.feja.org.tw/themes/liger/images/logo.gif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003925"/>
            <a:ext cx="1763713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標題 6"/>
          <p:cNvSpPr>
            <a:spLocks noGrp="1"/>
          </p:cNvSpPr>
          <p:nvPr>
            <p:ph type="title"/>
          </p:nvPr>
        </p:nvSpPr>
        <p:spPr>
          <a:xfrm>
            <a:off x="971550" y="476250"/>
            <a:ext cx="7772400" cy="1143000"/>
          </a:xfrm>
        </p:spPr>
        <p:txBody>
          <a:bodyPr/>
          <a:lstStyle/>
          <a:p>
            <a:pPr algn="ctr"/>
            <a:r>
              <a:rPr lang="zh-TW" altLang="en-US" dirty="0" smtClean="0"/>
              <a:t>活動二</a:t>
            </a:r>
            <a:r>
              <a:rPr lang="zh-TW" altLang="en-US" dirty="0" smtClean="0"/>
              <a:t>：新聞就在你身邊</a:t>
            </a:r>
            <a:endParaRPr lang="zh-TW" altLang="en-US" dirty="0" smtClean="0"/>
          </a:p>
        </p:txBody>
      </p:sp>
      <p:sp>
        <p:nvSpPr>
          <p:cNvPr id="15" name="內容版面配置區 5"/>
          <p:cNvSpPr>
            <a:spLocks noGrp="1"/>
          </p:cNvSpPr>
          <p:nvPr>
            <p:ph sz="quarter" idx="1"/>
          </p:nvPr>
        </p:nvSpPr>
        <p:spPr>
          <a:xfrm>
            <a:off x="899592" y="1700808"/>
            <a:ext cx="7772400" cy="1512888"/>
          </a:xfrm>
        </p:spPr>
        <p:txBody>
          <a:bodyPr/>
          <a:lstStyle/>
          <a:p>
            <a:pPr lvl="0">
              <a:buNone/>
            </a:pPr>
            <a:r>
              <a:rPr lang="zh-TW" altLang="en-US" sz="2800" dirty="0" smtClean="0">
                <a:latin typeface="+mj-ea"/>
                <a:ea typeface="+mj-ea"/>
              </a:rPr>
              <a:t>新聞大解析</a:t>
            </a:r>
            <a:endParaRPr lang="en-US" altLang="zh-TW" sz="2800" dirty="0" smtClean="0">
              <a:latin typeface="+mj-ea"/>
              <a:ea typeface="+mj-ea"/>
            </a:endParaRPr>
          </a:p>
          <a:p>
            <a:pPr lvl="0"/>
            <a:r>
              <a:rPr lang="en-US" altLang="zh-TW" sz="2800" dirty="0" smtClean="0">
                <a:latin typeface="+mj-ea"/>
                <a:ea typeface="+mj-ea"/>
              </a:rPr>
              <a:t>Who—</a:t>
            </a:r>
            <a:r>
              <a:rPr lang="zh-TW" altLang="zh-TW" sz="2800" dirty="0" smtClean="0">
                <a:latin typeface="+mj-ea"/>
                <a:ea typeface="+mj-ea"/>
              </a:rPr>
              <a:t>這則新聞主角是誰？</a:t>
            </a:r>
            <a:endParaRPr lang="zh-TW" altLang="zh-TW" dirty="0" smtClean="0">
              <a:latin typeface="+mj-ea"/>
              <a:ea typeface="+mj-ea"/>
            </a:endParaRPr>
          </a:p>
          <a:p>
            <a:pPr lvl="0"/>
            <a:r>
              <a:rPr lang="en-US" altLang="zh-TW" sz="2800" dirty="0" smtClean="0">
                <a:latin typeface="+mj-ea"/>
                <a:ea typeface="+mj-ea"/>
              </a:rPr>
              <a:t>What—</a:t>
            </a:r>
            <a:r>
              <a:rPr lang="zh-TW" altLang="zh-TW" sz="2800" dirty="0" smtClean="0">
                <a:latin typeface="+mj-ea"/>
                <a:ea typeface="+mj-ea"/>
              </a:rPr>
              <a:t>新聞的主題是什麼？</a:t>
            </a:r>
            <a:endParaRPr lang="en-US" altLang="zh-TW" sz="2800" dirty="0" smtClean="0">
              <a:latin typeface="+mj-ea"/>
              <a:ea typeface="+mj-ea"/>
            </a:endParaRPr>
          </a:p>
          <a:p>
            <a:pPr lvl="0"/>
            <a:r>
              <a:rPr lang="en-US" altLang="zh-TW" sz="2800" dirty="0" smtClean="0">
                <a:latin typeface="+mj-ea"/>
                <a:ea typeface="+mj-ea"/>
              </a:rPr>
              <a:t>When—</a:t>
            </a:r>
            <a:r>
              <a:rPr lang="zh-TW" altLang="zh-TW" sz="2800" dirty="0" smtClean="0">
                <a:latin typeface="+mj-ea"/>
                <a:ea typeface="+mj-ea"/>
              </a:rPr>
              <a:t>新聞什麼時候發生的？</a:t>
            </a:r>
            <a:endParaRPr lang="en-US" altLang="zh-TW" sz="2800" dirty="0" smtClean="0">
              <a:latin typeface="+mj-ea"/>
              <a:ea typeface="+mj-ea"/>
            </a:endParaRPr>
          </a:p>
          <a:p>
            <a:pPr lvl="0"/>
            <a:r>
              <a:rPr lang="en-US" altLang="zh-TW" sz="2800" dirty="0" smtClean="0">
                <a:latin typeface="+mj-ea"/>
                <a:ea typeface="+mj-ea"/>
              </a:rPr>
              <a:t>Where—</a:t>
            </a:r>
            <a:r>
              <a:rPr lang="zh-TW" altLang="zh-TW" sz="2800" dirty="0" smtClean="0">
                <a:latin typeface="+mj-ea"/>
                <a:ea typeface="+mj-ea"/>
              </a:rPr>
              <a:t>在哪裡發生的？</a:t>
            </a:r>
            <a:endParaRPr lang="en-US" altLang="zh-TW" sz="2800" dirty="0" smtClean="0">
              <a:latin typeface="+mj-ea"/>
              <a:ea typeface="+mj-ea"/>
            </a:endParaRPr>
          </a:p>
          <a:p>
            <a:pPr lvl="0"/>
            <a:r>
              <a:rPr lang="en-US" altLang="zh-TW" sz="2800" dirty="0" smtClean="0">
                <a:latin typeface="+mj-ea"/>
                <a:ea typeface="+mj-ea"/>
              </a:rPr>
              <a:t>Why—</a:t>
            </a:r>
            <a:r>
              <a:rPr lang="zh-TW" altLang="zh-TW" sz="2800" dirty="0" smtClean="0">
                <a:latin typeface="+mj-ea"/>
                <a:ea typeface="+mj-ea"/>
              </a:rPr>
              <a:t>造成事件的原因為何？</a:t>
            </a:r>
            <a:endParaRPr lang="en-US" altLang="zh-TW" sz="2800" dirty="0" smtClean="0">
              <a:latin typeface="+mj-ea"/>
              <a:ea typeface="+mj-ea"/>
            </a:endParaRPr>
          </a:p>
          <a:p>
            <a:pPr lvl="0"/>
            <a:r>
              <a:rPr lang="en-US" altLang="zh-TW" sz="2800" dirty="0" smtClean="0">
                <a:latin typeface="+mj-ea"/>
                <a:ea typeface="+mj-ea"/>
              </a:rPr>
              <a:t>How—</a:t>
            </a:r>
            <a:r>
              <a:rPr lang="zh-TW" altLang="zh-TW" sz="2800" dirty="0" smtClean="0">
                <a:latin typeface="+mj-ea"/>
                <a:ea typeface="+mj-ea"/>
              </a:rPr>
              <a:t>如何解決？</a:t>
            </a:r>
            <a:endParaRPr lang="zh-TW" altLang="zh-TW" dirty="0"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http://www.feja.org.tw/themes/liger/images/logo.gif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003925"/>
            <a:ext cx="1763713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標題 6"/>
          <p:cNvSpPr>
            <a:spLocks noGrp="1"/>
          </p:cNvSpPr>
          <p:nvPr>
            <p:ph type="title"/>
          </p:nvPr>
        </p:nvSpPr>
        <p:spPr>
          <a:xfrm>
            <a:off x="827584" y="404664"/>
            <a:ext cx="7772400" cy="1143000"/>
          </a:xfrm>
        </p:spPr>
        <p:txBody>
          <a:bodyPr/>
          <a:lstStyle/>
          <a:p>
            <a:pPr algn="ctr"/>
            <a:r>
              <a:rPr lang="zh-TW" altLang="en-US" dirty="0" smtClean="0"/>
              <a:t>活動二</a:t>
            </a:r>
            <a:r>
              <a:rPr lang="zh-TW" altLang="en-US" dirty="0" smtClean="0"/>
              <a:t>：新聞就在你身邊</a:t>
            </a:r>
            <a:endParaRPr lang="zh-TW" altLang="en-US" dirty="0" smtClean="0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1"/>
          </p:nvPr>
        </p:nvSpPr>
        <p:spPr>
          <a:xfrm>
            <a:off x="1619672" y="1988840"/>
            <a:ext cx="6192416" cy="2160835"/>
          </a:xfrm>
        </p:spPr>
        <p:txBody>
          <a:bodyPr/>
          <a:lstStyle/>
          <a:p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根據</a:t>
            </a:r>
            <a:r>
              <a:rPr lang="zh-TW" altLang="zh-TW" sz="2400" dirty="0" smtClean="0">
                <a:latin typeface="微軟正黑體" pitchFamily="34" charset="-120"/>
                <a:ea typeface="微軟正黑體" pitchFamily="34" charset="-120"/>
              </a:rPr>
              <a:t>新聞</a:t>
            </a: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內容，想想看，</a:t>
            </a:r>
            <a:r>
              <a:rPr lang="zh-TW" altLang="zh-TW" sz="2400" dirty="0" smtClean="0">
                <a:latin typeface="微軟正黑體" pitchFamily="34" charset="-120"/>
                <a:ea typeface="微軟正黑體" pitchFamily="34" charset="-120"/>
              </a:rPr>
              <a:t>哪些新聞主題較常成為</a:t>
            </a:r>
            <a:r>
              <a:rPr lang="en-US" altLang="zh-TW" sz="2400" dirty="0" err="1" smtClean="0">
                <a:latin typeface="微軟正黑體" pitchFamily="34" charset="-120"/>
                <a:ea typeface="微軟正黑體" pitchFamily="34" charset="-120"/>
              </a:rPr>
              <a:t>Youtube</a:t>
            </a:r>
            <a:r>
              <a:rPr lang="zh-TW" altLang="zh-TW" sz="2400" dirty="0" smtClean="0">
                <a:latin typeface="微軟正黑體" pitchFamily="34" charset="-120"/>
                <a:ea typeface="微軟正黑體" pitchFamily="34" charset="-120"/>
              </a:rPr>
              <a:t>網站上被</a:t>
            </a:r>
            <a:r>
              <a:rPr lang="zh-TW" altLang="zh-TW" sz="2400" dirty="0" smtClean="0">
                <a:latin typeface="微軟正黑體" pitchFamily="34" charset="-120"/>
                <a:ea typeface="微軟正黑體" pitchFamily="34" charset="-120"/>
              </a:rPr>
              <a:t>人觀賞的影片？</a:t>
            </a:r>
            <a:endParaRPr lang="en-US" altLang="zh-TW" sz="2400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endParaRPr lang="zh-TW" altLang="zh-TW" sz="2400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zh-TW" sz="2400" dirty="0" smtClean="0">
                <a:latin typeface="+mj-ea"/>
                <a:ea typeface="+mj-ea"/>
              </a:rPr>
              <a:t>為什麼上面提到的新聞主題，較容易在</a:t>
            </a:r>
            <a:r>
              <a:rPr lang="en-US" altLang="zh-TW" sz="2400" dirty="0" err="1" smtClean="0">
                <a:latin typeface="+mj-ea"/>
                <a:ea typeface="+mj-ea"/>
              </a:rPr>
              <a:t>Youtube</a:t>
            </a:r>
            <a:r>
              <a:rPr lang="zh-TW" altLang="zh-TW" sz="2400" dirty="0" smtClean="0">
                <a:latin typeface="+mj-ea"/>
                <a:ea typeface="+mj-ea"/>
              </a:rPr>
              <a:t>網站上成為被瀏覽的對象</a:t>
            </a:r>
            <a:r>
              <a:rPr lang="zh-TW" altLang="zh-TW" sz="2400" dirty="0" smtClean="0">
                <a:latin typeface="+mj-ea"/>
                <a:ea typeface="+mj-ea"/>
              </a:rPr>
              <a:t>？</a:t>
            </a:r>
            <a:endParaRPr lang="zh-TW" altLang="zh-TW" sz="2400" dirty="0" smtClean="0">
              <a:latin typeface="+mj-ea"/>
              <a:ea typeface="+mj-ea"/>
            </a:endParaRPr>
          </a:p>
          <a:p>
            <a:pPr>
              <a:buNone/>
            </a:pPr>
            <a:endParaRPr lang="zh-TW" altLang="zh-TW" sz="2400" dirty="0" smtClean="0">
              <a:latin typeface="微軟正黑體" pitchFamily="34" charset="-120"/>
              <a:ea typeface="微軟正黑體" pitchFamily="34" charset="-120"/>
            </a:endParaRPr>
          </a:p>
          <a:p>
            <a:pPr lvl="0">
              <a:defRPr/>
            </a:pPr>
            <a:r>
              <a:rPr lang="zh-TW" altLang="zh-TW" sz="2400" dirty="0" smtClean="0">
                <a:latin typeface="微軟正黑體" pitchFamily="34" charset="-120"/>
                <a:ea typeface="微軟正黑體" pitchFamily="34" charset="-120"/>
              </a:rPr>
              <a:t>民眾</a:t>
            </a:r>
            <a:r>
              <a:rPr lang="zh-TW" altLang="zh-TW" sz="2400" dirty="0" smtClean="0">
                <a:latin typeface="微軟正黑體" pitchFamily="34" charset="-120"/>
                <a:ea typeface="微軟正黑體" pitchFamily="34" charset="-120"/>
              </a:rPr>
              <a:t>自己拍攝的影片有什麼優點，足以讓新聞機構引用呢</a:t>
            </a:r>
            <a:r>
              <a:rPr lang="zh-TW" altLang="zh-TW" sz="2400" dirty="0" smtClean="0">
                <a:latin typeface="微軟正黑體" pitchFamily="34" charset="-120"/>
                <a:ea typeface="微軟正黑體" pitchFamily="34" charset="-120"/>
              </a:rPr>
              <a:t>？</a:t>
            </a:r>
            <a:endParaRPr lang="zh-TW" altLang="zh-TW" sz="2400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defRPr/>
            </a:pPr>
            <a:endParaRPr lang="en-US" altLang="zh-TW" sz="2400" dirty="0" smtClean="0">
              <a:latin typeface="+mj-ea"/>
              <a:ea typeface="+mj-ea"/>
            </a:endParaRPr>
          </a:p>
          <a:p>
            <a:pPr>
              <a:defRPr/>
            </a:pPr>
            <a:endParaRPr lang="en-US" altLang="zh-TW" sz="2000" dirty="0" smtClean="0">
              <a:latin typeface="+mj-ea"/>
              <a:ea typeface="+mj-ea"/>
            </a:endParaRPr>
          </a:p>
          <a:p>
            <a:pPr>
              <a:defRPr/>
            </a:pPr>
            <a:endParaRPr lang="zh-TW" altLang="en-US" sz="2000" dirty="0">
              <a:latin typeface="+mj-ea"/>
              <a:ea typeface="+mj-ea"/>
            </a:endParaRPr>
          </a:p>
        </p:txBody>
      </p:sp>
      <p:pic>
        <p:nvPicPr>
          <p:cNvPr id="14338" name="Picture 2" descr="檢視詳細資料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79512" y="332656"/>
            <a:ext cx="1828800" cy="1828800"/>
          </a:xfrm>
          <a:prstGeom prst="rect">
            <a:avLst/>
          </a:prstGeom>
          <a:noFill/>
        </p:spPr>
      </p:pic>
      <p:pic>
        <p:nvPicPr>
          <p:cNvPr id="14340" name="Picture 4" descr="檢視詳細資料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380312" y="2924944"/>
            <a:ext cx="1684784" cy="16847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http://www.feja.org.tw/themes/liger/images/logo.gif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003925"/>
            <a:ext cx="1763713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標題 6"/>
          <p:cNvSpPr>
            <a:spLocks noGrp="1"/>
          </p:cNvSpPr>
          <p:nvPr>
            <p:ph type="title"/>
          </p:nvPr>
        </p:nvSpPr>
        <p:spPr>
          <a:xfrm>
            <a:off x="971550" y="476250"/>
            <a:ext cx="7772400" cy="1143000"/>
          </a:xfrm>
        </p:spPr>
        <p:txBody>
          <a:bodyPr/>
          <a:lstStyle/>
          <a:p>
            <a:pPr algn="ctr"/>
            <a:r>
              <a:rPr lang="zh-TW" altLang="en-US" dirty="0" smtClean="0"/>
              <a:t>活動二</a:t>
            </a:r>
            <a:r>
              <a:rPr lang="zh-TW" altLang="en-US" dirty="0" smtClean="0"/>
              <a:t>：新聞就在你身邊</a:t>
            </a:r>
            <a:endParaRPr lang="zh-TW" altLang="en-US" dirty="0" smtClean="0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1"/>
          </p:nvPr>
        </p:nvSpPr>
        <p:spPr>
          <a:xfrm>
            <a:off x="899592" y="1988840"/>
            <a:ext cx="7891784" cy="4537075"/>
          </a:xfrm>
        </p:spPr>
        <p:txBody>
          <a:bodyPr/>
          <a:lstStyle/>
          <a:p>
            <a:pPr>
              <a:defRPr/>
            </a:pPr>
            <a:r>
              <a:rPr lang="zh-TW" altLang="en-US" sz="2400" dirty="0" smtClean="0">
                <a:latin typeface="+mj-ea"/>
                <a:ea typeface="+mj-ea"/>
              </a:rPr>
              <a:t>猜猜</a:t>
            </a:r>
            <a:r>
              <a:rPr lang="zh-TW" altLang="en-US" sz="2400" dirty="0" smtClean="0">
                <a:latin typeface="+mj-ea"/>
                <a:ea typeface="+mj-ea"/>
              </a:rPr>
              <a:t>看，這些新聞中，哪些片段是民眾提供的拍攝呢</a:t>
            </a:r>
            <a:r>
              <a:rPr lang="en-US" altLang="zh-TW" sz="2400" dirty="0" smtClean="0">
                <a:latin typeface="+mj-ea"/>
                <a:ea typeface="+mj-ea"/>
              </a:rPr>
              <a:t>?</a:t>
            </a:r>
          </a:p>
          <a:p>
            <a:pPr>
              <a:defRPr/>
            </a:pPr>
            <a:r>
              <a:rPr lang="zh-TW" altLang="en-US" sz="2400" dirty="0" smtClean="0">
                <a:latin typeface="+mj-ea"/>
                <a:ea typeface="+mj-ea"/>
              </a:rPr>
              <a:t>這些片段</a:t>
            </a:r>
            <a:r>
              <a:rPr lang="zh-TW" altLang="en-US" sz="2400" dirty="0" smtClean="0">
                <a:latin typeface="+mj-ea"/>
                <a:ea typeface="+mj-ea"/>
              </a:rPr>
              <a:t>對於新聞的可讀性，是否有加分的效果呢</a:t>
            </a:r>
            <a:r>
              <a:rPr lang="en-US" altLang="zh-TW" sz="2400" dirty="0" smtClean="0">
                <a:latin typeface="+mj-ea"/>
              </a:rPr>
              <a:t>?</a:t>
            </a:r>
            <a:endParaRPr lang="zh-TW" altLang="zh-TW" sz="2400" dirty="0" smtClean="0">
              <a:latin typeface="+mj-ea"/>
              <a:ea typeface="+mj-ea"/>
            </a:endParaRPr>
          </a:p>
          <a:p>
            <a:pPr>
              <a:buFont typeface="Wingdings 2" pitchFamily="18" charset="2"/>
              <a:buNone/>
              <a:defRPr/>
            </a:pPr>
            <a:endParaRPr lang="zh-TW" altLang="zh-TW" sz="2000" dirty="0" smtClean="0"/>
          </a:p>
          <a:p>
            <a:pPr>
              <a:defRPr/>
            </a:pPr>
            <a:endParaRPr lang="zh-TW" altLang="zh-TW" sz="2000" dirty="0" smtClean="0"/>
          </a:p>
          <a:p>
            <a:pPr>
              <a:buFont typeface="Wingdings 2" pitchFamily="18" charset="2"/>
              <a:buNone/>
              <a:defRPr/>
            </a:pPr>
            <a:endParaRPr lang="en-US" altLang="zh-TW" sz="2000" dirty="0" smtClean="0">
              <a:latin typeface="+mj-ea"/>
              <a:ea typeface="+mj-ea"/>
            </a:endParaRPr>
          </a:p>
          <a:p>
            <a:pPr>
              <a:buFont typeface="Wingdings 2" pitchFamily="18" charset="2"/>
              <a:buNone/>
              <a:defRPr/>
            </a:pPr>
            <a:endParaRPr lang="en-US" altLang="zh-TW" sz="2000" dirty="0" smtClean="0">
              <a:latin typeface="+mj-ea"/>
              <a:ea typeface="+mj-ea"/>
            </a:endParaRPr>
          </a:p>
          <a:p>
            <a:pPr>
              <a:defRPr/>
            </a:pPr>
            <a:endParaRPr lang="en-US" altLang="zh-TW" sz="2000" dirty="0" smtClean="0">
              <a:latin typeface="+mj-ea"/>
              <a:ea typeface="+mj-ea"/>
            </a:endParaRPr>
          </a:p>
          <a:p>
            <a:pPr>
              <a:defRPr/>
            </a:pPr>
            <a:endParaRPr lang="zh-TW" altLang="en-US" sz="2000" dirty="0">
              <a:latin typeface="+mj-ea"/>
              <a:ea typeface="+mj-ea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4067944" y="5949280"/>
            <a:ext cx="446449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+mj-ea"/>
                <a:ea typeface="+mj-ea"/>
              </a:rPr>
              <a:t>圖片來源</a:t>
            </a:r>
            <a:r>
              <a:rPr lang="en-US" altLang="zh-TW" dirty="0" smtClean="0"/>
              <a:t>:</a:t>
            </a:r>
            <a:r>
              <a:rPr lang="en-US" altLang="zh-TW" sz="800" dirty="0" smtClean="0"/>
              <a:t> </a:t>
            </a:r>
            <a:r>
              <a:rPr lang="en-US" altLang="zh-TW" sz="800" dirty="0" smtClean="0">
                <a:hlinkClick r:id="rId5"/>
              </a:rPr>
              <a:t>http://www.youtube.com/watch?v=lbEmApY64Xs&amp;feature=related http://www.youtube.com/watch?v=lbEmApY64Xs&amp;feature=related </a:t>
            </a:r>
            <a:r>
              <a:rPr lang="en-US" altLang="zh-TW" sz="800" dirty="0" smtClean="0">
                <a:hlinkClick r:id="rId6"/>
              </a:rPr>
              <a:t>http://www.youtube.com/watch?v=MTLIa85473E</a:t>
            </a:r>
            <a:endParaRPr lang="zh-TW" altLang="en-US" sz="8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23528" y="3212976"/>
            <a:ext cx="3096344" cy="23762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5508104" y="3356992"/>
            <a:ext cx="3429001" cy="22145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2627784" y="3501008"/>
            <a:ext cx="3310508" cy="226380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http://www.feja.org.tw/themes/liger/images/logo.gif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003925"/>
            <a:ext cx="1763713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標題 6"/>
          <p:cNvSpPr>
            <a:spLocks noGrp="1"/>
          </p:cNvSpPr>
          <p:nvPr>
            <p:ph type="title"/>
          </p:nvPr>
        </p:nvSpPr>
        <p:spPr>
          <a:xfrm>
            <a:off x="971550" y="476250"/>
            <a:ext cx="7772400" cy="1143000"/>
          </a:xfrm>
        </p:spPr>
        <p:txBody>
          <a:bodyPr/>
          <a:lstStyle/>
          <a:p>
            <a:pPr algn="ctr"/>
            <a:r>
              <a:rPr lang="zh-TW" altLang="en-US" dirty="0" smtClean="0"/>
              <a:t>活動二</a:t>
            </a:r>
            <a:r>
              <a:rPr lang="zh-TW" altLang="en-US" dirty="0" smtClean="0"/>
              <a:t>：新聞就在你身邊</a:t>
            </a:r>
            <a:endParaRPr lang="zh-TW" altLang="en-US" dirty="0" smtClean="0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1"/>
          </p:nvPr>
        </p:nvSpPr>
        <p:spPr>
          <a:xfrm>
            <a:off x="1259632" y="2060848"/>
            <a:ext cx="7416105" cy="1656779"/>
          </a:xfrm>
        </p:spPr>
        <p:txBody>
          <a:bodyPr/>
          <a:lstStyle/>
          <a:p>
            <a:pPr>
              <a:defRPr/>
            </a:pPr>
            <a:r>
              <a:rPr lang="zh-TW" altLang="en-US" sz="2400" dirty="0" smtClean="0">
                <a:latin typeface="+mj-ea"/>
                <a:ea typeface="+mj-ea"/>
              </a:rPr>
              <a:t>什麼是</a:t>
            </a:r>
            <a:r>
              <a:rPr lang="zh-TW" altLang="en-US" sz="2400" dirty="0" smtClean="0">
                <a:latin typeface="+mj-ea"/>
                <a:ea typeface="+mj-ea"/>
              </a:rPr>
              <a:t>「公民</a:t>
            </a:r>
            <a:r>
              <a:rPr lang="zh-TW" altLang="en-US" sz="2400" dirty="0" smtClean="0">
                <a:latin typeface="+mj-ea"/>
                <a:ea typeface="+mj-ea"/>
              </a:rPr>
              <a:t>新聞</a:t>
            </a:r>
            <a:r>
              <a:rPr lang="zh-TW" altLang="en-US" sz="2400" dirty="0" smtClean="0">
                <a:latin typeface="+mj-ea"/>
              </a:rPr>
              <a:t>」</a:t>
            </a:r>
            <a:r>
              <a:rPr lang="en-US" altLang="zh-TW" sz="2400" dirty="0" smtClean="0">
                <a:latin typeface="+mj-ea"/>
                <a:ea typeface="+mj-ea"/>
              </a:rPr>
              <a:t>?</a:t>
            </a:r>
          </a:p>
          <a:p>
            <a:pPr>
              <a:defRPr/>
            </a:pPr>
            <a:r>
              <a:rPr lang="zh-TW" altLang="en-US" sz="2400" dirty="0" smtClean="0">
                <a:latin typeface="+mj-ea"/>
                <a:ea typeface="+mj-ea"/>
              </a:rPr>
              <a:t>來看看公民</a:t>
            </a:r>
            <a:r>
              <a:rPr lang="zh-TW" altLang="en-US" sz="2400" dirty="0" smtClean="0">
                <a:latin typeface="+mj-ea"/>
                <a:ea typeface="+mj-ea"/>
              </a:rPr>
              <a:t>新聞網站。</a:t>
            </a:r>
            <a:endParaRPr lang="en-US" altLang="zh-TW" sz="2400" dirty="0" smtClean="0">
              <a:latin typeface="+mj-ea"/>
              <a:ea typeface="+mj-ea"/>
            </a:endParaRPr>
          </a:p>
          <a:p>
            <a:pPr>
              <a:buFont typeface="Wingdings 2" pitchFamily="18" charset="2"/>
              <a:buNone/>
              <a:defRPr/>
            </a:pPr>
            <a:endParaRPr lang="en-US" altLang="zh-TW" sz="2400" dirty="0" smtClean="0"/>
          </a:p>
          <a:p>
            <a:pPr>
              <a:buFont typeface="Wingdings 2" pitchFamily="18" charset="2"/>
              <a:buNone/>
              <a:defRPr/>
            </a:pPr>
            <a:endParaRPr lang="en-US" altLang="zh-TW" sz="2000" dirty="0" smtClean="0"/>
          </a:p>
          <a:p>
            <a:pPr>
              <a:buFont typeface="Wingdings 2" pitchFamily="18" charset="2"/>
              <a:buNone/>
              <a:defRPr/>
            </a:pPr>
            <a:endParaRPr lang="zh-TW" altLang="zh-TW" sz="2000" dirty="0" smtClean="0"/>
          </a:p>
          <a:p>
            <a:pPr>
              <a:defRPr/>
            </a:pPr>
            <a:endParaRPr lang="zh-TW" altLang="zh-TW" sz="2000" dirty="0" smtClean="0"/>
          </a:p>
          <a:p>
            <a:pPr>
              <a:buFont typeface="Wingdings 2" pitchFamily="18" charset="2"/>
              <a:buNone/>
              <a:defRPr/>
            </a:pPr>
            <a:endParaRPr lang="en-US" altLang="zh-TW" sz="2000" dirty="0" smtClean="0">
              <a:latin typeface="+mj-ea"/>
              <a:ea typeface="+mj-ea"/>
            </a:endParaRPr>
          </a:p>
          <a:p>
            <a:pPr>
              <a:buFont typeface="Wingdings 2" pitchFamily="18" charset="2"/>
              <a:buNone/>
              <a:defRPr/>
            </a:pPr>
            <a:endParaRPr lang="en-US" altLang="zh-TW" sz="2000" dirty="0" smtClean="0">
              <a:latin typeface="+mj-ea"/>
              <a:ea typeface="+mj-ea"/>
            </a:endParaRPr>
          </a:p>
          <a:p>
            <a:pPr>
              <a:defRPr/>
            </a:pPr>
            <a:endParaRPr lang="en-US" altLang="zh-TW" sz="2000" dirty="0" smtClean="0">
              <a:latin typeface="+mj-ea"/>
              <a:ea typeface="+mj-ea"/>
            </a:endParaRPr>
          </a:p>
          <a:p>
            <a:pPr>
              <a:defRPr/>
            </a:pPr>
            <a:endParaRPr lang="zh-TW" altLang="en-US" sz="2000" dirty="0">
              <a:latin typeface="+mj-ea"/>
              <a:ea typeface="+mj-ea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39552" y="2996952"/>
            <a:ext cx="4824674" cy="2764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491880" y="3501008"/>
            <a:ext cx="4803975" cy="2656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文字方塊 8"/>
          <p:cNvSpPr txBox="1"/>
          <p:nvPr/>
        </p:nvSpPr>
        <p:spPr>
          <a:xfrm>
            <a:off x="3923928" y="6021288"/>
            <a:ext cx="446449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+mj-ea"/>
                <a:ea typeface="+mj-ea"/>
              </a:rPr>
              <a:t>圖片來源</a:t>
            </a:r>
            <a:r>
              <a:rPr lang="en-US" altLang="zh-TW" dirty="0" smtClean="0"/>
              <a:t>:</a:t>
            </a:r>
            <a:r>
              <a:rPr lang="en-US" altLang="zh-TW" sz="800" dirty="0" smtClean="0"/>
              <a:t> </a:t>
            </a:r>
            <a:endParaRPr lang="en-US" altLang="zh-TW" sz="800" dirty="0" smtClean="0"/>
          </a:p>
          <a:p>
            <a:r>
              <a:rPr lang="en-US" altLang="zh-TW" sz="800" u="sng" dirty="0" smtClean="0">
                <a:hlinkClick r:id="rId7"/>
              </a:rPr>
              <a:t>http</a:t>
            </a:r>
            <a:r>
              <a:rPr lang="en-US" altLang="zh-TW" sz="800" u="sng" dirty="0" smtClean="0">
                <a:hlinkClick r:id="rId7"/>
              </a:rPr>
              <a:t>://www.88news.org/?</a:t>
            </a:r>
            <a:r>
              <a:rPr lang="en-US" altLang="zh-TW" sz="800" u="sng" dirty="0" smtClean="0">
                <a:hlinkClick r:id="rId7"/>
              </a:rPr>
              <a:t>cat=867</a:t>
            </a:r>
            <a:endParaRPr lang="en-US" altLang="zh-TW" sz="800" u="sng" dirty="0" smtClean="0"/>
          </a:p>
          <a:p>
            <a:r>
              <a:rPr lang="en-US" altLang="zh-TW" sz="800" u="sng" dirty="0" smtClean="0">
                <a:hlinkClick r:id="rId8"/>
              </a:rPr>
              <a:t>http://www.peopo.org/</a:t>
            </a:r>
            <a:endParaRPr lang="zh-TW" altLang="en-US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http://www.feja.org.tw/themes/liger/images/logo.gif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003925"/>
            <a:ext cx="1763713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標題 6"/>
          <p:cNvSpPr>
            <a:spLocks noGrp="1"/>
          </p:cNvSpPr>
          <p:nvPr>
            <p:ph type="title"/>
          </p:nvPr>
        </p:nvSpPr>
        <p:spPr>
          <a:xfrm>
            <a:off x="971550" y="476250"/>
            <a:ext cx="7772400" cy="1143000"/>
          </a:xfrm>
        </p:spPr>
        <p:txBody>
          <a:bodyPr/>
          <a:lstStyle/>
          <a:p>
            <a:pPr algn="ctr"/>
            <a:r>
              <a:rPr lang="zh-TW" altLang="en-US" dirty="0" smtClean="0"/>
              <a:t>活動三</a:t>
            </a:r>
            <a:r>
              <a:rPr lang="zh-TW" altLang="en-US" dirty="0" smtClean="0"/>
              <a:t>：新聞動手做</a:t>
            </a:r>
            <a:endParaRPr lang="zh-TW" altLang="en-US" dirty="0" smtClean="0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899592" y="1916832"/>
            <a:ext cx="7772400" cy="1981200"/>
          </a:xfrm>
        </p:spPr>
        <p:txBody>
          <a:bodyPr/>
          <a:lstStyle/>
          <a:p>
            <a:r>
              <a:rPr lang="zh-TW" altLang="en-US" dirty="0" smtClean="0">
                <a:latin typeface="+mj-ea"/>
                <a:ea typeface="+mj-ea"/>
              </a:rPr>
              <a:t>請各組選定一個校園內的事件或人物做為新聞主題。</a:t>
            </a:r>
            <a:endParaRPr lang="en-US" altLang="zh-TW" dirty="0" smtClean="0">
              <a:latin typeface="+mj-ea"/>
              <a:ea typeface="+mj-ea"/>
            </a:endParaRPr>
          </a:p>
          <a:p>
            <a:r>
              <a:rPr lang="zh-TW" altLang="en-US" dirty="0" smtClean="0">
                <a:latin typeface="+mj-ea"/>
                <a:ea typeface="+mj-ea"/>
              </a:rPr>
              <a:t>請各組利用所攜帶的錄影器材，製作一則</a:t>
            </a:r>
            <a:r>
              <a:rPr lang="en-US" altLang="zh-TW" dirty="0" smtClean="0">
                <a:latin typeface="+mj-ea"/>
                <a:ea typeface="+mj-ea"/>
              </a:rPr>
              <a:t>3</a:t>
            </a:r>
            <a:r>
              <a:rPr lang="zh-TW" altLang="en-US" dirty="0" smtClean="0">
                <a:latin typeface="+mj-ea"/>
                <a:ea typeface="+mj-ea"/>
              </a:rPr>
              <a:t>分鐘以內的新聞報導。</a:t>
            </a:r>
            <a:endParaRPr lang="en-US" altLang="zh-TW" dirty="0" smtClean="0">
              <a:latin typeface="+mj-ea"/>
              <a:ea typeface="+mj-ea"/>
            </a:endParaRPr>
          </a:p>
          <a:p>
            <a:endParaRPr lang="en-US" altLang="zh-TW" dirty="0" smtClean="0">
              <a:latin typeface="+mj-ea"/>
              <a:ea typeface="+mj-ea"/>
            </a:endParaRPr>
          </a:p>
          <a:p>
            <a:r>
              <a:rPr lang="zh-TW" altLang="en-US" dirty="0" smtClean="0">
                <a:latin typeface="+mj-ea"/>
                <a:ea typeface="+mj-ea"/>
              </a:rPr>
              <a:t>請將你們的新聞上傳到班級</a:t>
            </a:r>
            <a:r>
              <a:rPr lang="en-US" altLang="zh-TW" dirty="0" smtClean="0">
                <a:latin typeface="+mj-ea"/>
                <a:ea typeface="+mj-ea"/>
              </a:rPr>
              <a:t>YouTube</a:t>
            </a:r>
            <a:r>
              <a:rPr lang="zh-TW" altLang="zh-TW" dirty="0" smtClean="0">
                <a:latin typeface="+mj-ea"/>
                <a:ea typeface="+mj-ea"/>
              </a:rPr>
              <a:t>平台</a:t>
            </a:r>
            <a:r>
              <a:rPr lang="zh-TW" altLang="en-US" dirty="0" smtClean="0">
                <a:latin typeface="+mj-ea"/>
                <a:ea typeface="+mj-ea"/>
              </a:rPr>
              <a:t>，讓大家觀賞。</a:t>
            </a:r>
            <a:endParaRPr lang="en-US" altLang="zh-TW" dirty="0" smtClean="0">
              <a:latin typeface="+mj-ea"/>
              <a:ea typeface="+mj-ea"/>
            </a:endParaRPr>
          </a:p>
          <a:p>
            <a:pPr>
              <a:buNone/>
            </a:pPr>
            <a:endParaRPr lang="zh-TW" altLang="en-US" dirty="0">
              <a:latin typeface="+mj-ea"/>
              <a:ea typeface="+mj-ea"/>
            </a:endParaRPr>
          </a:p>
        </p:txBody>
      </p:sp>
      <p:pic>
        <p:nvPicPr>
          <p:cNvPr id="4098" name="Picture 2" descr="男人用數位相機拍照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627784" y="4797152"/>
            <a:ext cx="1828800" cy="1828800"/>
          </a:xfrm>
          <a:prstGeom prst="rect">
            <a:avLst/>
          </a:prstGeom>
          <a:noFill/>
        </p:spPr>
      </p:pic>
      <p:pic>
        <p:nvPicPr>
          <p:cNvPr id="4100" name="Picture 4" descr="檢視詳細資料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572000" y="4797152"/>
            <a:ext cx="1828800" cy="1828800"/>
          </a:xfrm>
          <a:prstGeom prst="rect">
            <a:avLst/>
          </a:prstGeom>
          <a:noFill/>
        </p:spPr>
      </p:pic>
      <p:pic>
        <p:nvPicPr>
          <p:cNvPr id="4102" name="Picture 6" descr="女子擦拭黑板特寫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588224" y="5085184"/>
            <a:ext cx="1828800" cy="12241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公正">
  <a:themeElements>
    <a:clrScheme name="公正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公正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公正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1090</TotalTime>
  <Words>1049</Words>
  <Application>Microsoft Office PowerPoint</Application>
  <PresentationFormat>如螢幕大小 (4:3)</PresentationFormat>
  <Paragraphs>101</Paragraphs>
  <Slides>11</Slides>
  <Notes>9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11</vt:i4>
      </vt:variant>
    </vt:vector>
  </HeadingPairs>
  <TitlesOfParts>
    <vt:vector size="12" baseType="lpstr">
      <vt:lpstr>公正</vt:lpstr>
      <vt:lpstr>教案名稱： 公民新聞 大家一起來 本教案製作者：毛俞婷 </vt:lpstr>
      <vt:lpstr>活動一：你從哪裡看新聞?</vt:lpstr>
      <vt:lpstr>活動一：你從哪裡看新聞?</vt:lpstr>
      <vt:lpstr>活動二：新聞就在你身邊</vt:lpstr>
      <vt:lpstr>活動二：新聞就在你身邊</vt:lpstr>
      <vt:lpstr>活動二：新聞就在你身邊</vt:lpstr>
      <vt:lpstr>活動二：新聞就在你身邊</vt:lpstr>
      <vt:lpstr>活動二：新聞就在你身邊</vt:lpstr>
      <vt:lpstr>活動三：新聞動手做</vt:lpstr>
      <vt:lpstr>活動三：新聞動手做</vt:lpstr>
      <vt:lpstr>本教案結束，謝謝 </vt:lpstr>
    </vt:vector>
  </TitlesOfParts>
  <Company>TAIWAN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教案名稱</dc:title>
  <dc:creator>PHD</dc:creator>
  <cp:lastModifiedBy>Grace</cp:lastModifiedBy>
  <cp:revision>40</cp:revision>
  <dcterms:created xsi:type="dcterms:W3CDTF">2011-03-28T02:01:01Z</dcterms:created>
  <dcterms:modified xsi:type="dcterms:W3CDTF">2012-07-20T00:31:07Z</dcterms:modified>
</cp:coreProperties>
</file>