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82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73" r:id="rId1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62F8"/>
    <a:srgbClr val="FF33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77273" autoAdjust="0"/>
  </p:normalViewPr>
  <p:slideViewPr>
    <p:cSldViewPr>
      <p:cViewPr>
        <p:scale>
          <a:sx n="50" d="100"/>
          <a:sy n="50" d="100"/>
        </p:scale>
        <p:origin x="-788" y="7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2" d="100"/>
          <a:sy n="32" d="100"/>
        </p:scale>
        <p:origin x="-232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6D627322-A6D1-4C48-9CCB-308FD455A0D1}" type="datetimeFigureOut">
              <a:rPr lang="zh-TW" altLang="en-US"/>
              <a:pPr>
                <a:defRPr/>
              </a:pPr>
              <a:t>2012/5/11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D870E46B-DBD9-4EAA-82B1-C6E139B1568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17EB5753-075B-4D3A-B418-B4C1EAB81D02}" type="datetimeFigureOut">
              <a:rPr lang="zh-TW" altLang="en-US"/>
              <a:pPr>
                <a:defRPr/>
              </a:pPr>
              <a:t>2012/5/11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3F937F28-9629-4CE9-ACAA-84FD739B34F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JNG3x1OWdo&amp;feature=fvsr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youtube.com/watch?v=CpihpCo_jLs&amp;feature=relmfu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ig5.ce.cn/gate/big5/intl.ce.cn/qqss/201204/27/t20120427_23278759.shtml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＊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請問學生是否曾在網路上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聊天室、線上遊戲平台、影音平台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結交過新朋友？</a:t>
            </a: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89C053-9325-419F-8375-E2B50227FAD6}" type="slidenum">
              <a:rPr lang="zh-TW" altLang="en-US" smtClean="0">
                <a:ea typeface="新細明體" pitchFamily="18" charset="-120"/>
              </a:rPr>
              <a:pPr/>
              <a:t>2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＊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請曾經有過網路交友經驗的學生分享曾有的經歷。</a:t>
            </a:r>
          </a:p>
          <a:p>
            <a:pPr lvl="0"/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透過哪一個網路平台認識新朋友的？</a:t>
            </a:r>
          </a:p>
          <a:p>
            <a:pPr lvl="0"/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為什麼會想透過網路認識新朋友？</a:t>
            </a:r>
          </a:p>
          <a:p>
            <a:pPr lvl="0"/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平均多久與網友連絡一次？ </a:t>
            </a:r>
          </a:p>
          <a:p>
            <a:pPr lvl="0"/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都與網友聊些什麼？</a:t>
            </a:r>
          </a:p>
          <a:p>
            <a:pPr lvl="0"/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曾經與網友見過面嗎？</a:t>
            </a:r>
          </a:p>
          <a:p>
            <a:pPr lvl="0"/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面對面聊天與透過網路上聊天是否有差別？</a:t>
            </a:r>
            <a:endParaRPr lang="zh-TW" altLang="zh-TW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89C053-9325-419F-8375-E2B50227FAD6}" type="slidenum">
              <a:rPr lang="zh-TW" altLang="en-US" smtClean="0">
                <a:ea typeface="新細明體" pitchFamily="18" charset="-120"/>
              </a:rPr>
              <a:pPr/>
              <a:t>3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、請問學生：如果今天有網友向你借錢，你會怎麼處理？並請說明原因。</a:t>
            </a:r>
          </a:p>
          <a:p>
            <a:pPr latinLnBrk="1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atinLnBrk="1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、請學生閱讀「冒用美女照詐財 網友判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年半」新聞。</a:t>
            </a:r>
          </a:p>
          <a:p>
            <a:pPr eaLnBrk="1" hangingPunct="1"/>
            <a:endParaRPr lang="zh-TW" altLang="zh-TW" dirty="0" smtClean="0"/>
          </a:p>
        </p:txBody>
      </p:sp>
      <p:sp>
        <p:nvSpPr>
          <p:cNvPr id="1946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60162B-8934-43A9-AD01-4150F240A886}" type="slidenum">
              <a:rPr lang="zh-TW" altLang="en-US" smtClean="0">
                <a:ea typeface="新細明體" pitchFamily="18" charset="-120"/>
              </a:rPr>
              <a:pPr/>
              <a:t>4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新聞閱畢，請學生以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5W1H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解析新聞，除了解新聞架構外，亦可增加對新聞內容的印象。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①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Who—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這則新聞主角是誰？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宜蘭縣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歲李姓女子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②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What—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新聞的主題是什麼？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李姓女子利用美女照片詐財，被判決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年半的刑期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b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③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When—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新聞什麼時候發生的？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(4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月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日公布判決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b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④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Where—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在哪裡發生的？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網路上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b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⑤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Why—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造成事件的原因為何？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李女利用冒名的美女照片與詹姓網友交往，並詐騙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64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萬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⑥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How—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如何解決？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李女被判決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年半的刑期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DAC61E-12D3-44ED-968F-AF5C28BA6851}" type="slidenum">
              <a:rPr lang="zh-TW" altLang="en-US" smtClean="0">
                <a:ea typeface="新細明體" pitchFamily="18" charset="-120"/>
              </a:rPr>
              <a:pPr/>
              <a:t>5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針對新聞再提出相關問題，以增加學生對新聞內容之認知。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①新聞中的李姓女子利用什麼方式讓詹姓網友與她交往？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②如果是你詹姓網友，你會相信李姓女子提供的照片嗎？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③新聞中的李姓女子用什麼理由陸續跟詹姓網友騙錢？共騙了多少錢？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④如果你是詹姓網友，你會把錢借給李姓女子嗎？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⑤詹姓網友最後如何發現這是一場騙局？</a:t>
            </a:r>
            <a:endParaRPr lang="zh-TW" altLang="zh-TW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50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C80866-5F07-4845-9C86-D13718D9FEA2}" type="slidenum">
              <a:rPr lang="zh-TW" altLang="en-US" smtClean="0">
                <a:ea typeface="新細明體" pitchFamily="18" charset="-120"/>
              </a:rPr>
              <a:pPr/>
              <a:t>6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回答新聞中提到的詐欺取財相關問題：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①詐欺取財屬於哪一類的法律？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刑法第三百三十九條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②認識詐欺取財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意圖為自己或第三人不法之所有，以詐術使人將本人或第三人之物交付者，處五年以下有期徒刑、拘役或科或併科一千元以下罰金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③為什麼李姓女子的行為屬於詐欺取財？</a:t>
            </a:r>
            <a:endParaRPr lang="zh-TW" altLang="zh-TW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D74A9B-1D09-45DC-8439-B70A01167029}" type="slidenum">
              <a:rPr lang="zh-TW" altLang="en-US" smtClean="0">
                <a:ea typeface="新細明體" pitchFamily="18" charset="-120"/>
              </a:rPr>
              <a:pPr/>
              <a:t>7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播放其他網路交友相關新聞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①「網路交友陷阱 貼裴勇俊照 騙護士</a:t>
            </a:r>
            <a:r>
              <a:rPr lang="en-US" altLang="zh-TW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http://www.youtube.com/watch?v=vJNG3x1OWdo&amp;feature=fvsr</a:t>
            </a:r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②「假醫生釣護士 網路男蟲騙財又騙色」</a:t>
            </a:r>
            <a:r>
              <a:rPr lang="en-US" altLang="zh-TW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http://www.youtube.com/watch?v=CpihpCo_jLs&amp;feature=relmfu</a:t>
            </a:r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教師請問學生，網路交友經常引起犯罪事件，到底是因為網路的哪些特性造成的？</a:t>
            </a:r>
            <a:endParaRPr lang="zh-TW" altLang="zh-TW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55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CC1B71-3785-43EC-BF4C-F2F3D114F06A}" type="slidenum">
              <a:rPr lang="zh-TW" altLang="en-US" smtClean="0">
                <a:ea typeface="新細明體" pitchFamily="18" charset="-120"/>
              </a:rPr>
              <a:pPr/>
              <a:t>8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教師請問學生，網路交友是否皆帶來不好的影響呢？可播放「英大齡剩女依靠網路尋得真愛」新聞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altLang="zh-TW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http://big5.ce.cn/gate/big5/intl.ce.cn/qqss/201204/27/t20120427_23278759.shtml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，讓學生了解網路交友的正面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示範，並請問學生，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如果要建立正面的網路交友關係，有哪些準則是要注意或遵守的。</a:t>
            </a:r>
            <a:endParaRPr lang="zh-TW" altLang="zh-TW" dirty="0" smtClean="0"/>
          </a:p>
        </p:txBody>
      </p:sp>
      <p:sp>
        <p:nvSpPr>
          <p:cNvPr id="2458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EB834BA-58AA-4D10-A2B0-33D8927D21C2}" type="slidenum">
              <a:rPr lang="zh-TW" altLang="en-US" smtClean="0">
                <a:ea typeface="新細明體" pitchFamily="18" charset="-120"/>
              </a:rPr>
              <a:pPr/>
              <a:t>9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教師說明，網路是另一種交友的管道，並非所有的網路交友皆會帶來不好的影響，只是，隔著電腦螢幕無法親身見面，很容易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引起不法人士的非法行徑；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因此，當我們在網路上交朋友時，更應該要提高警覺，小心查證，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保持停看聽的原則，千萬不要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因對方的甜言蜜語而輕易相信對方。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請各組討論，找出在網路交友時，查證對方身分的方式，每一組至少想出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種不同的方式。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將所討論的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種不同查證方式串連成一齣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分鐘內的短劇，並請他組同學評分，看看哪一組的身分查證方式最有效。</a:t>
            </a:r>
            <a:endParaRPr lang="zh-TW" altLang="zh-TW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56590A-0DB7-44AB-81BB-6D80B4242F5B}" type="slidenum">
              <a:rPr lang="zh-TW" altLang="en-US" smtClean="0">
                <a:ea typeface="新細明體" pitchFamily="18" charset="-120"/>
              </a:rPr>
              <a:pPr/>
              <a:t>10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5" name="圓角矩形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F215D-D90D-4439-89D2-A7512F25A2ED}" type="datetimeFigureOut">
              <a:rPr lang="zh-TW" altLang="en-US"/>
              <a:pPr>
                <a:defRPr/>
              </a:pPr>
              <a:t>2012/5/11</a:t>
            </a:fld>
            <a:endParaRPr lang="zh-TW" altLang="en-US"/>
          </a:p>
        </p:txBody>
      </p:sp>
      <p:sp>
        <p:nvSpPr>
          <p:cNvPr id="12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7F4927D-CF67-4E93-87A6-57F71C23A52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610A8-3E66-449D-A576-F77B6B957C7E}" type="datetimeFigureOut">
              <a:rPr lang="zh-TW" altLang="en-US"/>
              <a:pPr>
                <a:defRPr/>
              </a:pPr>
              <a:t>2012/5/11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EFF72-EE28-41DE-8D05-892F2983025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6104D-C71E-4B1F-889C-AC4613B4406A}" type="datetimeFigureOut">
              <a:rPr lang="zh-TW" altLang="en-US"/>
              <a:pPr>
                <a:defRPr/>
              </a:pPr>
              <a:t>2012/5/11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D704B-4F19-46AD-AED8-5A6E04BE41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F514D-7A96-49F1-A54F-A2FBE3FCE9AD}" type="datetimeFigureOut">
              <a:rPr lang="zh-TW" altLang="en-US"/>
              <a:pPr>
                <a:defRPr/>
              </a:pPr>
              <a:t>2012/5/11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423CD-32FA-4118-8592-A3710B85328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5" name="圓角矩形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44BEE-369F-4F6C-885C-5B59C164F90F}" type="datetimeFigureOut">
              <a:rPr lang="zh-TW" altLang="en-US"/>
              <a:pPr>
                <a:defRPr/>
              </a:pPr>
              <a:t>2012/5/11</a:t>
            </a:fld>
            <a:endParaRPr lang="zh-TW" altLang="en-US"/>
          </a:p>
        </p:txBody>
      </p:sp>
      <p:sp>
        <p:nvSpPr>
          <p:cNvPr id="10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CE19-ACE6-413C-B8D0-7DE7D534AC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BFD63-1E8B-4D76-B1CB-0557810A2670}" type="datetimeFigureOut">
              <a:rPr lang="zh-TW" altLang="en-US"/>
              <a:pPr>
                <a:defRPr/>
              </a:pPr>
              <a:t>2012/5/11</a:t>
            </a:fld>
            <a:endParaRPr lang="zh-TW" alt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42F2A-488E-4DEF-8363-1EE667BED12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D7C01-326E-43D2-98FB-E250C68304F8}" type="datetimeFigureOut">
              <a:rPr lang="zh-TW" altLang="en-US"/>
              <a:pPr>
                <a:defRPr/>
              </a:pPr>
              <a:t>2012/5/11</a:t>
            </a:fld>
            <a:endParaRPr lang="zh-TW" altLang="en-US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C2-17D3-4A2F-961E-3614C9502E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2F72A-E4E4-4D37-BE49-7A7790FCA952}" type="datetimeFigureOut">
              <a:rPr lang="zh-TW" altLang="en-US"/>
              <a:pPr>
                <a:defRPr/>
              </a:pPr>
              <a:t>2012/5/11</a:t>
            </a:fld>
            <a:endParaRPr lang="zh-TW" altLang="en-US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5B3F-FAF4-4184-9AE1-023B8DF11B4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8DDF2-82FA-4050-A9A0-4FC8136C97E8}" type="datetimeFigureOut">
              <a:rPr lang="zh-TW" altLang="en-US"/>
              <a:pPr>
                <a:defRPr/>
              </a:pPr>
              <a:t>2012/5/11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C7AD3-1DC3-4CAF-AACC-4F9D6729FB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6" name="圓角矩形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0782E-B000-40B2-AEC2-1F314CB9C479}" type="datetimeFigureOut">
              <a:rPr lang="zh-TW" altLang="en-US"/>
              <a:pPr>
                <a:defRPr/>
              </a:pPr>
              <a:t>2012/5/11</a:t>
            </a:fld>
            <a:endParaRPr lang="zh-TW" altLang="en-US"/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ED497-D55B-4C09-B3D0-CBB5421F5DA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9666C-9F3C-4201-B677-C47393857B2D}" type="datetimeFigureOut">
              <a:rPr lang="zh-TW" altLang="en-US"/>
              <a:pPr>
                <a:defRPr/>
              </a:pPr>
              <a:t>2012/5/11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6A19D-65A0-41B9-B0E3-70588B5A626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28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9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A48D62D5-E55F-450E-A5AC-D39F6741C759}" type="datetimeFigureOut">
              <a:rPr lang="zh-TW" altLang="en-US"/>
              <a:pPr>
                <a:defRPr/>
              </a:pPr>
              <a:t>2012/5/11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7ED5097F-3B26-4234-B211-ADA6CB00857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13" r:id="rId2"/>
    <p:sldLayoutId id="2147483921" r:id="rId3"/>
    <p:sldLayoutId id="2147483914" r:id="rId4"/>
    <p:sldLayoutId id="2147483915" r:id="rId5"/>
    <p:sldLayoutId id="2147483916" r:id="rId6"/>
    <p:sldLayoutId id="2147483917" r:id="rId7"/>
    <p:sldLayoutId id="2147483922" r:id="rId8"/>
    <p:sldLayoutId id="2147483923" r:id="rId9"/>
    <p:sldLayoutId id="2147483918" r:id="rId10"/>
    <p:sldLayoutId id="21474839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eja.org.tw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7" Type="http://schemas.openxmlformats.org/officeDocument/2006/relationships/hyperlink" Target="http://pier-2.khcc.gov.tw/child/content/camp/camp03.aspx?sid=311&amp;cid=2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g5.ce.cn/gate/big5/intl.ce.cn/qqss/201204/27/t20120427_23278759.shtml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eja.org.tw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game.sina.com.hk/cgi-bin/nw/show.cgi/489/3/1/23973/1.html" TargetMode="External"/><Relationship Id="rId3" Type="http://schemas.openxmlformats.org/officeDocument/2006/relationships/hyperlink" Target="http://www.feja.org.tw/" TargetMode="External"/><Relationship Id="rId7" Type="http://schemas.openxmlformats.org/officeDocument/2006/relationships/hyperlink" Target="http://www.yatta.com.tw/guide/wish/chapter/200/a2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nka.cn/article/topic1779.html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vJNG3x1OWdo&amp;feature=fvsr" TargetMode="External"/><Relationship Id="rId3" Type="http://schemas.openxmlformats.org/officeDocument/2006/relationships/hyperlink" Target="http://www.feja.org.tw/" TargetMode="External"/><Relationship Id="rId7" Type="http://schemas.openxmlformats.org/officeDocument/2006/relationships/hyperlink" Target="http://big5.ce.cn/gate/big5/intl.ce.cn/qqss/201204/27/t20120427_23278759.s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2.png"/><Relationship Id="rId9" Type="http://schemas.openxmlformats.org/officeDocument/2006/relationships/hyperlink" Target="http://www.youtube.com/watch?v=CpihpCo_jLs&amp;feature=relmfu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g5.ce.cn/gate/big5/intl.ce.cn/qqss/201204/27/t20120427_23278759.shtml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zh-TW" altLang="zh-TW">
              <a:latin typeface="Trebuchet MS" pitchFamily="34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350" y="32131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600" b="1" dirty="0" smtClean="0">
                <a:solidFill>
                  <a:schemeClr val="bg1"/>
                </a:solidFill>
                <a:latin typeface="+mn-ea"/>
              </a:rPr>
              <a:t>授課老師：（</a:t>
            </a:r>
            <a:r>
              <a:rPr lang="zh-TW" altLang="en-US" sz="3600" b="1" dirty="0" smtClean="0">
                <a:solidFill>
                  <a:schemeClr val="bg1"/>
                </a:solidFill>
                <a:latin typeface="+mn-ea"/>
                <a:sym typeface="Wingdings" pitchFamily="2" charset="2"/>
              </a:rPr>
              <a:t>空白</a:t>
            </a:r>
            <a:r>
              <a:rPr lang="zh-TW" altLang="en-US" sz="3600" b="1" dirty="0" smtClean="0">
                <a:solidFill>
                  <a:schemeClr val="bg1"/>
                </a:solidFill>
                <a:latin typeface="+mn-ea"/>
              </a:rPr>
              <a:t>）</a:t>
            </a: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1341438"/>
            <a:ext cx="7772400" cy="15827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900" b="1" dirty="0" smtClean="0"/>
              <a:t>教案名稱：</a:t>
            </a:r>
            <a:r>
              <a:rPr lang="zh-TW" altLang="en-US" sz="4800" b="1" dirty="0" smtClean="0"/>
              <a:t>網路交友停看聽</a:t>
            </a:r>
            <a:r>
              <a:rPr lang="zh-TW" altLang="zh-TW" sz="4800" b="1" dirty="0" smtClean="0"/>
              <a:t> </a:t>
            </a:r>
            <a:r>
              <a:rPr altLang="zh-TW" sz="4800" b="1" dirty="0" smtClean="0"/>
              <a:t/>
            </a:r>
            <a:br>
              <a:rPr altLang="zh-TW" sz="4800" b="1" dirty="0" smtClean="0"/>
            </a:br>
            <a:r>
              <a:rPr altLang="zh-TW" b="1" dirty="0" smtClean="0"/>
              <a:t/>
            </a:r>
            <a:br>
              <a:rPr altLang="zh-TW" b="1" dirty="0" smtClean="0"/>
            </a:br>
            <a:r>
              <a:rPr lang="zh-TW" altLang="en-US" sz="3600" b="1" dirty="0" smtClean="0">
                <a:solidFill>
                  <a:schemeClr val="bg1"/>
                </a:solidFill>
                <a:latin typeface="+mn-ea"/>
              </a:rPr>
              <a:t>本教案製作者：</a:t>
            </a:r>
            <a:r>
              <a:rPr lang="zh-TW" altLang="en-US" sz="3100" b="1" dirty="0" smtClean="0">
                <a:solidFill>
                  <a:schemeClr val="bg1"/>
                </a:solidFill>
                <a:latin typeface="+mn-ea"/>
              </a:rPr>
              <a:t>毛俞婷</a:t>
            </a:r>
            <a:r>
              <a:rPr altLang="zh-TW" sz="3100" b="1" dirty="0" smtClean="0">
                <a:solidFill>
                  <a:schemeClr val="bg1"/>
                </a:solidFill>
                <a:latin typeface="+mn-ea"/>
              </a:rPr>
              <a:t>) </a:t>
            </a:r>
            <a:r>
              <a:rPr altLang="zh-TW" b="1" dirty="0" smtClean="0">
                <a:solidFill>
                  <a:schemeClr val="bg1"/>
                </a:solidFill>
                <a:latin typeface="+mn-ea"/>
              </a:rPr>
              <a:t/>
            </a:r>
            <a:br>
              <a:rPr altLang="zh-TW" b="1" dirty="0" smtClean="0">
                <a:solidFill>
                  <a:schemeClr val="bg1"/>
                </a:solidFill>
                <a:latin typeface="+mn-ea"/>
              </a:rPr>
            </a:br>
            <a:endParaRPr lang="zh-TW" altLang="en-US" b="1" dirty="0" smtClean="0"/>
          </a:p>
        </p:txBody>
      </p:sp>
      <p:pic>
        <p:nvPicPr>
          <p:cNvPr id="6149" name="Picture 4" descr="http://www.feja.org.tw/themes/liger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61038"/>
            <a:ext cx="2268538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活動二：動動腦 演演看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1645345" y="1714500"/>
            <a:ext cx="6527055" cy="4105275"/>
          </a:xfrm>
        </p:spPr>
        <p:txBody>
          <a:bodyPr/>
          <a:lstStyle/>
          <a:p>
            <a:pPr>
              <a:defRPr/>
            </a:pPr>
            <a:r>
              <a:rPr lang="zh-TW" altLang="en-US" sz="2400" dirty="0" smtClean="0">
                <a:latin typeface="+mj-ea"/>
                <a:ea typeface="+mj-ea"/>
              </a:rPr>
              <a:t>聽聽老師怎麼說。</a:t>
            </a:r>
            <a:endParaRPr lang="en-US" altLang="zh-TW" sz="2400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400" dirty="0" smtClean="0">
                <a:latin typeface="+mj-ea"/>
                <a:ea typeface="+mj-ea"/>
              </a:rPr>
              <a:t>各組請</a:t>
            </a:r>
            <a:r>
              <a:rPr lang="zh-TW" altLang="zh-TW" sz="2400" dirty="0" smtClean="0">
                <a:latin typeface="+mj-ea"/>
                <a:ea typeface="+mj-ea"/>
              </a:rPr>
              <a:t>找出在網路交友時，查證對方身分的</a:t>
            </a:r>
            <a:r>
              <a:rPr lang="en-US" altLang="zh-TW" sz="2400" dirty="0" smtClean="0">
                <a:latin typeface="+mj-ea"/>
                <a:ea typeface="+mj-ea"/>
              </a:rPr>
              <a:t>3</a:t>
            </a:r>
            <a:r>
              <a:rPr lang="zh-TW" altLang="en-US" sz="2400" dirty="0" smtClean="0">
                <a:latin typeface="+mj-ea"/>
                <a:ea typeface="+mj-ea"/>
              </a:rPr>
              <a:t>種</a:t>
            </a:r>
            <a:r>
              <a:rPr lang="zh-TW" altLang="zh-TW" sz="2400" dirty="0" smtClean="0">
                <a:latin typeface="+mj-ea"/>
                <a:ea typeface="+mj-ea"/>
              </a:rPr>
              <a:t>方式</a:t>
            </a:r>
            <a:r>
              <a:rPr lang="zh-TW" altLang="en-US" sz="2400" dirty="0" smtClean="0">
                <a:latin typeface="+mj-ea"/>
                <a:ea typeface="+mj-ea"/>
              </a:rPr>
              <a:t>。</a:t>
            </a:r>
            <a:endParaRPr lang="en-US" altLang="zh-TW" sz="2400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zh-TW" altLang="zh-TW" sz="2400" dirty="0" smtClean="0">
                <a:latin typeface="+mj-ea"/>
                <a:ea typeface="+mj-ea"/>
              </a:rPr>
              <a:t>將所討論的</a:t>
            </a:r>
            <a:r>
              <a:rPr lang="en-US" altLang="zh-TW" sz="2400" dirty="0" smtClean="0">
                <a:latin typeface="+mj-ea"/>
                <a:ea typeface="+mj-ea"/>
              </a:rPr>
              <a:t>3</a:t>
            </a:r>
            <a:r>
              <a:rPr lang="zh-TW" altLang="zh-TW" sz="2400" dirty="0" smtClean="0">
                <a:latin typeface="+mj-ea"/>
                <a:ea typeface="+mj-ea"/>
              </a:rPr>
              <a:t>種不同查證方式串連成一齣 </a:t>
            </a:r>
            <a:r>
              <a:rPr lang="en-US" altLang="zh-TW" sz="2400" dirty="0" smtClean="0">
                <a:latin typeface="+mj-ea"/>
                <a:ea typeface="+mj-ea"/>
              </a:rPr>
              <a:t>3</a:t>
            </a:r>
            <a:r>
              <a:rPr lang="zh-TW" altLang="zh-TW" sz="2400" dirty="0" smtClean="0">
                <a:latin typeface="+mj-ea"/>
                <a:ea typeface="+mj-ea"/>
              </a:rPr>
              <a:t>分鐘內的短劇</a:t>
            </a:r>
            <a:r>
              <a:rPr lang="zh-TW" altLang="en-US" sz="2400" dirty="0" smtClean="0">
                <a:latin typeface="+mj-ea"/>
                <a:ea typeface="+mj-ea"/>
              </a:rPr>
              <a:t>，表演給其他組的同學觀看。</a:t>
            </a:r>
            <a:endParaRPr lang="en-US" altLang="zh-TW" sz="2400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400" dirty="0" smtClean="0">
                <a:latin typeface="+mj-ea"/>
                <a:ea typeface="+mj-ea"/>
              </a:rPr>
              <a:t>哪一種身分查證的方式最有效呢？</a:t>
            </a:r>
            <a:endParaRPr lang="zh-TW" altLang="zh-TW" sz="2400" dirty="0" smtClean="0">
              <a:latin typeface="+mj-ea"/>
              <a:ea typeface="+mj-ea"/>
            </a:endParaRPr>
          </a:p>
          <a:p>
            <a:pPr>
              <a:buNone/>
              <a:defRPr/>
            </a:pPr>
            <a:endParaRPr lang="zh-TW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zh-TW" altLang="zh-TW" sz="2000" dirty="0" smtClean="0"/>
          </a:p>
          <a:p>
            <a:pPr>
              <a:defRPr/>
            </a:pPr>
            <a:endParaRPr lang="zh-TW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zh-TW" altLang="en-US" sz="2000" dirty="0">
              <a:latin typeface="+mj-ea"/>
              <a:ea typeface="+mj-ea"/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580112" y="4293096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文字方塊 6"/>
          <p:cNvSpPr txBox="1"/>
          <p:nvPr/>
        </p:nvSpPr>
        <p:spPr>
          <a:xfrm>
            <a:off x="2483768" y="6237312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圖片來源</a:t>
            </a:r>
            <a:r>
              <a:rPr lang="en-US" altLang="zh-TW" dirty="0" smtClean="0"/>
              <a:t>:</a:t>
            </a:r>
            <a:r>
              <a:rPr lang="en-US" altLang="zh-TW" u="sng" dirty="0" smtClean="0">
                <a:hlinkClick r:id="rId6"/>
              </a:rPr>
              <a:t> </a:t>
            </a:r>
            <a:r>
              <a:rPr lang="en-US" altLang="zh-TW" sz="800" dirty="0" smtClean="0">
                <a:hlinkClick r:id="rId7"/>
              </a:rPr>
              <a:t>http://pier-2.khcc.gov.tw/child/content/camp/camp03.aspx?sid=311&amp;cid=2</a:t>
            </a:r>
            <a:endParaRPr lang="zh-TW" alt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>
          <a:xfrm>
            <a:off x="611188" y="549275"/>
            <a:ext cx="7772400" cy="1362075"/>
          </a:xfrm>
        </p:spPr>
        <p:txBody>
          <a:bodyPr/>
          <a:lstStyle/>
          <a:p>
            <a:pPr algn="ctr" eaLnBrk="1" hangingPunct="1"/>
            <a:r>
              <a:rPr lang="zh-TW" altLang="en-US" smtClean="0"/>
              <a:t>本教案結束，謝謝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>
                <a:sym typeface="Wingdings" pitchFamily="2" charset="2"/>
              </a:rPr>
              <a:t></a:t>
            </a:r>
            <a:endParaRPr lang="zh-TW" altLang="en-US" smtClean="0"/>
          </a:p>
        </p:txBody>
      </p:sp>
      <p:pic>
        <p:nvPicPr>
          <p:cNvPr id="16388" name="Picture 4" descr="http://www.feja.org.tw/themes/liger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600" y="4983163"/>
            <a:ext cx="2808288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內容版面配置區 5"/>
          <p:cNvSpPr>
            <a:spLocks noGrp="1"/>
          </p:cNvSpPr>
          <p:nvPr>
            <p:ph sz="quarter" idx="1"/>
          </p:nvPr>
        </p:nvSpPr>
        <p:spPr>
          <a:xfrm>
            <a:off x="899592" y="2420888"/>
            <a:ext cx="7772400" cy="1512888"/>
          </a:xfrm>
        </p:spPr>
        <p:txBody>
          <a:bodyPr/>
          <a:lstStyle/>
          <a:p>
            <a:pPr lvl="0"/>
            <a:r>
              <a:rPr lang="zh-TW" altLang="en-US" dirty="0" smtClean="0">
                <a:latin typeface="+mj-ea"/>
                <a:ea typeface="+mj-ea"/>
              </a:rPr>
              <a:t>你</a:t>
            </a:r>
            <a:r>
              <a:rPr lang="zh-TW" altLang="zh-TW" dirty="0" smtClean="0">
                <a:latin typeface="+mj-ea"/>
                <a:ea typeface="+mj-ea"/>
              </a:rPr>
              <a:t>是否曾在網路上</a:t>
            </a:r>
            <a:r>
              <a:rPr lang="en-US" altLang="zh-TW" dirty="0" smtClean="0">
                <a:latin typeface="+mj-ea"/>
                <a:ea typeface="+mj-ea"/>
              </a:rPr>
              <a:t>(</a:t>
            </a:r>
            <a:r>
              <a:rPr lang="zh-TW" altLang="zh-TW" dirty="0" smtClean="0">
                <a:latin typeface="+mj-ea"/>
                <a:ea typeface="+mj-ea"/>
              </a:rPr>
              <a:t>聊天室、線上遊戲、影音平台</a:t>
            </a:r>
            <a:r>
              <a:rPr lang="en-US" altLang="zh-TW" dirty="0" smtClean="0">
                <a:latin typeface="+mj-ea"/>
                <a:ea typeface="+mj-ea"/>
              </a:rPr>
              <a:t>)</a:t>
            </a:r>
            <a:r>
              <a:rPr lang="zh-TW" altLang="zh-TW" dirty="0" smtClean="0">
                <a:latin typeface="+mj-ea"/>
                <a:ea typeface="+mj-ea"/>
              </a:rPr>
              <a:t>結交過新朋友？</a:t>
            </a:r>
            <a:endParaRPr lang="zh-TW" altLang="zh-TW" dirty="0">
              <a:latin typeface="+mj-ea"/>
              <a:ea typeface="+mj-ea"/>
            </a:endParaRPr>
          </a:p>
        </p:txBody>
      </p:sp>
      <p:sp>
        <p:nvSpPr>
          <p:cNvPr id="7172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活動一：網路上的朋友</a:t>
            </a:r>
          </a:p>
        </p:txBody>
      </p:sp>
      <p:pic>
        <p:nvPicPr>
          <p:cNvPr id="7175" name="Picture 7" descr="兩個朋友開心握手寒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16216" y="4221088"/>
            <a:ext cx="1828800" cy="18288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83568" y="3645024"/>
            <a:ext cx="2645281" cy="22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文字方塊 6"/>
          <p:cNvSpPr txBox="1"/>
          <p:nvPr/>
        </p:nvSpPr>
        <p:spPr>
          <a:xfrm>
            <a:off x="1979712" y="6237312"/>
            <a:ext cx="44644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圖片來源</a:t>
            </a:r>
            <a:r>
              <a:rPr lang="en-US" altLang="zh-TW" dirty="0" smtClean="0"/>
              <a:t>:</a:t>
            </a:r>
            <a:r>
              <a:rPr lang="en-US" altLang="zh-TW" dirty="0" smtClean="0">
                <a:hlinkClick r:id="rId7"/>
              </a:rPr>
              <a:t> </a:t>
            </a:r>
            <a:r>
              <a:rPr lang="en-US" altLang="zh-TW" sz="800" dirty="0" smtClean="0">
                <a:hlinkClick r:id="rId7"/>
              </a:rPr>
              <a:t>http://www.yatta.com.tw/guide/wish/chapter/200/a20</a:t>
            </a:r>
            <a:endParaRPr lang="en-US" altLang="zh-TW" sz="800" dirty="0" smtClean="0"/>
          </a:p>
          <a:p>
            <a:r>
              <a:rPr lang="en-US" altLang="zh-TW" sz="800" dirty="0" smtClean="0">
                <a:hlinkClick r:id="rId8"/>
              </a:rPr>
              <a:t>http://game.sina.com.hk/cgi-bin/nw/show.cgi/489/3/1/23973/1.html</a:t>
            </a:r>
            <a:endParaRPr lang="zh-TW" altLang="en-US" sz="800" dirty="0"/>
          </a:p>
        </p:txBody>
      </p:sp>
      <p:pic>
        <p:nvPicPr>
          <p:cNvPr id="1028" name="Picture 4" descr="http://t1.gstatic.com/images?q=tbn:ANd9GcQnFHbWUl4r4JLHQL7u58asbrM9LbsdhsqSJEMK77e85aQgvxdJ-Q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491880" y="3645024"/>
            <a:ext cx="2466975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內容版面配置區 5"/>
          <p:cNvSpPr>
            <a:spLocks noGrp="1"/>
          </p:cNvSpPr>
          <p:nvPr>
            <p:ph sz="quarter" idx="1"/>
          </p:nvPr>
        </p:nvSpPr>
        <p:spPr>
          <a:xfrm>
            <a:off x="899592" y="1700808"/>
            <a:ext cx="7772400" cy="1512888"/>
          </a:xfrm>
        </p:spPr>
        <p:txBody>
          <a:bodyPr/>
          <a:lstStyle/>
          <a:p>
            <a:pPr lvl="0">
              <a:buNone/>
            </a:pPr>
            <a:r>
              <a:rPr lang="zh-TW" altLang="en-US" sz="3600" dirty="0" smtClean="0">
                <a:latin typeface="+mj-ea"/>
                <a:ea typeface="+mj-ea"/>
              </a:rPr>
              <a:t>經驗交流</a:t>
            </a:r>
            <a:endParaRPr lang="en-US" altLang="zh-TW" sz="3600" dirty="0" smtClean="0">
              <a:latin typeface="+mj-ea"/>
              <a:ea typeface="+mj-ea"/>
            </a:endParaRPr>
          </a:p>
          <a:p>
            <a:pPr lvl="0"/>
            <a:r>
              <a:rPr lang="zh-TW" altLang="zh-TW" dirty="0" smtClean="0">
                <a:latin typeface="+mj-ea"/>
                <a:ea typeface="+mj-ea"/>
              </a:rPr>
              <a:t>透過哪一個網路平台認識新朋友的？</a:t>
            </a:r>
          </a:p>
          <a:p>
            <a:pPr lvl="0"/>
            <a:r>
              <a:rPr lang="zh-TW" altLang="zh-TW" dirty="0" smtClean="0">
                <a:latin typeface="+mj-ea"/>
                <a:ea typeface="+mj-ea"/>
              </a:rPr>
              <a:t>為什麼會想透過網路認識新朋友？</a:t>
            </a:r>
          </a:p>
          <a:p>
            <a:pPr lvl="0"/>
            <a:r>
              <a:rPr lang="zh-TW" altLang="zh-TW" dirty="0" smtClean="0">
                <a:latin typeface="+mj-ea"/>
                <a:ea typeface="+mj-ea"/>
              </a:rPr>
              <a:t>平均多久與網友連絡一次？ </a:t>
            </a:r>
          </a:p>
          <a:p>
            <a:pPr lvl="0"/>
            <a:r>
              <a:rPr lang="zh-TW" altLang="zh-TW" dirty="0" smtClean="0">
                <a:latin typeface="+mj-ea"/>
                <a:ea typeface="+mj-ea"/>
              </a:rPr>
              <a:t>都與網友聊些什麼？</a:t>
            </a:r>
          </a:p>
          <a:p>
            <a:pPr lvl="0"/>
            <a:r>
              <a:rPr lang="zh-TW" altLang="zh-TW" dirty="0" smtClean="0">
                <a:latin typeface="+mj-ea"/>
                <a:ea typeface="+mj-ea"/>
              </a:rPr>
              <a:t>曾經與網友見過面嗎？</a:t>
            </a:r>
          </a:p>
          <a:p>
            <a:pPr lvl="0"/>
            <a:r>
              <a:rPr lang="zh-TW" altLang="zh-TW" dirty="0" smtClean="0">
                <a:latin typeface="+mj-ea"/>
                <a:ea typeface="+mj-ea"/>
              </a:rPr>
              <a:t>面對面聊天與透過網路上聊天是否有差別？</a:t>
            </a:r>
            <a:endParaRPr lang="zh-TW" altLang="zh-TW" dirty="0">
              <a:latin typeface="+mj-ea"/>
              <a:ea typeface="+mj-ea"/>
            </a:endParaRPr>
          </a:p>
        </p:txBody>
      </p:sp>
      <p:sp>
        <p:nvSpPr>
          <p:cNvPr id="7172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活動一：網路上的朋友</a:t>
            </a:r>
          </a:p>
        </p:txBody>
      </p:sp>
      <p:pic>
        <p:nvPicPr>
          <p:cNvPr id="52226" name="Picture 2" descr="檢視詳細資料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76256" y="2420888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內容版面配置區 5"/>
          <p:cNvSpPr>
            <a:spLocks noGrp="1"/>
          </p:cNvSpPr>
          <p:nvPr>
            <p:ph sz="quarter" idx="1"/>
          </p:nvPr>
        </p:nvSpPr>
        <p:spPr>
          <a:xfrm>
            <a:off x="900113" y="2492374"/>
            <a:ext cx="7772400" cy="2016745"/>
          </a:xfrm>
        </p:spPr>
        <p:txBody>
          <a:bodyPr/>
          <a:lstStyle/>
          <a:p>
            <a:r>
              <a:rPr lang="zh-TW" altLang="zh-TW" sz="2800" dirty="0" smtClean="0">
                <a:latin typeface="微軟正黑體" pitchFamily="34" charset="-120"/>
                <a:ea typeface="微軟正黑體" pitchFamily="34" charset="-120"/>
              </a:rPr>
              <a:t>如果今天有網友向你借錢，你會怎麼處理？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請說說看你的處理方法及原因。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zh-TW" sz="2800" dirty="0" smtClean="0">
                <a:latin typeface="微軟正黑體" pitchFamily="34" charset="-120"/>
                <a:ea typeface="微軟正黑體" pitchFamily="34" charset="-120"/>
              </a:rPr>
              <a:t>閱讀「冒用美女照詐財 網友判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zh-TW" sz="2800" dirty="0" smtClean="0">
                <a:latin typeface="微軟正黑體" pitchFamily="34" charset="-120"/>
                <a:ea typeface="微軟正黑體" pitchFamily="34" charset="-120"/>
              </a:rPr>
              <a:t>年半」新聞。</a:t>
            </a:r>
            <a:endParaRPr lang="zh-TW" altLang="en-US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196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活動二：看看新聞怎麼說</a:t>
            </a:r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339752" y="4653136"/>
            <a:ext cx="2376264" cy="1786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方塊 5"/>
          <p:cNvSpPr txBox="1"/>
          <p:nvPr/>
        </p:nvSpPr>
        <p:spPr>
          <a:xfrm>
            <a:off x="4679504" y="594928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圖片來源</a:t>
            </a:r>
            <a:r>
              <a:rPr lang="en-US" altLang="zh-TW" dirty="0" smtClean="0"/>
              <a:t>:</a:t>
            </a:r>
            <a:r>
              <a:rPr lang="en-US" altLang="zh-TW" sz="800" dirty="0" smtClean="0">
                <a:hlinkClick r:id="rId6"/>
              </a:rPr>
              <a:t> http://www.lnka.cn/article/topic1779.html</a:t>
            </a:r>
            <a:endParaRPr lang="zh-TW" alt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活動二：看看新聞怎麼說</a:t>
            </a:r>
          </a:p>
        </p:txBody>
      </p:sp>
      <p:sp>
        <p:nvSpPr>
          <p:cNvPr id="15" name="內容版面配置區 5"/>
          <p:cNvSpPr>
            <a:spLocks noGrp="1"/>
          </p:cNvSpPr>
          <p:nvPr>
            <p:ph sz="quarter" idx="1"/>
          </p:nvPr>
        </p:nvSpPr>
        <p:spPr>
          <a:xfrm>
            <a:off x="899592" y="1700808"/>
            <a:ext cx="7772400" cy="1512888"/>
          </a:xfrm>
        </p:spPr>
        <p:txBody>
          <a:bodyPr/>
          <a:lstStyle/>
          <a:p>
            <a:pPr lvl="0">
              <a:buNone/>
            </a:pPr>
            <a:r>
              <a:rPr lang="zh-TW" altLang="en-US" sz="2800" dirty="0" smtClean="0">
                <a:latin typeface="+mj-ea"/>
                <a:ea typeface="+mj-ea"/>
              </a:rPr>
              <a:t>新聞大解析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Who—</a:t>
            </a:r>
            <a:r>
              <a:rPr lang="zh-TW" altLang="zh-TW" sz="2800" dirty="0" smtClean="0">
                <a:latin typeface="+mj-ea"/>
                <a:ea typeface="+mj-ea"/>
              </a:rPr>
              <a:t>這則新聞主角是誰？</a:t>
            </a:r>
            <a:endParaRPr lang="zh-TW" altLang="zh-TW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What—</a:t>
            </a:r>
            <a:r>
              <a:rPr lang="zh-TW" altLang="zh-TW" sz="2800" dirty="0" smtClean="0">
                <a:latin typeface="+mj-ea"/>
                <a:ea typeface="+mj-ea"/>
              </a:rPr>
              <a:t>新聞的主題是什麼？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When—</a:t>
            </a:r>
            <a:r>
              <a:rPr lang="zh-TW" altLang="zh-TW" sz="2800" dirty="0" smtClean="0">
                <a:latin typeface="+mj-ea"/>
                <a:ea typeface="+mj-ea"/>
              </a:rPr>
              <a:t>新聞什麼時候發生的？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Where—</a:t>
            </a:r>
            <a:r>
              <a:rPr lang="zh-TW" altLang="zh-TW" sz="2800" dirty="0" smtClean="0">
                <a:latin typeface="+mj-ea"/>
                <a:ea typeface="+mj-ea"/>
              </a:rPr>
              <a:t>在哪裡發生的？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Why—</a:t>
            </a:r>
            <a:r>
              <a:rPr lang="zh-TW" altLang="zh-TW" sz="2800" dirty="0" smtClean="0">
                <a:latin typeface="+mj-ea"/>
                <a:ea typeface="+mj-ea"/>
              </a:rPr>
              <a:t>造成事件的原因為何？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How—</a:t>
            </a:r>
            <a:r>
              <a:rPr lang="zh-TW" altLang="zh-TW" sz="2800" dirty="0" smtClean="0">
                <a:latin typeface="+mj-ea"/>
                <a:ea typeface="+mj-ea"/>
              </a:rPr>
              <a:t>如何解決？</a:t>
            </a:r>
            <a:endParaRPr lang="zh-TW" altLang="zh-TW" dirty="0">
              <a:latin typeface="+mj-ea"/>
              <a:ea typeface="+mj-ea"/>
            </a:endParaRPr>
          </a:p>
        </p:txBody>
      </p:sp>
      <p:pic>
        <p:nvPicPr>
          <p:cNvPr id="16386" name="Picture 2" descr="想說些什麼的卡通人物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84168" y="2996952"/>
            <a:ext cx="2692896" cy="2692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活動二：看看新聞怎麼說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1619673" y="1700213"/>
            <a:ext cx="6192416" cy="4537075"/>
          </a:xfrm>
        </p:spPr>
        <p:txBody>
          <a:bodyPr/>
          <a:lstStyle/>
          <a:p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</a:rPr>
              <a:t>新聞中的李姓女子利用什麼方式讓詹姓網友與她交往？</a:t>
            </a:r>
          </a:p>
          <a:p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</a:rPr>
              <a:t>如果是你詹姓網友，你會相信李姓女子提供的照片嗎？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為什麼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</a:rPr>
              <a:t>？</a:t>
            </a:r>
          </a:p>
          <a:p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</a:rPr>
              <a:t>新聞中的李姓女子用什麼理由陸續跟詹姓網友騙錢？共騙了多少錢？</a:t>
            </a:r>
          </a:p>
          <a:p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</a:rPr>
              <a:t>如果你是詹姓網友，你會把錢借給李姓女子嗎？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請說明你的原因。</a:t>
            </a:r>
            <a:endParaRPr lang="zh-TW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</a:rPr>
              <a:t>詹姓網友最後如何發現這是一場騙局？</a:t>
            </a:r>
          </a:p>
          <a:p>
            <a:pPr>
              <a:defRPr/>
            </a:pPr>
            <a:endParaRPr lang="en-US" altLang="zh-TW" sz="24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zh-TW" altLang="en-US" sz="2000" dirty="0">
              <a:latin typeface="+mj-ea"/>
              <a:ea typeface="+mj-ea"/>
            </a:endParaRPr>
          </a:p>
        </p:txBody>
      </p:sp>
      <p:pic>
        <p:nvPicPr>
          <p:cNvPr id="14338" name="Picture 2" descr="人與問號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92280" y="4653136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活動二：看看新聞怎麼說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899592" y="1988840"/>
            <a:ext cx="7891784" cy="4537075"/>
          </a:xfrm>
        </p:spPr>
        <p:txBody>
          <a:bodyPr/>
          <a:lstStyle/>
          <a:p>
            <a:pPr>
              <a:defRPr/>
            </a:pPr>
            <a:r>
              <a:rPr lang="zh-TW" altLang="en-US" sz="2400" dirty="0" smtClean="0">
                <a:latin typeface="+mj-ea"/>
                <a:ea typeface="+mj-ea"/>
              </a:rPr>
              <a:t>新聞中提到「詐欺取財」，你知道什麼是詐欺取財嗎？</a:t>
            </a:r>
            <a:endParaRPr lang="en-US" altLang="zh-TW" sz="2400" dirty="0" smtClean="0">
              <a:latin typeface="+mj-ea"/>
              <a:ea typeface="+mj-ea"/>
            </a:endParaRPr>
          </a:p>
          <a:p>
            <a:pPr>
              <a:buNone/>
              <a:defRPr/>
            </a:pPr>
            <a:r>
              <a:rPr lang="zh-TW" altLang="zh-TW" sz="2400" dirty="0" smtClean="0">
                <a:latin typeface="+mj-ea"/>
                <a:ea typeface="+mj-ea"/>
              </a:rPr>
              <a:t>①詐欺取財屬於哪一類的法律？</a:t>
            </a:r>
          </a:p>
          <a:p>
            <a:pPr>
              <a:buNone/>
            </a:pPr>
            <a:r>
              <a:rPr lang="zh-TW" altLang="zh-TW" sz="2400" dirty="0" smtClean="0">
                <a:latin typeface="+mj-ea"/>
                <a:ea typeface="+mj-ea"/>
              </a:rPr>
              <a:t>②認識詐欺取財</a:t>
            </a:r>
            <a:r>
              <a:rPr lang="en-US" altLang="zh-TW" sz="2400" dirty="0" smtClean="0">
                <a:latin typeface="+mj-ea"/>
                <a:ea typeface="+mj-ea"/>
              </a:rPr>
              <a:t>: </a:t>
            </a:r>
            <a:r>
              <a:rPr lang="zh-TW" altLang="zh-TW" sz="2400" dirty="0" smtClean="0">
                <a:latin typeface="+mj-ea"/>
                <a:ea typeface="+mj-ea"/>
              </a:rPr>
              <a:t>意圖為自己或第三人不法之所有，以詐術使人將本人或第三人之物交付者，處五年以下有期徒刑、拘役或科或併科一千元以下罰金</a:t>
            </a:r>
          </a:p>
          <a:p>
            <a:pPr>
              <a:buNone/>
              <a:defRPr/>
            </a:pPr>
            <a:r>
              <a:rPr lang="zh-TW" altLang="zh-TW" sz="2400" dirty="0" smtClean="0">
                <a:latin typeface="+mj-ea"/>
                <a:ea typeface="+mj-ea"/>
              </a:rPr>
              <a:t>③</a:t>
            </a:r>
            <a:r>
              <a:rPr lang="zh-TW" altLang="en-US" sz="2400" dirty="0" smtClean="0">
                <a:latin typeface="+mj-ea"/>
                <a:ea typeface="+mj-ea"/>
              </a:rPr>
              <a:t>想想看，</a:t>
            </a:r>
            <a:r>
              <a:rPr lang="zh-TW" altLang="zh-TW" sz="2400" dirty="0" smtClean="0">
                <a:latin typeface="+mj-ea"/>
                <a:ea typeface="+mj-ea"/>
              </a:rPr>
              <a:t>為什麼李姓女子的行為屬於詐欺取財？</a:t>
            </a:r>
          </a:p>
          <a:p>
            <a:pPr>
              <a:buFont typeface="Wingdings 2" pitchFamily="18" charset="2"/>
              <a:buNone/>
              <a:defRPr/>
            </a:pPr>
            <a:endParaRPr lang="zh-TW" altLang="zh-TW" sz="2000" dirty="0" smtClean="0"/>
          </a:p>
          <a:p>
            <a:pPr>
              <a:defRPr/>
            </a:pPr>
            <a:endParaRPr lang="zh-TW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zh-TW" altLang="en-US" sz="2000" dirty="0">
              <a:latin typeface="+mj-ea"/>
              <a:ea typeface="+mj-ea"/>
            </a:endParaRPr>
          </a:p>
        </p:txBody>
      </p:sp>
      <p:pic>
        <p:nvPicPr>
          <p:cNvPr id="12290" name="Picture 2" descr="眼睛和雙腳構成的問號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88224" y="4725144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活動二：看看新聞怎麼說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1476375" y="1700213"/>
            <a:ext cx="7848600" cy="1656779"/>
          </a:xfrm>
        </p:spPr>
        <p:txBody>
          <a:bodyPr/>
          <a:lstStyle/>
          <a:p>
            <a:pPr>
              <a:defRPr/>
            </a:pPr>
            <a:r>
              <a:rPr lang="zh-TW" altLang="en-US" sz="2400" dirty="0" smtClean="0">
                <a:latin typeface="+mj-ea"/>
                <a:ea typeface="+mj-ea"/>
              </a:rPr>
              <a:t>請看看</a:t>
            </a:r>
            <a:r>
              <a:rPr lang="zh-TW" altLang="zh-TW" sz="2400" dirty="0" smtClean="0">
                <a:latin typeface="+mj-ea"/>
                <a:ea typeface="+mj-ea"/>
              </a:rPr>
              <a:t>網路交友</a:t>
            </a:r>
            <a:r>
              <a:rPr lang="zh-TW" altLang="en-US" sz="2400" dirty="0" smtClean="0">
                <a:latin typeface="+mj-ea"/>
                <a:ea typeface="+mj-ea"/>
              </a:rPr>
              <a:t>的其他</a:t>
            </a:r>
            <a:r>
              <a:rPr lang="zh-TW" altLang="zh-TW" sz="2400" dirty="0" smtClean="0">
                <a:latin typeface="+mj-ea"/>
                <a:ea typeface="+mj-ea"/>
              </a:rPr>
              <a:t>相關新聞</a:t>
            </a:r>
            <a:endParaRPr lang="en-US" altLang="zh-TW" sz="2400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400" dirty="0" smtClean="0">
                <a:latin typeface="+mj-ea"/>
                <a:ea typeface="+mj-ea"/>
              </a:rPr>
              <a:t>想一想，網路交友常引起犯罪事件，</a:t>
            </a:r>
            <a:endParaRPr lang="en-US" altLang="zh-TW" sz="2400" dirty="0" smtClean="0">
              <a:latin typeface="+mj-ea"/>
              <a:ea typeface="+mj-ea"/>
            </a:endParaRPr>
          </a:p>
          <a:p>
            <a:pPr>
              <a:buNone/>
              <a:defRPr/>
            </a:pPr>
            <a:r>
              <a:rPr lang="zh-TW" altLang="en-US" sz="2400" dirty="0" smtClean="0">
                <a:latin typeface="+mj-ea"/>
                <a:ea typeface="+mj-ea"/>
              </a:rPr>
              <a:t>    這</a:t>
            </a:r>
            <a:r>
              <a:rPr lang="zh-TW" altLang="zh-TW" sz="2400" dirty="0" smtClean="0">
                <a:latin typeface="+mj-ea"/>
                <a:ea typeface="+mj-ea"/>
              </a:rPr>
              <a:t>是因為網路的哪些特性</a:t>
            </a:r>
            <a:r>
              <a:rPr lang="zh-TW" altLang="en-US" sz="2400" dirty="0" smtClean="0">
                <a:latin typeface="+mj-ea"/>
                <a:ea typeface="+mj-ea"/>
              </a:rPr>
              <a:t>所</a:t>
            </a:r>
            <a:r>
              <a:rPr lang="zh-TW" altLang="zh-TW" sz="2400" dirty="0" smtClean="0">
                <a:latin typeface="+mj-ea"/>
                <a:ea typeface="+mj-ea"/>
              </a:rPr>
              <a:t>造成的？</a:t>
            </a:r>
          </a:p>
          <a:p>
            <a:pPr>
              <a:defRPr/>
            </a:pPr>
            <a:endParaRPr lang="en-US" altLang="zh-TW" sz="2400" dirty="0" smtClean="0"/>
          </a:p>
          <a:p>
            <a:pPr>
              <a:buFont typeface="Wingdings 2" pitchFamily="18" charset="2"/>
              <a:buNone/>
              <a:defRPr/>
            </a:pPr>
            <a:endParaRPr lang="en-US" altLang="zh-TW" sz="2400" dirty="0" smtClean="0"/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zh-TW" altLang="zh-TW" sz="2000" dirty="0" smtClean="0"/>
          </a:p>
          <a:p>
            <a:pPr>
              <a:defRPr/>
            </a:pPr>
            <a:endParaRPr lang="zh-TW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zh-TW" altLang="en-US" sz="2000" dirty="0">
              <a:latin typeface="+mj-ea"/>
              <a:ea typeface="+mj-ea"/>
            </a:endParaRPr>
          </a:p>
        </p:txBody>
      </p:sp>
      <p:pic>
        <p:nvPicPr>
          <p:cNvPr id="6" name="圖片 5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75656" y="3429000"/>
            <a:ext cx="2860675" cy="198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圖片 6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860032" y="3356992"/>
            <a:ext cx="2816736" cy="2109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文字方塊 7"/>
          <p:cNvSpPr txBox="1"/>
          <p:nvPr/>
        </p:nvSpPr>
        <p:spPr>
          <a:xfrm>
            <a:off x="1979712" y="5661248"/>
            <a:ext cx="604867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圖片來源</a:t>
            </a:r>
            <a:r>
              <a:rPr lang="en-US" altLang="zh-TW" dirty="0" smtClean="0"/>
              <a:t>:</a:t>
            </a:r>
            <a:r>
              <a:rPr lang="en-US" altLang="zh-TW" u="sng" dirty="0" smtClean="0">
                <a:hlinkClick r:id="rId7"/>
              </a:rPr>
              <a:t> </a:t>
            </a:r>
            <a:r>
              <a:rPr lang="en-US" altLang="zh-TW" sz="800" u="sng" dirty="0" smtClean="0">
                <a:hlinkClick r:id="rId8"/>
              </a:rPr>
              <a:t>http://www.youtube.com/watch?v=vJNG3x1OWdo&amp;feature=fvsr</a:t>
            </a:r>
            <a:endParaRPr lang="en-US" altLang="zh-TW" sz="800" u="sng" dirty="0" smtClean="0"/>
          </a:p>
          <a:p>
            <a:r>
              <a:rPr lang="zh-TW" altLang="en-US" sz="800" u="sng" dirty="0" smtClean="0">
                <a:hlinkClick r:id="rId9"/>
              </a:rPr>
              <a:t> </a:t>
            </a:r>
            <a:r>
              <a:rPr lang="en-US" altLang="zh-TW" sz="800" u="sng" dirty="0" smtClean="0">
                <a:hlinkClick r:id="rId9"/>
              </a:rPr>
              <a:t>http://www.youtube.com/watch?v=CpihpCo_jLs&amp;feature=relmfu</a:t>
            </a:r>
            <a:endParaRPr lang="en-US" altLang="zh-TW" sz="800" u="sng" dirty="0" smtClean="0"/>
          </a:p>
          <a:p>
            <a:endParaRPr lang="zh-TW" alt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活動二：看看新聞怎麼說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1403351" y="1700213"/>
            <a:ext cx="7417122" cy="4105275"/>
          </a:xfrm>
        </p:spPr>
        <p:txBody>
          <a:bodyPr/>
          <a:lstStyle/>
          <a:p>
            <a:pPr>
              <a:defRPr/>
            </a:pPr>
            <a:r>
              <a:rPr lang="zh-TW" altLang="en-US" sz="2400" dirty="0" smtClean="0">
                <a:latin typeface="+mj-ea"/>
                <a:ea typeface="+mj-ea"/>
              </a:rPr>
              <a:t>網路交友是否一定會有不良影響呢？</a:t>
            </a:r>
            <a:endParaRPr lang="en-US" altLang="zh-TW" sz="2400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zh-TW" altLang="zh-TW" sz="2400" dirty="0" smtClean="0">
                <a:latin typeface="+mj-ea"/>
                <a:ea typeface="+mj-ea"/>
              </a:rPr>
              <a:t>「英大齡剩女依靠網路尋得真愛」</a:t>
            </a:r>
            <a:r>
              <a:rPr lang="zh-TW" altLang="en-US" sz="2400" dirty="0" smtClean="0">
                <a:latin typeface="+mj-ea"/>
                <a:ea typeface="+mj-ea"/>
              </a:rPr>
              <a:t>新聞分享</a:t>
            </a:r>
            <a:endParaRPr lang="en-US" altLang="zh-TW" sz="2400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400" dirty="0" smtClean="0">
                <a:latin typeface="+mj-ea"/>
                <a:ea typeface="+mj-ea"/>
              </a:rPr>
              <a:t>如果要建立正面的網路交友關係，有沒有一些準則是要注意或遵守的？說說看你的想法。</a:t>
            </a:r>
            <a:endParaRPr lang="zh-TW" altLang="zh-TW" sz="2400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zh-TW" altLang="zh-TW" sz="2400" dirty="0" smtClean="0"/>
          </a:p>
        </p:txBody>
      </p:sp>
      <p:pic>
        <p:nvPicPr>
          <p:cNvPr id="6" name="圖片 5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835696" y="3645024"/>
            <a:ext cx="3886171" cy="224525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文字方塊 6"/>
          <p:cNvSpPr txBox="1"/>
          <p:nvPr/>
        </p:nvSpPr>
        <p:spPr>
          <a:xfrm>
            <a:off x="2483768" y="6237312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圖片來源</a:t>
            </a:r>
            <a:r>
              <a:rPr lang="en-US" altLang="zh-TW" dirty="0" smtClean="0"/>
              <a:t>:</a:t>
            </a:r>
            <a:r>
              <a:rPr lang="en-US" altLang="zh-TW" u="sng" dirty="0" smtClean="0">
                <a:hlinkClick r:id="rId6"/>
              </a:rPr>
              <a:t> </a:t>
            </a:r>
            <a:r>
              <a:rPr lang="en-US" altLang="zh-TW" sz="800" u="sng" dirty="0" smtClean="0">
                <a:hlinkClick r:id="rId6"/>
              </a:rPr>
              <a:t>http://big5.ce.cn/gate/big5/intl.ce.cn/qqss/201204/27/t20120427_23278759.shtml</a:t>
            </a:r>
            <a:endParaRPr lang="zh-TW" alt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552</TotalTime>
  <Words>1122</Words>
  <Application>Microsoft Office PowerPoint</Application>
  <PresentationFormat>如螢幕大小 (4:3)</PresentationFormat>
  <Paragraphs>118</Paragraphs>
  <Slides>11</Slides>
  <Notes>9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公正</vt:lpstr>
      <vt:lpstr>教案名稱：網路交友停看聽   本教案製作者：毛俞婷)  </vt:lpstr>
      <vt:lpstr>活動一：網路上的朋友</vt:lpstr>
      <vt:lpstr>活動一：網路上的朋友</vt:lpstr>
      <vt:lpstr>活動二：看看新聞怎麼說</vt:lpstr>
      <vt:lpstr>活動二：看看新聞怎麼說</vt:lpstr>
      <vt:lpstr>活動二：看看新聞怎麼說</vt:lpstr>
      <vt:lpstr>活動二：看看新聞怎麼說</vt:lpstr>
      <vt:lpstr>活動二：看看新聞怎麼說</vt:lpstr>
      <vt:lpstr>活動二：看看新聞怎麼說</vt:lpstr>
      <vt:lpstr>活動二：動動腦 演演看</vt:lpstr>
      <vt:lpstr>本教案結束，謝謝 </vt:lpstr>
    </vt:vector>
  </TitlesOfParts>
  <Company>TAIWAN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教案名稱</dc:title>
  <dc:creator>PHD</dc:creator>
  <cp:lastModifiedBy>User</cp:lastModifiedBy>
  <cp:revision>33</cp:revision>
  <dcterms:created xsi:type="dcterms:W3CDTF">2011-03-28T02:01:01Z</dcterms:created>
  <dcterms:modified xsi:type="dcterms:W3CDTF">2012-05-10T23:29:23Z</dcterms:modified>
</cp:coreProperties>
</file>