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82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73" r:id="rId1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62F8"/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77273" autoAdjust="0"/>
  </p:normalViewPr>
  <p:slideViewPr>
    <p:cSldViewPr>
      <p:cViewPr>
        <p:scale>
          <a:sx n="50" d="100"/>
          <a:sy n="50" d="100"/>
        </p:scale>
        <p:origin x="-788" y="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vJNG3x1OWdo&amp;feature=fvsr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youtube.com/watch?v=CpihpCo_jLs&amp;feature=relmfu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g5.ce.cn/gate/big5/intl.ce.cn/qqss/201204/27/t20120427_23278759.shtml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＊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請問學生是否曾在網路上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聊天室、線上遊戲平台、影音平台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結交過新朋友？</a:t>
            </a: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＊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請曾經有過網路交友經驗的學生分享曾有的經歷。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透過哪一個網路平台認識新朋友的？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為什麼會想透過網路認識新朋友？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平均多久與網友連絡一次？ 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都與網友聊些什麼？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曾經與網友見過面嗎？</a:t>
            </a:r>
          </a:p>
          <a:p>
            <a:pPr lvl="0"/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面對面聊天與透過網路上聊天是否有差別？</a:t>
            </a:r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、請問學生：如果今天有網友向你借錢，你會怎麼處理？並請說明原因。</a:t>
            </a:r>
          </a:p>
          <a:p>
            <a:pPr latinLnBrk="1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atinLnBrk="1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、請學生閱讀「冒用美女照詐財 網友判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年半」新聞。</a:t>
            </a:r>
          </a:p>
          <a:p>
            <a:pPr eaLnBrk="1" hangingPunct="1"/>
            <a:endParaRPr lang="zh-TW" altLang="zh-TW" dirty="0" smtClean="0"/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新聞閱畢，請學生以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解析新聞，除了解新聞架構外，亦可增加對新聞內容的印象。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①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Who—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這則新聞主角是誰？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宜蘭縣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24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歲李姓女子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②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What—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新聞的主題是什麼？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李姓女子利用美女照片詐財，被判決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年半的刑期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③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When—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新聞什麼時候發生的？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(4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月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20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日公布判決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④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Where—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在哪裡發生的？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網路上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⑤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Why—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造成事件的原因為何？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李女利用冒名的美女照片與詹姓網友交往，並詐騙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64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萬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⑥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How—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如何解決？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李女被判決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年半的刑期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針對新聞再提出相關問題，以增加學生對新聞內容之認知。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①新聞中的李姓女子利用什麼方式讓詹姓網友與她交往？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②如果是你詹姓網友，你會相信李姓女子提供的照片嗎？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③新聞中的李姓女子用什麼理由陸續跟詹姓網友騙錢？共騙了多少錢？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④如果你是詹姓網友，你會把錢借給李姓女子嗎？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⑤詹姓網友最後如何發現這是一場騙局？</a:t>
            </a:r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C80866-5F07-4845-9C86-D13718D9FEA2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回答新聞中提到的詐欺取財相關問題：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①詐欺取財屬於哪一類的法律？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刑法第三百三十九條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②認識詐欺取財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意圖為自己或第三人不法之所有，以詐術使人將本人或第三人之物交付者，處五年以下有期徒刑、拘役或科或併科一千元以下罰金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③為什麼李姓女子的行為屬於詐欺取財？</a:t>
            </a:r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播放其他網路交友相關新聞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①「網路交友陷阱 貼裴勇俊照 騙護士</a:t>
            </a:r>
            <a:r>
              <a:rPr lang="en-US" altLang="zh-TW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http://www.youtube.com/watch?v=vJNG3x1OWdo&amp;feature=fvsr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②「假醫生釣護士 網路男蟲騙財又騙色」</a:t>
            </a:r>
            <a:r>
              <a:rPr lang="en-US" altLang="zh-TW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http://www.youtube.com/watch?v=CpihpCo_jLs&amp;feature=relmfu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教師請問學生，網路交友經常引起犯罪事件，到底是因為網路的哪些特性造成的？</a:t>
            </a:r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C1B71-3785-43EC-BF4C-F2F3D114F06A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教師請問學生，網路交友是否皆帶來不好的影響呢？可播放「英大齡剩女依靠網路尋得真愛」新聞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zh-TW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http://big5.ce.cn/gate/big5/intl.ce.cn/qqss/201204/27/t20120427_23278759.shtml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，讓學生了解網路交友的正面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示範，並請問學生，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如果要建立正面的網路交友關係，有哪些準則是要注意或遵守的。</a:t>
            </a:r>
            <a:endParaRPr lang="zh-TW" altLang="zh-TW" dirty="0" smtClean="0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B834BA-58AA-4D10-A2B0-33D8927D21C2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教師說明，網路是另一種交友的管道，並非所有的網路交友皆會帶來不好的影響，只是，隔著電腦螢幕無法親身見面，很容易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引起不法人士的非法行徑；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因此，當我們在網路上交朋友時，更應該要提高警覺，小心查證，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保持停看聽的原則，千萬不要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因對方的甜言蜜語而輕易相信對方。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請各組討論，找出在網路交友時，查證對方身分的方式，每一組至少想出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種不同的方式。</a:t>
            </a: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將所討論的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種不同查證方式串連成一齣 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分鐘內的短劇，並請他組同學評分，看看哪一組的身分查證方式最有效。</a:t>
            </a:r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10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2012/5/11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://pier-2.khcc.gov.tw/child/content/camp/camp03.aspx?sid=311&amp;cid=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g5.ce.cn/gate/big5/intl.ce.cn/qqss/201204/27/t20120427_23278759.shtml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game.sina.com.hk/cgi-bin/nw/show.cgi/489/3/1/23973/1.html" TargetMode="External"/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://www.yatta.com.tw/guide/wish/chapter/200/a2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nka.cn/article/topic1779.html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vJNG3x1OWdo&amp;feature=fvsr" TargetMode="External"/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://big5.ce.cn/gate/big5/intl.ce.cn/qqss/201204/27/t20120427_23278759.s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2.png"/><Relationship Id="rId9" Type="http://schemas.openxmlformats.org/officeDocument/2006/relationships/hyperlink" Target="http://www.youtube.com/watch?v=CpihpCo_jLs&amp;feature=relmfu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g5.ce.cn/gate/big5/intl.ce.cn/qqss/201204/27/t20120427_23278759.shtml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n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zh-TW" altLang="en-US" sz="4800" b="1" dirty="0" smtClean="0"/>
              <a:t>網路交友停看聽</a:t>
            </a:r>
            <a:r>
              <a:rPr lang="zh-TW" altLang="zh-TW" sz="4800" b="1" dirty="0" smtClean="0"/>
              <a:t> </a:t>
            </a:r>
            <a:r>
              <a:rPr altLang="zh-TW" sz="4800" b="1" dirty="0" smtClean="0"/>
              <a:t/>
            </a:r>
            <a:br>
              <a:rPr altLang="zh-TW" sz="4800" b="1" dirty="0" smtClean="0"/>
            </a:br>
            <a:r>
              <a:rPr altLang="zh-TW" b="1" dirty="0" smtClean="0"/>
              <a:t/>
            </a:r>
            <a:br>
              <a:rPr altLang="zh-TW" b="1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sz="3100" b="1" dirty="0" smtClean="0">
                <a:solidFill>
                  <a:schemeClr val="bg1"/>
                </a:solidFill>
                <a:latin typeface="+mn-ea"/>
              </a:rPr>
              <a:t>) 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活動二：動動腦 演演看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645345" y="1714500"/>
            <a:ext cx="6527055" cy="4105275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聽聽老師怎麼說。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各組請</a:t>
            </a:r>
            <a:r>
              <a:rPr lang="zh-TW" altLang="zh-TW" sz="2400" dirty="0" smtClean="0">
                <a:latin typeface="+mj-ea"/>
                <a:ea typeface="+mj-ea"/>
              </a:rPr>
              <a:t>找出在網路交友時，查證對方身分的</a:t>
            </a:r>
            <a:r>
              <a:rPr lang="en-US" altLang="zh-TW" sz="2400" dirty="0" smtClean="0">
                <a:latin typeface="+mj-ea"/>
                <a:ea typeface="+mj-ea"/>
              </a:rPr>
              <a:t>3</a:t>
            </a:r>
            <a:r>
              <a:rPr lang="zh-TW" altLang="en-US" sz="2400" dirty="0" smtClean="0">
                <a:latin typeface="+mj-ea"/>
                <a:ea typeface="+mj-ea"/>
              </a:rPr>
              <a:t>種</a:t>
            </a:r>
            <a:r>
              <a:rPr lang="zh-TW" altLang="zh-TW" sz="2400" dirty="0" smtClean="0">
                <a:latin typeface="+mj-ea"/>
                <a:ea typeface="+mj-ea"/>
              </a:rPr>
              <a:t>方式</a:t>
            </a:r>
            <a:r>
              <a:rPr lang="zh-TW" altLang="en-US" sz="2400" dirty="0" smtClean="0">
                <a:latin typeface="+mj-ea"/>
                <a:ea typeface="+mj-ea"/>
              </a:rPr>
              <a:t>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zh-TW" sz="2400" dirty="0" smtClean="0">
                <a:latin typeface="+mj-ea"/>
                <a:ea typeface="+mj-ea"/>
              </a:rPr>
              <a:t>將所討論的</a:t>
            </a:r>
            <a:r>
              <a:rPr lang="en-US" altLang="zh-TW" sz="2400" dirty="0" smtClean="0">
                <a:latin typeface="+mj-ea"/>
                <a:ea typeface="+mj-ea"/>
              </a:rPr>
              <a:t>3</a:t>
            </a:r>
            <a:r>
              <a:rPr lang="zh-TW" altLang="zh-TW" sz="2400" dirty="0" smtClean="0">
                <a:latin typeface="+mj-ea"/>
                <a:ea typeface="+mj-ea"/>
              </a:rPr>
              <a:t>種不同查證方式串連成一齣 </a:t>
            </a:r>
            <a:r>
              <a:rPr lang="en-US" altLang="zh-TW" sz="2400" dirty="0" smtClean="0">
                <a:latin typeface="+mj-ea"/>
                <a:ea typeface="+mj-ea"/>
              </a:rPr>
              <a:t>3</a:t>
            </a:r>
            <a:r>
              <a:rPr lang="zh-TW" altLang="zh-TW" sz="2400" dirty="0" smtClean="0">
                <a:latin typeface="+mj-ea"/>
                <a:ea typeface="+mj-ea"/>
              </a:rPr>
              <a:t>分鐘內的短劇</a:t>
            </a:r>
            <a:r>
              <a:rPr lang="zh-TW" altLang="en-US" sz="2400" dirty="0" smtClean="0">
                <a:latin typeface="+mj-ea"/>
                <a:ea typeface="+mj-ea"/>
              </a:rPr>
              <a:t>，表演給其他組的同學觀看。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哪一種身分查證的方式最有效呢？</a:t>
            </a:r>
            <a:endParaRPr lang="zh-TW" altLang="zh-TW" sz="2400" dirty="0" smtClean="0">
              <a:latin typeface="+mj-ea"/>
              <a:ea typeface="+mj-ea"/>
            </a:endParaRPr>
          </a:p>
          <a:p>
            <a:pPr>
              <a:buNone/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580112" y="4293096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字方塊 6"/>
          <p:cNvSpPr txBox="1"/>
          <p:nvPr/>
        </p:nvSpPr>
        <p:spPr>
          <a:xfrm>
            <a:off x="2483768" y="623731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</a:t>
            </a:r>
            <a:r>
              <a:rPr lang="en-US" altLang="zh-TW" u="sng" dirty="0" smtClean="0">
                <a:hlinkClick r:id="rId6"/>
              </a:rPr>
              <a:t> </a:t>
            </a:r>
            <a:r>
              <a:rPr lang="en-US" altLang="zh-TW" sz="800" dirty="0" smtClean="0">
                <a:hlinkClick r:id="rId7"/>
              </a:rPr>
              <a:t>http://pier-2.khcc.gov.tw/child/content/camp/camp03.aspx?sid=311&amp;cid=2</a:t>
            </a:r>
            <a:endParaRPr lang="zh-TW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899592" y="2420888"/>
            <a:ext cx="7772400" cy="1512888"/>
          </a:xfrm>
        </p:spPr>
        <p:txBody>
          <a:bodyPr/>
          <a:lstStyle/>
          <a:p>
            <a:pPr lvl="0"/>
            <a:r>
              <a:rPr lang="zh-TW" altLang="en-US" dirty="0" smtClean="0">
                <a:latin typeface="+mj-ea"/>
                <a:ea typeface="+mj-ea"/>
              </a:rPr>
              <a:t>你</a:t>
            </a:r>
            <a:r>
              <a:rPr lang="zh-TW" altLang="zh-TW" dirty="0" smtClean="0">
                <a:latin typeface="+mj-ea"/>
                <a:ea typeface="+mj-ea"/>
              </a:rPr>
              <a:t>是否曾在網路上</a:t>
            </a:r>
            <a:r>
              <a:rPr lang="en-US" altLang="zh-TW" dirty="0" smtClean="0">
                <a:latin typeface="+mj-ea"/>
                <a:ea typeface="+mj-ea"/>
              </a:rPr>
              <a:t>(</a:t>
            </a:r>
            <a:r>
              <a:rPr lang="zh-TW" altLang="zh-TW" dirty="0" smtClean="0">
                <a:latin typeface="+mj-ea"/>
                <a:ea typeface="+mj-ea"/>
              </a:rPr>
              <a:t>聊天室、線上遊戲、影音平台</a:t>
            </a:r>
            <a:r>
              <a:rPr lang="en-US" altLang="zh-TW" dirty="0" smtClean="0">
                <a:latin typeface="+mj-ea"/>
                <a:ea typeface="+mj-ea"/>
              </a:rPr>
              <a:t>)</a:t>
            </a:r>
            <a:r>
              <a:rPr lang="zh-TW" altLang="zh-TW" dirty="0" smtClean="0">
                <a:latin typeface="+mj-ea"/>
                <a:ea typeface="+mj-ea"/>
              </a:rPr>
              <a:t>結交過新朋友？</a:t>
            </a:r>
            <a:endParaRPr lang="zh-TW" altLang="zh-TW" dirty="0">
              <a:latin typeface="+mj-ea"/>
              <a:ea typeface="+mj-ea"/>
            </a:endParaRP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活動一：網路上的朋友</a:t>
            </a:r>
          </a:p>
        </p:txBody>
      </p:sp>
      <p:pic>
        <p:nvPicPr>
          <p:cNvPr id="7175" name="Picture 7" descr="兩個朋友開心握手寒暄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16216" y="4221088"/>
            <a:ext cx="1828800" cy="18288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83568" y="3645024"/>
            <a:ext cx="2645281" cy="2217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文字方塊 6"/>
          <p:cNvSpPr txBox="1"/>
          <p:nvPr/>
        </p:nvSpPr>
        <p:spPr>
          <a:xfrm>
            <a:off x="1979712" y="6237312"/>
            <a:ext cx="44644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</a:t>
            </a:r>
            <a:r>
              <a:rPr lang="en-US" altLang="zh-TW" dirty="0" smtClean="0">
                <a:hlinkClick r:id="rId7"/>
              </a:rPr>
              <a:t> </a:t>
            </a:r>
            <a:r>
              <a:rPr lang="en-US" altLang="zh-TW" sz="800" dirty="0" smtClean="0">
                <a:hlinkClick r:id="rId7"/>
              </a:rPr>
              <a:t>http://www.yatta.com.tw/guide/wish/chapter/200/a20</a:t>
            </a:r>
            <a:endParaRPr lang="en-US" altLang="zh-TW" sz="800" dirty="0" smtClean="0"/>
          </a:p>
          <a:p>
            <a:r>
              <a:rPr lang="en-US" altLang="zh-TW" sz="800" dirty="0" smtClean="0">
                <a:hlinkClick r:id="rId8"/>
              </a:rPr>
              <a:t>http://game.sina.com.hk/cgi-bin/nw/show.cgi/489/3/1/23973/1.html</a:t>
            </a:r>
            <a:endParaRPr lang="zh-TW" altLang="en-US" sz="800" dirty="0"/>
          </a:p>
        </p:txBody>
      </p:sp>
      <p:pic>
        <p:nvPicPr>
          <p:cNvPr id="1028" name="Picture 4" descr="http://t1.gstatic.com/images?q=tbn:ANd9GcQnFHbWUl4r4JLHQL7u58asbrM9LbsdhsqSJEMK77e85aQgvxdJ-Q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491880" y="3645024"/>
            <a:ext cx="2466975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內容版面配置區 5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1512888"/>
          </a:xfrm>
        </p:spPr>
        <p:txBody>
          <a:bodyPr/>
          <a:lstStyle/>
          <a:p>
            <a:pPr lvl="0">
              <a:buNone/>
            </a:pPr>
            <a:r>
              <a:rPr lang="zh-TW" altLang="en-US" sz="3600" dirty="0" smtClean="0">
                <a:latin typeface="+mj-ea"/>
                <a:ea typeface="+mj-ea"/>
              </a:rPr>
              <a:t>經驗交流</a:t>
            </a:r>
            <a:endParaRPr lang="en-US" altLang="zh-TW" sz="3600" dirty="0" smtClean="0">
              <a:latin typeface="+mj-ea"/>
              <a:ea typeface="+mj-ea"/>
            </a:endParaRP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透過哪一個網路平台認識新朋友的？</a:t>
            </a: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為什麼會想透過網路認識新朋友？</a:t>
            </a: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平均多久與網友連絡一次？ </a:t>
            </a: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都與網友聊些什麼？</a:t>
            </a: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曾經與網友見過面嗎？</a:t>
            </a:r>
          </a:p>
          <a:p>
            <a:pPr lvl="0"/>
            <a:r>
              <a:rPr lang="zh-TW" altLang="zh-TW" dirty="0" smtClean="0">
                <a:latin typeface="+mj-ea"/>
                <a:ea typeface="+mj-ea"/>
              </a:rPr>
              <a:t>面對面聊天與透過網路上聊天是否有差別？</a:t>
            </a:r>
            <a:endParaRPr lang="zh-TW" altLang="zh-TW" dirty="0">
              <a:latin typeface="+mj-ea"/>
              <a:ea typeface="+mj-ea"/>
            </a:endParaRPr>
          </a:p>
        </p:txBody>
      </p:sp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活動一：網路上的朋友</a:t>
            </a:r>
          </a:p>
        </p:txBody>
      </p:sp>
      <p:pic>
        <p:nvPicPr>
          <p:cNvPr id="52226" name="Picture 2" descr="檢視詳細資料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876256" y="2420888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900113" y="2492374"/>
            <a:ext cx="7772400" cy="2016745"/>
          </a:xfrm>
        </p:spPr>
        <p:txBody>
          <a:bodyPr/>
          <a:lstStyle/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如果今天有網友向你借錢，你會怎麼處理？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請說說看你的處理方法及原因。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閱讀「冒用美女照詐財 網友判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年半」新聞。</a:t>
            </a:r>
            <a:endParaRPr lang="zh-TW" altLang="en-US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活動二：看看新聞怎麼說</a:t>
            </a:r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39752" y="4653136"/>
            <a:ext cx="2376264" cy="1786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方塊 5"/>
          <p:cNvSpPr txBox="1"/>
          <p:nvPr/>
        </p:nvSpPr>
        <p:spPr>
          <a:xfrm>
            <a:off x="4679504" y="5949280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</a:t>
            </a:r>
            <a:r>
              <a:rPr lang="en-US" altLang="zh-TW" sz="800" dirty="0" smtClean="0">
                <a:hlinkClick r:id="rId6"/>
              </a:rPr>
              <a:t> http://www.lnka.cn/article/topic1779.html</a:t>
            </a:r>
            <a:endParaRPr lang="zh-TW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活動二：看看新聞怎麼說</a:t>
            </a:r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1512888"/>
          </a:xfrm>
        </p:spPr>
        <p:txBody>
          <a:bodyPr/>
          <a:lstStyle/>
          <a:p>
            <a:pPr lvl="0">
              <a:buNone/>
            </a:pPr>
            <a:r>
              <a:rPr lang="zh-TW" altLang="en-US" sz="2800" dirty="0" smtClean="0">
                <a:latin typeface="+mj-ea"/>
                <a:ea typeface="+mj-ea"/>
              </a:rPr>
              <a:t>新聞大解析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Who—</a:t>
            </a:r>
            <a:r>
              <a:rPr lang="zh-TW" altLang="zh-TW" sz="2800" dirty="0" smtClean="0">
                <a:latin typeface="+mj-ea"/>
                <a:ea typeface="+mj-ea"/>
              </a:rPr>
              <a:t>這則新聞主角是誰？</a:t>
            </a:r>
            <a:endParaRPr lang="zh-TW" altLang="zh-TW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What—</a:t>
            </a:r>
            <a:r>
              <a:rPr lang="zh-TW" altLang="zh-TW" sz="2800" dirty="0" smtClean="0">
                <a:latin typeface="+mj-ea"/>
                <a:ea typeface="+mj-ea"/>
              </a:rPr>
              <a:t>新聞的主題是什麼？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When—</a:t>
            </a:r>
            <a:r>
              <a:rPr lang="zh-TW" altLang="zh-TW" sz="2800" dirty="0" smtClean="0">
                <a:latin typeface="+mj-ea"/>
                <a:ea typeface="+mj-ea"/>
              </a:rPr>
              <a:t>新聞什麼時候發生的？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Where—</a:t>
            </a:r>
            <a:r>
              <a:rPr lang="zh-TW" altLang="zh-TW" sz="2800" dirty="0" smtClean="0">
                <a:latin typeface="+mj-ea"/>
                <a:ea typeface="+mj-ea"/>
              </a:rPr>
              <a:t>在哪裡發生的？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Why—</a:t>
            </a:r>
            <a:r>
              <a:rPr lang="zh-TW" altLang="zh-TW" sz="2800" dirty="0" smtClean="0">
                <a:latin typeface="+mj-ea"/>
                <a:ea typeface="+mj-ea"/>
              </a:rPr>
              <a:t>造成事件的原因為何？</a:t>
            </a:r>
            <a:endParaRPr lang="en-US" altLang="zh-TW" sz="2800" dirty="0" smtClean="0">
              <a:latin typeface="+mj-ea"/>
              <a:ea typeface="+mj-ea"/>
            </a:endParaRPr>
          </a:p>
          <a:p>
            <a:pPr lvl="0"/>
            <a:r>
              <a:rPr lang="en-US" altLang="zh-TW" sz="2800" dirty="0" smtClean="0">
                <a:latin typeface="+mj-ea"/>
                <a:ea typeface="+mj-ea"/>
              </a:rPr>
              <a:t>How—</a:t>
            </a:r>
            <a:r>
              <a:rPr lang="zh-TW" altLang="zh-TW" sz="2800" dirty="0" smtClean="0">
                <a:latin typeface="+mj-ea"/>
                <a:ea typeface="+mj-ea"/>
              </a:rPr>
              <a:t>如何解決？</a:t>
            </a:r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16386" name="Picture 2" descr="想說些什麼的卡通人物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084168" y="2996952"/>
            <a:ext cx="2692896" cy="269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活動二：看看新聞怎麼說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619673" y="1700213"/>
            <a:ext cx="6192416" cy="4537075"/>
          </a:xfrm>
        </p:spPr>
        <p:txBody>
          <a:bodyPr/>
          <a:lstStyle/>
          <a:p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新聞中的李姓女子利用什麼方式讓詹姓網友與她交往？</a:t>
            </a:r>
          </a:p>
          <a:p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如果是你詹姓網友，你會相信李姓女子提供的照片嗎？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為什麼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？</a:t>
            </a:r>
          </a:p>
          <a:p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新聞中的李姓女子用什麼理由陸續跟詹姓網友騙錢？共騙了多少錢？</a:t>
            </a:r>
          </a:p>
          <a:p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如果你是詹姓網友，你會把錢借給李姓女子嗎？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請說明你的原因。</a:t>
            </a:r>
            <a:endParaRPr lang="zh-TW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詹姓網友最後如何發現這是一場騙局？</a:t>
            </a:r>
          </a:p>
          <a:p>
            <a:pPr>
              <a:defRPr/>
            </a:pPr>
            <a:endParaRPr lang="en-US" altLang="zh-TW" sz="24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14338" name="Picture 2" descr="人與問號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092280" y="4653136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活動二：看看新聞怎麼說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899592" y="1988840"/>
            <a:ext cx="7891784" cy="4537075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新聞中提到「詐欺取財」，你知道什麼是詐欺取財嗎？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>
              <a:buNone/>
              <a:defRPr/>
            </a:pPr>
            <a:r>
              <a:rPr lang="zh-TW" altLang="zh-TW" sz="2400" dirty="0" smtClean="0">
                <a:latin typeface="+mj-ea"/>
                <a:ea typeface="+mj-ea"/>
              </a:rPr>
              <a:t>①詐欺取財屬於哪一類的法律？</a:t>
            </a:r>
          </a:p>
          <a:p>
            <a:pPr>
              <a:buNone/>
            </a:pPr>
            <a:r>
              <a:rPr lang="zh-TW" altLang="zh-TW" sz="2400" dirty="0" smtClean="0">
                <a:latin typeface="+mj-ea"/>
                <a:ea typeface="+mj-ea"/>
              </a:rPr>
              <a:t>②認識詐欺取財</a:t>
            </a:r>
            <a:r>
              <a:rPr lang="en-US" altLang="zh-TW" sz="2400" dirty="0" smtClean="0">
                <a:latin typeface="+mj-ea"/>
                <a:ea typeface="+mj-ea"/>
              </a:rPr>
              <a:t>: </a:t>
            </a:r>
            <a:r>
              <a:rPr lang="zh-TW" altLang="zh-TW" sz="2400" dirty="0" smtClean="0">
                <a:latin typeface="+mj-ea"/>
                <a:ea typeface="+mj-ea"/>
              </a:rPr>
              <a:t>意圖為自己或第三人不法之所有，以詐術使人將本人或第三人之物交付者，處五年以下有期徒刑、拘役或科或併科一千元以下罰金</a:t>
            </a:r>
          </a:p>
          <a:p>
            <a:pPr>
              <a:buNone/>
              <a:defRPr/>
            </a:pPr>
            <a:r>
              <a:rPr lang="zh-TW" altLang="zh-TW" sz="2400" dirty="0" smtClean="0">
                <a:latin typeface="+mj-ea"/>
                <a:ea typeface="+mj-ea"/>
              </a:rPr>
              <a:t>③</a:t>
            </a:r>
            <a:r>
              <a:rPr lang="zh-TW" altLang="en-US" sz="2400" dirty="0" smtClean="0">
                <a:latin typeface="+mj-ea"/>
                <a:ea typeface="+mj-ea"/>
              </a:rPr>
              <a:t>想想看，</a:t>
            </a:r>
            <a:r>
              <a:rPr lang="zh-TW" altLang="zh-TW" sz="2400" dirty="0" smtClean="0">
                <a:latin typeface="+mj-ea"/>
                <a:ea typeface="+mj-ea"/>
              </a:rPr>
              <a:t>為什麼李姓女子的行為屬於詐欺取財？</a:t>
            </a:r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12290" name="Picture 2" descr="眼睛和雙腳構成的問號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588224" y="4725144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活動二：看看新聞怎麼說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476375" y="1700213"/>
            <a:ext cx="7848600" cy="1656779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請看看</a:t>
            </a:r>
            <a:r>
              <a:rPr lang="zh-TW" altLang="zh-TW" sz="2400" dirty="0" smtClean="0">
                <a:latin typeface="+mj-ea"/>
                <a:ea typeface="+mj-ea"/>
              </a:rPr>
              <a:t>網路交友</a:t>
            </a:r>
            <a:r>
              <a:rPr lang="zh-TW" altLang="en-US" sz="2400" dirty="0" smtClean="0">
                <a:latin typeface="+mj-ea"/>
                <a:ea typeface="+mj-ea"/>
              </a:rPr>
              <a:t>的其他</a:t>
            </a:r>
            <a:r>
              <a:rPr lang="zh-TW" altLang="zh-TW" sz="2400" dirty="0" smtClean="0">
                <a:latin typeface="+mj-ea"/>
                <a:ea typeface="+mj-ea"/>
              </a:rPr>
              <a:t>相關新聞</a:t>
            </a:r>
            <a:endParaRPr lang="en-US" altLang="zh-TW" sz="24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想一想，網路交友常引起犯罪事件，</a:t>
            </a:r>
            <a:endParaRPr lang="en-US" altLang="zh-TW" sz="2400" dirty="0" smtClean="0">
              <a:latin typeface="+mj-ea"/>
              <a:ea typeface="+mj-ea"/>
            </a:endParaRPr>
          </a:p>
          <a:p>
            <a:pPr>
              <a:buNone/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    這</a:t>
            </a:r>
            <a:r>
              <a:rPr lang="zh-TW" altLang="zh-TW" sz="2400" dirty="0" smtClean="0">
                <a:latin typeface="+mj-ea"/>
                <a:ea typeface="+mj-ea"/>
              </a:rPr>
              <a:t>是因為網路的哪些特性</a:t>
            </a:r>
            <a:r>
              <a:rPr lang="zh-TW" altLang="en-US" sz="2400" dirty="0" smtClean="0">
                <a:latin typeface="+mj-ea"/>
                <a:ea typeface="+mj-ea"/>
              </a:rPr>
              <a:t>所</a:t>
            </a:r>
            <a:r>
              <a:rPr lang="zh-TW" altLang="zh-TW" sz="2400" dirty="0" smtClean="0">
                <a:latin typeface="+mj-ea"/>
                <a:ea typeface="+mj-ea"/>
              </a:rPr>
              <a:t>造成的？</a:t>
            </a:r>
          </a:p>
          <a:p>
            <a:pPr>
              <a:defRPr/>
            </a:pPr>
            <a:endParaRPr lang="en-US" altLang="zh-TW" sz="24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4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zh-TW" altLang="zh-TW" sz="2000" dirty="0" smtClean="0"/>
          </a:p>
          <a:p>
            <a:pPr>
              <a:defRPr/>
            </a:pPr>
            <a:endParaRPr lang="zh-TW" altLang="zh-TW" sz="2000" dirty="0" smtClean="0"/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en-US" altLang="zh-TW" sz="2000" dirty="0" smtClean="0">
              <a:latin typeface="+mj-ea"/>
              <a:ea typeface="+mj-ea"/>
            </a:endParaRPr>
          </a:p>
          <a:p>
            <a:pPr>
              <a:defRPr/>
            </a:pPr>
            <a:endParaRPr lang="zh-TW" altLang="en-US" sz="2000" dirty="0">
              <a:latin typeface="+mj-ea"/>
              <a:ea typeface="+mj-ea"/>
            </a:endParaRPr>
          </a:p>
        </p:txBody>
      </p:sp>
      <p:pic>
        <p:nvPicPr>
          <p:cNvPr id="6" name="圖片 5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475656" y="3429000"/>
            <a:ext cx="2860675" cy="198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圖片 6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860032" y="3356992"/>
            <a:ext cx="2816736" cy="2109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/>
        </p:nvSpPr>
        <p:spPr>
          <a:xfrm>
            <a:off x="1979712" y="5661248"/>
            <a:ext cx="60486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</a:t>
            </a:r>
            <a:r>
              <a:rPr lang="en-US" altLang="zh-TW" u="sng" dirty="0" smtClean="0">
                <a:hlinkClick r:id="rId7"/>
              </a:rPr>
              <a:t> </a:t>
            </a:r>
            <a:r>
              <a:rPr lang="en-US" altLang="zh-TW" sz="800" u="sng" dirty="0" smtClean="0">
                <a:hlinkClick r:id="rId8"/>
              </a:rPr>
              <a:t>http://www.youtube.com/watch?v=vJNG3x1OWdo&amp;feature=fvsr</a:t>
            </a:r>
            <a:endParaRPr lang="en-US" altLang="zh-TW" sz="800" u="sng" dirty="0" smtClean="0"/>
          </a:p>
          <a:p>
            <a:r>
              <a:rPr lang="zh-TW" altLang="en-US" sz="800" u="sng" dirty="0" smtClean="0">
                <a:hlinkClick r:id="rId9"/>
              </a:rPr>
              <a:t> </a:t>
            </a:r>
            <a:r>
              <a:rPr lang="en-US" altLang="zh-TW" sz="800" u="sng" dirty="0" smtClean="0">
                <a:hlinkClick r:id="rId9"/>
              </a:rPr>
              <a:t>http://www.youtube.com/watch?v=CpihpCo_jLs&amp;feature=relmfu</a:t>
            </a:r>
            <a:endParaRPr lang="en-US" altLang="zh-TW" sz="800" u="sng" dirty="0" smtClean="0"/>
          </a:p>
          <a:p>
            <a:endParaRPr lang="zh-TW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活動二：看看新聞怎麼說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"/>
          </p:nvPr>
        </p:nvSpPr>
        <p:spPr>
          <a:xfrm>
            <a:off x="1403351" y="1700213"/>
            <a:ext cx="7417122" cy="4105275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網路交友是否一定會有不良影響呢？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zh-TW" sz="2400" dirty="0" smtClean="0">
                <a:latin typeface="+mj-ea"/>
                <a:ea typeface="+mj-ea"/>
              </a:rPr>
              <a:t>「英大齡剩女依靠網路尋得真愛」</a:t>
            </a:r>
            <a:r>
              <a:rPr lang="zh-TW" altLang="en-US" sz="2400" dirty="0" smtClean="0">
                <a:latin typeface="+mj-ea"/>
                <a:ea typeface="+mj-ea"/>
              </a:rPr>
              <a:t>新聞分享</a:t>
            </a:r>
            <a:endParaRPr lang="en-US" altLang="zh-TW" sz="2400" dirty="0" smtClean="0">
              <a:latin typeface="+mj-ea"/>
              <a:ea typeface="+mj-ea"/>
            </a:endParaRPr>
          </a:p>
          <a:p>
            <a:pPr>
              <a:defRPr/>
            </a:pPr>
            <a:r>
              <a:rPr lang="zh-TW" altLang="en-US" sz="2400" dirty="0" smtClean="0">
                <a:latin typeface="+mj-ea"/>
                <a:ea typeface="+mj-ea"/>
              </a:rPr>
              <a:t>如果要建立正面的網路交友關係，有沒有一些準則是要注意或遵守的？說說看你的想法。</a:t>
            </a:r>
            <a:endParaRPr lang="zh-TW" altLang="zh-TW" sz="2400" dirty="0" smtClean="0">
              <a:latin typeface="+mj-ea"/>
              <a:ea typeface="+mj-ea"/>
            </a:endParaRPr>
          </a:p>
          <a:p>
            <a:pPr>
              <a:buFont typeface="Wingdings 2" pitchFamily="18" charset="2"/>
              <a:buNone/>
              <a:defRPr/>
            </a:pPr>
            <a:endParaRPr lang="zh-TW" altLang="zh-TW" sz="2400" dirty="0" smtClean="0"/>
          </a:p>
        </p:txBody>
      </p:sp>
      <p:pic>
        <p:nvPicPr>
          <p:cNvPr id="6" name="圖片 5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835696" y="3645024"/>
            <a:ext cx="3886171" cy="224525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文字方塊 6"/>
          <p:cNvSpPr txBox="1"/>
          <p:nvPr/>
        </p:nvSpPr>
        <p:spPr>
          <a:xfrm>
            <a:off x="2483768" y="623731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</a:t>
            </a:r>
            <a:r>
              <a:rPr lang="en-US" altLang="zh-TW" u="sng" dirty="0" smtClean="0">
                <a:hlinkClick r:id="rId6"/>
              </a:rPr>
              <a:t> </a:t>
            </a:r>
            <a:r>
              <a:rPr lang="en-US" altLang="zh-TW" sz="800" u="sng" dirty="0" smtClean="0">
                <a:hlinkClick r:id="rId6"/>
              </a:rPr>
              <a:t>http://big5.ce.cn/gate/big5/intl.ce.cn/qqss/201204/27/t20120427_23278759.shtml</a:t>
            </a:r>
            <a:endParaRPr lang="zh-TW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552</TotalTime>
  <Words>1122</Words>
  <Application>Microsoft Office PowerPoint</Application>
  <PresentationFormat>如螢幕大小 (4:3)</PresentationFormat>
  <Paragraphs>118</Paragraphs>
  <Slides>11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公正</vt:lpstr>
      <vt:lpstr>教案名稱：網路交友停看聽   本教案製作者：毛俞婷)  </vt:lpstr>
      <vt:lpstr>活動一：網路上的朋友</vt:lpstr>
      <vt:lpstr>活動一：網路上的朋友</vt:lpstr>
      <vt:lpstr>活動二：看看新聞怎麼說</vt:lpstr>
      <vt:lpstr>活動二：看看新聞怎麼說</vt:lpstr>
      <vt:lpstr>活動二：看看新聞怎麼說</vt:lpstr>
      <vt:lpstr>活動二：看看新聞怎麼說</vt:lpstr>
      <vt:lpstr>活動二：看看新聞怎麼說</vt:lpstr>
      <vt:lpstr>活動二：看看新聞怎麼說</vt:lpstr>
      <vt:lpstr>活動二：動動腦 演演看</vt:lpstr>
      <vt:lpstr>本教案結束，謝謝 </vt:lpstr>
    </vt:vector>
  </TitlesOfParts>
  <Company>TAIWAN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User</cp:lastModifiedBy>
  <cp:revision>33</cp:revision>
  <dcterms:created xsi:type="dcterms:W3CDTF">2011-03-28T02:01:01Z</dcterms:created>
  <dcterms:modified xsi:type="dcterms:W3CDTF">2012-05-10T23:29:23Z</dcterms:modified>
</cp:coreProperties>
</file>